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8" r:id="rId2"/>
    <p:sldId id="287" r:id="rId3"/>
    <p:sldId id="260" r:id="rId4"/>
    <p:sldId id="288" r:id="rId5"/>
    <p:sldId id="261" r:id="rId6"/>
    <p:sldId id="262" r:id="rId7"/>
    <p:sldId id="263" r:id="rId8"/>
    <p:sldId id="282" r:id="rId9"/>
    <p:sldId id="283" r:id="rId10"/>
    <p:sldId id="295" r:id="rId11"/>
    <p:sldId id="266" r:id="rId12"/>
    <p:sldId id="298" r:id="rId13"/>
    <p:sldId id="286" r:id="rId14"/>
    <p:sldId id="285" r:id="rId15"/>
    <p:sldId id="271" r:id="rId16"/>
    <p:sldId id="267" r:id="rId17"/>
    <p:sldId id="289" r:id="rId18"/>
    <p:sldId id="272" r:id="rId19"/>
    <p:sldId id="290" r:id="rId20"/>
    <p:sldId id="273" r:id="rId21"/>
    <p:sldId id="274" r:id="rId22"/>
    <p:sldId id="275" r:id="rId23"/>
    <p:sldId id="300" r:id="rId24"/>
    <p:sldId id="3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>
        <p:scale>
          <a:sx n="110" d="100"/>
          <a:sy n="110" d="100"/>
        </p:scale>
        <p:origin x="-37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A4D753-6E11-4F16-9AB8-DB5A6C32A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1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4DA6-A494-4CD4-878F-EFC3529E1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42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7885-4189-456A-BB58-D3F1C4128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7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8397-809D-4A4E-881F-5AD66D00B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3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F204-78EF-454C-8B2A-A6F05118A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8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6B92-9A84-47DC-AFD0-BA677CD46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4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6340-84B4-4DD0-B5B5-5C1AC2375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5B26-9FCE-46F9-8030-2077F647C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9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AFAD-AA9F-4810-BA88-66952DD8F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8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5DAA-D754-4DCD-AFB0-827F0F25D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BF37-455A-4672-88BA-9FC20BC38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5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7E97523-6794-495F-BA57-E9C8CA861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visitingdc.com/images/thomas-jefferson-picture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diplomacy.org/exhibit/images/secretaries/Randolph,%20Edmund.jpg" TargetMode="External"/><Relationship Id="rId5" Type="http://schemas.openxmlformats.org/officeDocument/2006/relationships/hyperlink" Target="http://law.wustl.edu/Faculty/Wiedenbeck/BasicTax/Hamilton1806Trumbull.jpg" TargetMode="External"/><Relationship Id="rId4" Type="http://schemas.openxmlformats.org/officeDocument/2006/relationships/hyperlink" Target="http://www.nps.gov/history/museum/exhibits/revwar/image_gal/indeimg/web_exhibit/KNOX_exb.jp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152400"/>
            <a:ext cx="77930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5000" b="1"/>
              <a:t>Washington and the New Republic</a:t>
            </a:r>
          </a:p>
        </p:txBody>
      </p:sp>
      <p:pic>
        <p:nvPicPr>
          <p:cNvPr id="3075" name="Picture 6" descr="alexander-hamilt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025" y="2005013"/>
            <a:ext cx="32289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george-washington-pi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1910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04800" y="58674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800" b="1" i="1">
                <a:latin typeface="Sylfaen" pitchFamily="18" charset="0"/>
              </a:rPr>
              <a:t>EQ – What was the impact of the major </a:t>
            </a:r>
            <a:br>
              <a:rPr lang="en-US" altLang="en-US" sz="1800" b="1" i="1">
                <a:latin typeface="Sylfaen" pitchFamily="18" charset="0"/>
              </a:rPr>
            </a:br>
            <a:r>
              <a:rPr lang="en-US" altLang="en-US" sz="1800" b="1" i="1">
                <a:latin typeface="Sylfaen" pitchFamily="18" charset="0"/>
              </a:rPr>
              <a:t>domestic issues faced by Washington?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chemeClr val="tx1"/>
                </a:solidFill>
              </a:rPr>
              <a:t>Washington and Political Parties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7772400" cy="1716087"/>
          </a:xfrm>
        </p:spPr>
        <p:txBody>
          <a:bodyPr/>
          <a:lstStyle/>
          <a:p>
            <a:pPr eaLnBrk="1" hangingPunct="1"/>
            <a:r>
              <a:rPr lang="en-US" altLang="en-US" smtClean="0"/>
              <a:t>Authors of the Constitution wanted to avoid political parties</a:t>
            </a:r>
          </a:p>
          <a:p>
            <a:pPr lvl="1" eaLnBrk="1" hangingPunct="1"/>
            <a:r>
              <a:rPr lang="en-US" altLang="en-US" smtClean="0"/>
              <a:t>Why do you think this was the case?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950913" y="3581400"/>
            <a:ext cx="7772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i="1"/>
              <a:t>They felt these groups were “factions” that threatened the unity of a republic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950913" y="4913313"/>
            <a:ext cx="77724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However, two political parties form…</a:t>
            </a:r>
          </a:p>
          <a:p>
            <a:pPr eaLnBrk="1" hangingPunct="1"/>
            <a:r>
              <a:rPr lang="en-US" altLang="en-US" i="1"/>
              <a:t>Federalists &amp; Democratic-Republicans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utoUpdateAnimBg="0"/>
      <p:bldP spid="14438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95400"/>
          </a:xfrm>
        </p:spPr>
        <p:txBody>
          <a:bodyPr/>
          <a:lstStyle/>
          <a:p>
            <a:pPr algn="ctr" eaLnBrk="1" hangingPunct="1"/>
            <a:r>
              <a:rPr lang="en-US" altLang="en-US" sz="3600" b="1" u="sng" smtClean="0">
                <a:solidFill>
                  <a:schemeClr val="tx1"/>
                </a:solidFill>
              </a:rPr>
              <a:t>Characteristics of our first</a:t>
            </a:r>
            <a:br>
              <a:rPr lang="en-US" altLang="en-US" sz="3600" b="1" u="sng" smtClean="0">
                <a:solidFill>
                  <a:schemeClr val="tx1"/>
                </a:solidFill>
              </a:rPr>
            </a:br>
            <a:r>
              <a:rPr lang="en-US" altLang="en-US" sz="3600" b="1" u="sng" smtClean="0">
                <a:solidFill>
                  <a:schemeClr val="tx1"/>
                </a:solidFill>
              </a:rPr>
              <a:t>political parties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429000" y="2362200"/>
            <a:ext cx="2438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u="sng"/>
              <a:t>Leader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i="1" u="sng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u="sng"/>
              <a:t>Power of Gov.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i="1" u="sng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u="sng"/>
              <a:t>Economy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i="1" u="sng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u="sng"/>
              <a:t>British/French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i="1" u="sng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u="sng"/>
              <a:t>Constitution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52400" y="23622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600" u="sng"/>
              <a:t>Hamilton</a:t>
            </a:r>
            <a:br>
              <a:rPr lang="en-US" altLang="en-US" sz="2600" u="sng"/>
            </a:br>
            <a:endParaRPr lang="en-US" altLang="en-US" sz="2600" u="sng"/>
          </a:p>
          <a:p>
            <a:pPr eaLnBrk="1" hangingPunct="1"/>
            <a:r>
              <a:rPr lang="en-US" altLang="en-US" sz="2600" u="sng"/>
              <a:t>Strong central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81000" y="1828800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u="sng"/>
              <a:t>Federalists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181600" y="1905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u="sng"/>
              <a:t>Democratic-Republicans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943600" y="2362200"/>
            <a:ext cx="342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600" u="sng"/>
              <a:t>Jefferson</a:t>
            </a:r>
            <a:br>
              <a:rPr lang="en-US" altLang="en-US" sz="2600" u="sng"/>
            </a:br>
            <a:endParaRPr lang="en-US" altLang="en-US" sz="2600" u="sng"/>
          </a:p>
          <a:p>
            <a:pPr eaLnBrk="1" hangingPunct="1"/>
            <a:r>
              <a:rPr lang="en-US" altLang="en-US" sz="2600" u="sng"/>
              <a:t>More power to states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52400" y="37338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2600" u="sng"/>
          </a:p>
          <a:p>
            <a:pPr eaLnBrk="1" hangingPunct="1"/>
            <a:r>
              <a:rPr lang="en-US" altLang="en-US" sz="2600" u="sng"/>
              <a:t>Industry/Trade</a:t>
            </a:r>
          </a:p>
          <a:p>
            <a:pPr eaLnBrk="1" hangingPunct="1"/>
            <a:endParaRPr lang="en-US" altLang="en-US" sz="2600" u="sng"/>
          </a:p>
          <a:p>
            <a:pPr eaLnBrk="1" hangingPunct="1"/>
            <a:r>
              <a:rPr lang="en-US" altLang="en-US" sz="2600" u="sng"/>
              <a:t>Pro-British</a:t>
            </a:r>
          </a:p>
          <a:p>
            <a:pPr eaLnBrk="1" hangingPunct="1"/>
            <a:endParaRPr lang="en-US" altLang="en-US" sz="2600" u="sng"/>
          </a:p>
          <a:p>
            <a:pPr eaLnBrk="1" hangingPunct="1"/>
            <a:r>
              <a:rPr lang="en-US" altLang="en-US" sz="2600" u="sng"/>
              <a:t>Loose construction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943600" y="4191000"/>
            <a:ext cx="3429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600" u="sng"/>
              <a:t>Farming</a:t>
            </a:r>
          </a:p>
          <a:p>
            <a:pPr eaLnBrk="1" hangingPunct="1"/>
            <a:endParaRPr lang="en-US" altLang="en-US" sz="2600" u="sng"/>
          </a:p>
          <a:p>
            <a:pPr eaLnBrk="1" hangingPunct="1"/>
            <a:r>
              <a:rPr lang="en-US" altLang="en-US" sz="2600" u="sng"/>
              <a:t>Pro-French</a:t>
            </a:r>
          </a:p>
          <a:p>
            <a:pPr eaLnBrk="1" hangingPunct="1"/>
            <a:endParaRPr lang="en-US" altLang="en-US" sz="2600" u="sng"/>
          </a:p>
          <a:p>
            <a:pPr eaLnBrk="1" hangingPunct="1"/>
            <a:r>
              <a:rPr lang="en-US" altLang="en-US" sz="2600" u="sng"/>
              <a:t>Strict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105480" grpId="0" autoUpdateAnimBg="0"/>
      <p:bldP spid="105481" grpId="0" autoUpdateAnimBg="0"/>
      <p:bldP spid="1054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724400" cy="563563"/>
          </a:xfrm>
        </p:spPr>
        <p:txBody>
          <a:bodyPr/>
          <a:lstStyle/>
          <a:p>
            <a:pPr algn="ctr" eaLnBrk="1" hangingPunct="1"/>
            <a:r>
              <a:rPr lang="en-US" altLang="en-US" sz="3200" i="1" smtClean="0">
                <a:solidFill>
                  <a:schemeClr val="tx1"/>
                </a:solidFill>
              </a:rPr>
              <a:t>Quick Assessment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838200"/>
            <a:ext cx="83820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Example or tradition to be followed _________________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Washington’s solution to the lack of a 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court system _____________________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Leader of the Federalist Party _______________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Who was the first Secretary of State?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PA farmers who rebelled against liquor tax;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name the event ________________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Who was the first Secretary of the Treasury?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Name two problems Washington faced as he took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828800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>
                <a:solidFill>
                  <a:schemeClr val="tx1"/>
                </a:solidFill>
              </a:rPr>
              <a:t>Washington’s</a:t>
            </a:r>
            <a:br>
              <a:rPr lang="en-US" altLang="en-US" sz="5400" b="1" smtClean="0">
                <a:solidFill>
                  <a:schemeClr val="tx1"/>
                </a:solidFill>
              </a:rPr>
            </a:br>
            <a:r>
              <a:rPr lang="en-US" altLang="en-US" sz="5400" b="1" smtClean="0">
                <a:solidFill>
                  <a:schemeClr val="tx1"/>
                </a:solidFill>
              </a:rPr>
              <a:t>Foreign Policy Issues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09600" y="4038600"/>
            <a:ext cx="7924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i="1"/>
              <a:t>EQ – How did the U.S. confront</a:t>
            </a:r>
            <a:br>
              <a:rPr lang="en-US" altLang="en-US" sz="3200" i="1"/>
            </a:br>
            <a:r>
              <a:rPr lang="en-US" altLang="en-US" sz="3200" i="1"/>
              <a:t>foreign policy issues during this era?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810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solidFill>
                  <a:schemeClr val="tx1"/>
                </a:solidFill>
              </a:rPr>
              <a:t>Foreign Issues with Europe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179763" y="6553200"/>
            <a:ext cx="596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800"/>
              <a:t>http://www.freewebs.com/ssjchokobo/06_french_revolution.jpghttp://www.freewebs.com/ssjchokobo/06_french_revolution.jpg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4829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228600" y="838200"/>
            <a:ext cx="3810000" cy="1006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charset="0"/>
                <a:cs typeface="Arial" charset="0"/>
              </a:rPr>
              <a:t>Conflicts between 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Great Britain &amp; France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304800" y="2133600"/>
            <a:ext cx="3640138" cy="965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Proclamation of</a:t>
            </a:r>
            <a:br>
              <a:rPr lang="en-US" altLang="en-US" sz="2800" b="1" u="sng"/>
            </a:br>
            <a:r>
              <a:rPr lang="en-US" altLang="en-US" sz="2800" b="1" u="sng"/>
              <a:t>Neutrality (1793)</a:t>
            </a:r>
          </a:p>
        </p:txBody>
      </p:sp>
      <p:cxnSp>
        <p:nvCxnSpPr>
          <p:cNvPr id="16391" name="AutoShape 9"/>
          <p:cNvCxnSpPr>
            <a:cxnSpLocks noChangeShapeType="1"/>
            <a:stCxn id="16389" idx="2"/>
            <a:endCxn id="130056" idx="0"/>
          </p:cNvCxnSpPr>
          <p:nvPr/>
        </p:nvCxnSpPr>
        <p:spPr bwMode="auto">
          <a:xfrm flipH="1">
            <a:off x="2125663" y="1844675"/>
            <a:ext cx="7937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4953000" y="2362200"/>
            <a:ext cx="3733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Why…?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4953000" y="3962400"/>
            <a:ext cx="3733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600" b="1" u="sng"/>
              <a:t>Weak military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4953000" y="47244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600" b="1" u="sng"/>
              <a:t>Dependent on</a:t>
            </a:r>
            <a:br>
              <a:rPr lang="en-US" altLang="en-US" sz="2600" b="1" u="sng"/>
            </a:br>
            <a:r>
              <a:rPr lang="en-US" altLang="en-US" sz="2600" b="1" u="sng"/>
              <a:t>foreign trade</a:t>
            </a: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4953000" y="29718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600" b="1" u="sng"/>
              <a:t>Young nation, did not</a:t>
            </a:r>
            <a:br>
              <a:rPr lang="en-US" altLang="en-US" sz="2600" b="1" u="sng"/>
            </a:br>
            <a:r>
              <a:rPr lang="en-US" altLang="en-US" sz="2600" b="1" u="sng"/>
              <a:t>want to get involved</a:t>
            </a:r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3657600" y="19812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1</a:t>
            </a:r>
          </a:p>
        </p:txBody>
      </p:sp>
      <p:sp>
        <p:nvSpPr>
          <p:cNvPr id="16397" name="Oval 20"/>
          <p:cNvSpPr>
            <a:spLocks noChangeArrowheads="1"/>
          </p:cNvSpPr>
          <p:nvPr/>
        </p:nvSpPr>
        <p:spPr bwMode="auto">
          <a:xfrm>
            <a:off x="5562600" y="24384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 animBg="1"/>
      <p:bldP spid="130062" grpId="0" animBg="1"/>
      <p:bldP spid="130063" grpId="0" animBg="1"/>
      <p:bldP spid="1300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-381000"/>
            <a:ext cx="6040437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solidFill>
                  <a:schemeClr val="tx1"/>
                </a:solidFill>
              </a:rPr>
              <a:t>Proclaiming Neutrality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62000" y="6324600"/>
            <a:ext cx="7793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800"/>
              <a:t>http://azfar08.files.wordpress.com/2007/11/george-washington-big.jpg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7957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2743200" y="1066800"/>
            <a:ext cx="3640138" cy="965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Proclamation of</a:t>
            </a:r>
            <a:br>
              <a:rPr lang="en-US" altLang="en-US" sz="2800" b="1" u="sng"/>
            </a:br>
            <a:r>
              <a:rPr lang="en-US" altLang="en-US" sz="2800" b="1" u="sng"/>
              <a:t>Neutrality (1793)</a:t>
            </a:r>
          </a:p>
        </p:txBody>
      </p:sp>
      <p:sp>
        <p:nvSpPr>
          <p:cNvPr id="17414" name="AutoShape 10"/>
          <p:cNvSpPr>
            <a:spLocks noChangeArrowheads="1"/>
          </p:cNvSpPr>
          <p:nvPr/>
        </p:nvSpPr>
        <p:spPr bwMode="auto">
          <a:xfrm>
            <a:off x="5257800" y="2387600"/>
            <a:ext cx="3640138" cy="965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Britain begins stealing</a:t>
            </a:r>
            <a:br>
              <a:rPr lang="en-US" altLang="en-US" sz="2800"/>
            </a:br>
            <a:r>
              <a:rPr lang="en-US" altLang="en-US" sz="2800"/>
              <a:t>US ships &amp; sailors…</a:t>
            </a:r>
          </a:p>
        </p:txBody>
      </p:sp>
      <p:cxnSp>
        <p:nvCxnSpPr>
          <p:cNvPr id="17415" name="AutoShape 11"/>
          <p:cNvCxnSpPr>
            <a:cxnSpLocks noChangeShapeType="1"/>
            <a:stCxn id="17413" idx="3"/>
            <a:endCxn id="17414" idx="0"/>
          </p:cNvCxnSpPr>
          <p:nvPr/>
        </p:nvCxnSpPr>
        <p:spPr bwMode="auto">
          <a:xfrm>
            <a:off x="6383338" y="1549400"/>
            <a:ext cx="695325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5257800" y="3352800"/>
            <a:ext cx="3640138" cy="58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aka </a:t>
            </a:r>
            <a:r>
              <a:rPr lang="en-US" altLang="en-US" sz="2800" b="1" u="sng"/>
              <a:t>“Impressment”</a:t>
            </a:r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>
            <a:off x="4343400" y="4267200"/>
            <a:ext cx="44958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Why does G.B do this?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How does this affect the </a:t>
            </a:r>
            <a:br>
              <a:rPr lang="en-US" altLang="en-US" sz="2800"/>
            </a:br>
            <a:r>
              <a:rPr lang="en-US" altLang="en-US" sz="2800"/>
              <a:t>Neutrality Proclamation?</a:t>
            </a:r>
          </a:p>
        </p:txBody>
      </p:sp>
      <p:sp>
        <p:nvSpPr>
          <p:cNvPr id="17418" name="Oval 17"/>
          <p:cNvSpPr>
            <a:spLocks noChangeArrowheads="1"/>
          </p:cNvSpPr>
          <p:nvPr/>
        </p:nvSpPr>
        <p:spPr bwMode="auto">
          <a:xfrm>
            <a:off x="4724400" y="37338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 animBg="1"/>
      <p:bldP spid="1126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350px-United_States_1789-08-1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84188"/>
            <a:ext cx="69342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762000" y="6324600"/>
            <a:ext cx="7793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800"/>
              <a:t>http://content.answers.com/main/content/wp/en-commons/thumb/8/88/350px-United_States_1789-08-1790.png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371600" y="2286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4000" b="1"/>
              <a:t>Foreign Policy Struggles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228600" y="990600"/>
            <a:ext cx="3276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800"/>
              <a:t>The British wanted</a:t>
            </a:r>
            <a:br>
              <a:rPr lang="en-US" altLang="en-US" sz="2800"/>
            </a:br>
            <a:r>
              <a:rPr lang="en-US" altLang="en-US" sz="2800"/>
              <a:t>to keep Americans</a:t>
            </a:r>
            <a:br>
              <a:rPr lang="en-US" altLang="en-US" sz="2800"/>
            </a:br>
            <a:r>
              <a:rPr lang="en-US" altLang="en-US" sz="2800"/>
              <a:t>from settling in the</a:t>
            </a:r>
            <a:br>
              <a:rPr lang="en-US" altLang="en-US" sz="2800"/>
            </a:br>
            <a:r>
              <a:rPr lang="en-US" altLang="en-US" sz="2800"/>
              <a:t>Northwest Territory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How…?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228600" y="5334000"/>
            <a:ext cx="8382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3000"/>
              <a:t>The British supplied Indians with arms to fight; </a:t>
            </a:r>
            <a:br>
              <a:rPr lang="en-US" altLang="en-US" sz="3000"/>
            </a:br>
            <a:r>
              <a:rPr lang="en-US" altLang="en-US" sz="3000"/>
              <a:t>Indians resisted American troops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 autoUpdateAnimBg="0"/>
      <p:bldP spid="10855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1"/>
          <p:cNvSpPr>
            <a:spLocks noChangeArrowheads="1"/>
          </p:cNvSpPr>
          <p:nvPr/>
        </p:nvSpPr>
        <p:spPr bwMode="auto">
          <a:xfrm>
            <a:off x="5199063" y="304800"/>
            <a:ext cx="3640137" cy="965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Proclamation of</a:t>
            </a:r>
            <a:br>
              <a:rPr lang="en-US" altLang="en-US" sz="2800" b="1" u="sng"/>
            </a:br>
            <a:r>
              <a:rPr lang="en-US" altLang="en-US" sz="2800" b="1" u="sng"/>
              <a:t>Neutrality (1793)</a:t>
            </a:r>
          </a:p>
        </p:txBody>
      </p:sp>
      <p:sp>
        <p:nvSpPr>
          <p:cNvPr id="19459" name="AutoShape 12"/>
          <p:cNvSpPr>
            <a:spLocks noChangeArrowheads="1"/>
          </p:cNvSpPr>
          <p:nvPr/>
        </p:nvSpPr>
        <p:spPr bwMode="auto">
          <a:xfrm>
            <a:off x="762000" y="1524000"/>
            <a:ext cx="3810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Conflicts with Indians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>
            <a:off x="457200" y="2590800"/>
            <a:ext cx="4419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Little Turtle</a:t>
            </a:r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>
            <a:off x="457200" y="3733800"/>
            <a:ext cx="4419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Battle of Fallen Timbers</a:t>
            </a:r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457200" y="4953000"/>
            <a:ext cx="4419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Treaty of Greenville</a:t>
            </a:r>
          </a:p>
        </p:txBody>
      </p:sp>
      <p:sp>
        <p:nvSpPr>
          <p:cNvPr id="19463" name="AutoShape 16"/>
          <p:cNvSpPr>
            <a:spLocks noChangeArrowheads="1"/>
          </p:cNvSpPr>
          <p:nvPr/>
        </p:nvSpPr>
        <p:spPr bwMode="auto">
          <a:xfrm>
            <a:off x="228600" y="6096000"/>
            <a:ext cx="48768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Opened Ohio to settlement</a:t>
            </a:r>
          </a:p>
        </p:txBody>
      </p:sp>
      <p:cxnSp>
        <p:nvCxnSpPr>
          <p:cNvPr id="19464" name="AutoShape 17"/>
          <p:cNvCxnSpPr>
            <a:cxnSpLocks noChangeShapeType="1"/>
            <a:stCxn id="19459" idx="2"/>
            <a:endCxn id="138253" idx="0"/>
          </p:cNvCxnSpPr>
          <p:nvPr/>
        </p:nvCxnSpPr>
        <p:spPr bwMode="auto">
          <a:xfrm>
            <a:off x="2667000" y="2209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18"/>
          <p:cNvCxnSpPr>
            <a:cxnSpLocks noChangeShapeType="1"/>
            <a:stCxn id="138253" idx="2"/>
            <a:endCxn id="138254" idx="0"/>
          </p:cNvCxnSpPr>
          <p:nvPr/>
        </p:nvCxnSpPr>
        <p:spPr bwMode="auto">
          <a:xfrm>
            <a:off x="2667000" y="3276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6" name="AutoShape 19"/>
          <p:cNvCxnSpPr>
            <a:cxnSpLocks noChangeShapeType="1"/>
            <a:stCxn id="138254" idx="2"/>
            <a:endCxn id="138255" idx="0"/>
          </p:cNvCxnSpPr>
          <p:nvPr/>
        </p:nvCxnSpPr>
        <p:spPr bwMode="auto">
          <a:xfrm>
            <a:off x="2667000" y="4419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7" name="AutoShape 20"/>
          <p:cNvCxnSpPr>
            <a:cxnSpLocks noChangeShapeType="1"/>
            <a:stCxn id="138255" idx="2"/>
            <a:endCxn id="19463" idx="0"/>
          </p:cNvCxnSpPr>
          <p:nvPr/>
        </p:nvCxnSpPr>
        <p:spPr bwMode="auto">
          <a:xfrm>
            <a:off x="2667000" y="5638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AutoShape 21"/>
          <p:cNvCxnSpPr>
            <a:cxnSpLocks noChangeShapeType="1"/>
            <a:stCxn id="19458" idx="1"/>
            <a:endCxn id="19459" idx="0"/>
          </p:cNvCxnSpPr>
          <p:nvPr/>
        </p:nvCxnSpPr>
        <p:spPr bwMode="auto">
          <a:xfrm flipH="1">
            <a:off x="2667000" y="787400"/>
            <a:ext cx="2532063" cy="736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8263" name="Picture 23" descr="Chief%20Little%20Turtle%2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137160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4876800" y="37338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Who </a:t>
            </a:r>
            <a:br>
              <a:rPr lang="en-US" altLang="en-US" sz="2800"/>
            </a:br>
            <a:r>
              <a:rPr lang="en-US" altLang="en-US" sz="2800"/>
              <a:t>won?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resulted?</a:t>
            </a: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4724400" y="2133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Native</a:t>
            </a:r>
            <a:br>
              <a:rPr lang="en-US" altLang="en-US" sz="2800"/>
            </a:br>
            <a:r>
              <a:rPr lang="en-US" altLang="en-US" sz="2800"/>
              <a:t>American</a:t>
            </a:r>
            <a:br>
              <a:rPr lang="en-US" altLang="en-US" sz="2800"/>
            </a:br>
            <a:r>
              <a:rPr lang="en-US" altLang="en-US" sz="2800"/>
              <a:t>war chief</a:t>
            </a:r>
          </a:p>
        </p:txBody>
      </p:sp>
      <p:sp>
        <p:nvSpPr>
          <p:cNvPr id="19472" name="Oval 28"/>
          <p:cNvSpPr>
            <a:spLocks noChangeArrowheads="1"/>
          </p:cNvSpPr>
          <p:nvPr/>
        </p:nvSpPr>
        <p:spPr bwMode="auto">
          <a:xfrm>
            <a:off x="228600" y="27432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3</a:t>
            </a:r>
          </a:p>
        </p:txBody>
      </p:sp>
      <p:sp>
        <p:nvSpPr>
          <p:cNvPr id="19473" name="Oval 29"/>
          <p:cNvSpPr>
            <a:spLocks noChangeArrowheads="1"/>
          </p:cNvSpPr>
          <p:nvPr/>
        </p:nvSpPr>
        <p:spPr bwMode="auto">
          <a:xfrm>
            <a:off x="0" y="38862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4</a:t>
            </a:r>
          </a:p>
        </p:txBody>
      </p:sp>
      <p:sp>
        <p:nvSpPr>
          <p:cNvPr id="19474" name="Oval 30"/>
          <p:cNvSpPr>
            <a:spLocks noChangeArrowheads="1"/>
          </p:cNvSpPr>
          <p:nvPr/>
        </p:nvSpPr>
        <p:spPr bwMode="auto">
          <a:xfrm>
            <a:off x="228600" y="51054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5</a:t>
            </a:r>
          </a:p>
        </p:txBody>
      </p:sp>
      <p:sp>
        <p:nvSpPr>
          <p:cNvPr id="19475" name="Oval 31"/>
          <p:cNvSpPr>
            <a:spLocks noChangeArrowheads="1"/>
          </p:cNvSpPr>
          <p:nvPr/>
        </p:nvSpPr>
        <p:spPr bwMode="auto">
          <a:xfrm>
            <a:off x="4953000" y="61722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3" grpId="0" animBg="1"/>
      <p:bldP spid="138254" grpId="0" animBg="1"/>
      <p:bldP spid="138255" grpId="0" animBg="1"/>
      <p:bldP spid="138265" grpId="0"/>
      <p:bldP spid="138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15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Issues with foreign powers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47800"/>
            <a:ext cx="304641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4724400" y="1600200"/>
            <a:ext cx="3810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Impressment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4419600" y="2667000"/>
            <a:ext cx="4419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Jay’s Treaty</a:t>
            </a:r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>
            <a:off x="4419600" y="3657600"/>
            <a:ext cx="4419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Avoided war with Britain</a:t>
            </a:r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4419600" y="4648200"/>
            <a:ext cx="4419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Pickney’s Treaty</a:t>
            </a:r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4191000" y="5638800"/>
            <a:ext cx="48768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Opened Mississippi River &amp;</a:t>
            </a:r>
            <a:br>
              <a:rPr lang="en-US" altLang="en-US" sz="2800"/>
            </a:br>
            <a:r>
              <a:rPr lang="en-US" altLang="en-US" sz="2800"/>
              <a:t>New Orleans to trade (Spain)</a:t>
            </a:r>
          </a:p>
        </p:txBody>
      </p:sp>
      <p:cxnSp>
        <p:nvCxnSpPr>
          <p:cNvPr id="20489" name="AutoShape 13"/>
          <p:cNvCxnSpPr>
            <a:cxnSpLocks noChangeShapeType="1"/>
            <a:stCxn id="20484" idx="2"/>
            <a:endCxn id="113673" idx="0"/>
          </p:cNvCxnSpPr>
          <p:nvPr/>
        </p:nvCxnSpPr>
        <p:spPr bwMode="auto">
          <a:xfrm>
            <a:off x="6629400" y="2286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0" name="AutoShape 14"/>
          <p:cNvCxnSpPr>
            <a:cxnSpLocks noChangeShapeType="1"/>
            <a:stCxn id="113673" idx="2"/>
            <a:endCxn id="20486" idx="0"/>
          </p:cNvCxnSpPr>
          <p:nvPr/>
        </p:nvCxnSpPr>
        <p:spPr bwMode="auto">
          <a:xfrm>
            <a:off x="6629400" y="3352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1" name="AutoShape 15"/>
          <p:cNvCxnSpPr>
            <a:cxnSpLocks noChangeShapeType="1"/>
            <a:stCxn id="20486" idx="2"/>
            <a:endCxn id="113675" idx="0"/>
          </p:cNvCxnSpPr>
          <p:nvPr/>
        </p:nvCxnSpPr>
        <p:spPr bwMode="auto">
          <a:xfrm>
            <a:off x="6629400" y="4343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2" name="AutoShape 16"/>
          <p:cNvCxnSpPr>
            <a:cxnSpLocks noChangeShapeType="1"/>
            <a:stCxn id="113675" idx="2"/>
            <a:endCxn id="20488" idx="0"/>
          </p:cNvCxnSpPr>
          <p:nvPr/>
        </p:nvCxnSpPr>
        <p:spPr bwMode="auto">
          <a:xfrm>
            <a:off x="6629400" y="5334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3" name="Oval 19"/>
          <p:cNvSpPr>
            <a:spLocks noChangeArrowheads="1"/>
          </p:cNvSpPr>
          <p:nvPr/>
        </p:nvSpPr>
        <p:spPr bwMode="auto">
          <a:xfrm>
            <a:off x="4191000" y="28194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6</a:t>
            </a:r>
          </a:p>
        </p:txBody>
      </p:sp>
      <p:sp>
        <p:nvSpPr>
          <p:cNvPr id="20494" name="Oval 20"/>
          <p:cNvSpPr>
            <a:spLocks noChangeArrowheads="1"/>
          </p:cNvSpPr>
          <p:nvPr/>
        </p:nvSpPr>
        <p:spPr bwMode="auto">
          <a:xfrm>
            <a:off x="4191000" y="48006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1136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0960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Jay’s Treaty of 1794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81000" y="1219200"/>
            <a:ext cx="7772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What did Britain &amp; the U.S. agree to?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85800" y="1905000"/>
            <a:ext cx="7467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 u="sng"/>
              <a:t>No British forts on American soil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 u="sng"/>
              <a:t>Americans must pay prewar debts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381000" y="3429000"/>
            <a:ext cx="7772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Result?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685800" y="41148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Avoids war with Britain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685800" y="58674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NO!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381000" y="5181600"/>
            <a:ext cx="7772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Does this treaty stop impressment?</a:t>
            </a:r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auto">
          <a:xfrm>
            <a:off x="7391400" y="22860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 autoUpdateAnimBg="0"/>
      <p:bldP spid="139272" grpId="0" animBg="1" autoUpdateAnimBg="0"/>
      <p:bldP spid="139273" grpId="0" animBg="1" autoUpdateAnimBg="0"/>
      <p:bldP spid="139274" grpId="0" animBg="1" autoUpdateAnimBg="0"/>
      <p:bldP spid="13927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53340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chemeClr val="tx1"/>
                </a:solidFill>
              </a:rPr>
              <a:t>The Preamble to the Constitution– </a:t>
            </a:r>
            <a:br>
              <a:rPr lang="en-US" altLang="en-US" sz="3000" b="1" smtClean="0">
                <a:solidFill>
                  <a:schemeClr val="tx1"/>
                </a:solidFill>
              </a:rPr>
            </a:br>
            <a:r>
              <a:rPr lang="en-US" altLang="en-US" sz="3000" b="1" smtClean="0">
                <a:solidFill>
                  <a:schemeClr val="tx1"/>
                </a:solidFill>
              </a:rPr>
              <a:t>What are the goals of the New Nation?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11687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More perfect Union</a:t>
            </a:r>
          </a:p>
          <a:p>
            <a:pPr eaLnBrk="1" hangingPunct="1"/>
            <a:r>
              <a:rPr lang="en-US" altLang="en-US" u="sng" smtClean="0"/>
              <a:t>Establish justice</a:t>
            </a:r>
          </a:p>
          <a:p>
            <a:pPr eaLnBrk="1" hangingPunct="1"/>
            <a:r>
              <a:rPr lang="en-US" altLang="en-US" u="sng" smtClean="0"/>
              <a:t>Ensure domestic tranquility</a:t>
            </a:r>
          </a:p>
          <a:p>
            <a:pPr eaLnBrk="1" hangingPunct="1"/>
            <a:r>
              <a:rPr lang="en-US" altLang="en-US" u="sng" smtClean="0"/>
              <a:t>Provide common defense</a:t>
            </a:r>
          </a:p>
          <a:p>
            <a:pPr eaLnBrk="1" hangingPunct="1"/>
            <a:r>
              <a:rPr lang="en-US" altLang="en-US" u="sng" smtClean="0"/>
              <a:t>Promote general welfare</a:t>
            </a:r>
          </a:p>
          <a:p>
            <a:pPr eaLnBrk="1" hangingPunct="1"/>
            <a:r>
              <a:rPr lang="en-US" altLang="en-US" u="sng" smtClean="0"/>
              <a:t>Secure blessing of liberty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2133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/>
              <a:t>1.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96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/>
              <a:t>2.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3276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/>
              <a:t>3.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09600" y="3886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/>
              <a:t>4.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4419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/>
              <a:t>5.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/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363" y="381000"/>
            <a:ext cx="7793037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Reaction to the Jay Treaty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62000" y="6324600"/>
            <a:ext cx="7793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800"/>
              <a:t>http://www.earlyamerica.com/earlyamerica/milestones/jaytreaty/1.html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44863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5410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Split along party lines…</a:t>
            </a:r>
          </a:p>
          <a:p>
            <a:pPr eaLnBrk="1" hangingPunct="1"/>
            <a:r>
              <a:rPr lang="en-US" altLang="en-US" smtClean="0"/>
              <a:t>Washington &amp; Federalists = “good job”</a:t>
            </a:r>
          </a:p>
          <a:p>
            <a:pPr eaLnBrk="1" hangingPunct="1"/>
            <a:r>
              <a:rPr lang="en-US" altLang="en-US" smtClean="0"/>
              <a:t>Democratic Republicans = “Jay is a sellout”</a:t>
            </a:r>
          </a:p>
          <a:p>
            <a:pPr eaLnBrk="1" hangingPunct="1"/>
            <a:r>
              <a:rPr lang="en-US" altLang="en-US" smtClean="0"/>
              <a:t>Treaty was passed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Pickney’s Treaty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624138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8956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3200400" y="2209800"/>
            <a:ext cx="5791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/>
              <a:t>What did Spain &amp; U.S. agree to?</a:t>
            </a:r>
            <a:endParaRPr lang="en-US" alt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3505200" y="2743200"/>
            <a:ext cx="5486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 u="sng"/>
              <a:t>U.S. gains shipping rights on the </a:t>
            </a:r>
            <a:br>
              <a:rPr lang="en-US" altLang="en-US" sz="2800" u="sng"/>
            </a:br>
            <a:r>
              <a:rPr lang="en-US" altLang="en-US" sz="2800" u="sng"/>
              <a:t>Mississippi River &amp; access to </a:t>
            </a:r>
            <a:br>
              <a:rPr lang="en-US" altLang="en-US" sz="2800" u="sng"/>
            </a:br>
            <a:r>
              <a:rPr lang="en-US" altLang="en-US" sz="2800" u="sng"/>
              <a:t>New Orleans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200400" y="4495800"/>
            <a:ext cx="5791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/>
              <a:t>Result?</a:t>
            </a:r>
            <a:endParaRPr lang="en-US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505200" y="5029200"/>
            <a:ext cx="5486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/>
              <a:t>U.S. can send goods down the </a:t>
            </a:r>
            <a:br>
              <a:rPr lang="en-US" altLang="en-US" sz="2800"/>
            </a:br>
            <a:r>
              <a:rPr lang="en-US" altLang="en-US" sz="2800"/>
              <a:t>Mississippi to New Orleans, trade </a:t>
            </a:r>
            <a:br>
              <a:rPr lang="en-US" altLang="en-US" sz="2800"/>
            </a:br>
            <a:r>
              <a:rPr lang="en-US" altLang="en-US" sz="2800"/>
              <a:t>with other nations</a:t>
            </a:r>
          </a:p>
        </p:txBody>
      </p:sp>
      <p:sp>
        <p:nvSpPr>
          <p:cNvPr id="23561" name="Oval 13"/>
          <p:cNvSpPr>
            <a:spLocks noChangeArrowheads="1"/>
          </p:cNvSpPr>
          <p:nvPr/>
        </p:nvSpPr>
        <p:spPr bwMode="auto">
          <a:xfrm>
            <a:off x="8229600" y="3429000"/>
            <a:ext cx="457200" cy="381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600" b="1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 autoUpdateAnimBg="0"/>
      <p:bldP spid="115721" grpId="0" animBg="1" autoUpdateAnimBg="0"/>
      <p:bldP spid="115722" grpId="0" animBg="1" autoUpdateAnimBg="0"/>
      <p:bldP spid="11572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763000" cy="914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800" b="1" smtClean="0">
                <a:solidFill>
                  <a:schemeClr val="tx1"/>
                </a:solidFill>
              </a:rPr>
              <a:t>Washington’s</a:t>
            </a:r>
            <a:br>
              <a:rPr lang="en-US" altLang="en-US" sz="4800" b="1" smtClean="0">
                <a:solidFill>
                  <a:schemeClr val="tx1"/>
                </a:solidFill>
              </a:rPr>
            </a:br>
            <a:r>
              <a:rPr lang="en-US" altLang="en-US" sz="4800" b="1" smtClean="0">
                <a:solidFill>
                  <a:schemeClr val="tx1"/>
                </a:solidFill>
              </a:rPr>
              <a:t>Farewell Address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5867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Complete the Primary Source Analysis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/>
              <a:t>Discussion</a:t>
            </a:r>
            <a:r>
              <a:rPr lang="en-US" altLang="en-US" sz="28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three things did Washington warn against?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Why did Washington feel </a:t>
            </a:r>
            <a:br>
              <a:rPr lang="en-US" altLang="en-US" sz="2800" smtClean="0"/>
            </a:br>
            <a:r>
              <a:rPr lang="en-US" altLang="en-US" sz="2800" smtClean="0"/>
              <a:t>this way?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is your opinion about his advice? Did “we” listen?</a:t>
            </a:r>
          </a:p>
        </p:txBody>
      </p:sp>
      <p:pic>
        <p:nvPicPr>
          <p:cNvPr id="24580" name="Picture 14" descr="george-washington-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022475"/>
            <a:ext cx="28956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762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Washington Retires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62000" y="6477000"/>
            <a:ext cx="7793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800"/>
              <a:t>http://upload.wikimedia.org/wikipedia/commons/thumb/d/dd/George_Washington_1795.jpg/300px-George_Washington_1795.jpg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381125"/>
            <a:ext cx="28575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52400" y="2133600"/>
            <a:ext cx="5791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After two terms, Washington</a:t>
            </a:r>
            <a:br>
              <a:rPr lang="en-US" altLang="en-US" sz="2800"/>
            </a:br>
            <a:r>
              <a:rPr lang="en-US" altLang="en-US" sz="2800"/>
              <a:t>retires from the Presidency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81000" y="3398838"/>
            <a:ext cx="57150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Could he have run for a third term?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81000" y="4160838"/>
            <a:ext cx="57150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Why did he chose not to?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381000" y="4953000"/>
            <a:ext cx="571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What were some of the precedents</a:t>
            </a:r>
            <a:br>
              <a:rPr lang="en-US" altLang="en-US" sz="2800"/>
            </a:br>
            <a:r>
              <a:rPr lang="en-US" altLang="en-US" sz="2800"/>
              <a:t>set by Washington?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nimBg="1"/>
      <p:bldP spid="150535" grpId="0" animBg="1"/>
      <p:bldP spid="150536" grpId="0" animBg="1"/>
      <p:bldP spid="1505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57200" y="762000"/>
            <a:ext cx="82296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What was the most direct result of the 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Battle of Fallen Timbers?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Whose job was it to develop a plan to reduce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the nation’s national debt?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Kidnapping American sailors was called _____.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What event greatly hurt the relationship between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the U.S. and France?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What event allowed President Washington to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show Americans that laws will be enforced?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What did Washington warn Americans to avoid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during his Farewell Address?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Arial" charset="0"/>
                <a:cs typeface="Arial" charset="0"/>
              </a:rPr>
              <a:t>What did the U.S. gain with the passage of</a:t>
            </a:r>
            <a:br>
              <a:rPr lang="en-US" altLang="en-US" sz="2800">
                <a:latin typeface="Arial" charset="0"/>
                <a:cs typeface="Arial" charset="0"/>
              </a:rPr>
            </a:br>
            <a:r>
              <a:rPr lang="en-US" altLang="en-US" sz="2800">
                <a:latin typeface="Arial" charset="0"/>
                <a:cs typeface="Arial" charset="0"/>
              </a:rPr>
              <a:t>Pickney’s Treaty?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724400" cy="563563"/>
          </a:xfrm>
          <a:noFill/>
        </p:spPr>
        <p:txBody>
          <a:bodyPr/>
          <a:lstStyle/>
          <a:p>
            <a:pPr algn="ctr" eaLnBrk="1" hangingPunct="1"/>
            <a:r>
              <a:rPr lang="en-US" altLang="en-US" sz="3200" i="1" smtClean="0">
                <a:solidFill>
                  <a:schemeClr val="tx1"/>
                </a:solidFill>
              </a:rPr>
              <a:t>Quick Assessment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609600"/>
            <a:ext cx="37877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4114800" y="990600"/>
            <a:ext cx="4572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/>
              <a:t>As the first President,</a:t>
            </a:r>
            <a:br>
              <a:rPr lang="en-US" altLang="en-US" sz="3200"/>
            </a:br>
            <a:r>
              <a:rPr lang="en-US" altLang="en-US" sz="3200"/>
              <a:t>Washington set many</a:t>
            </a:r>
            <a:br>
              <a:rPr lang="en-US" altLang="en-US" sz="3200"/>
            </a:br>
            <a:r>
              <a:rPr lang="en-US" altLang="en-US" sz="3200"/>
              <a:t>“</a:t>
            </a:r>
            <a:r>
              <a:rPr lang="en-US" altLang="en-US" sz="3200" b="1" u="sng"/>
              <a:t>precedents</a:t>
            </a:r>
            <a:r>
              <a:rPr lang="en-US" altLang="en-US" sz="3200"/>
              <a:t>”</a:t>
            </a: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114800" y="4267200"/>
            <a:ext cx="4572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 u="sng"/>
              <a:t>Examples that become</a:t>
            </a:r>
            <a:br>
              <a:rPr lang="en-US" altLang="en-US" sz="3200" u="sng"/>
            </a:br>
            <a:r>
              <a:rPr lang="en-US" altLang="en-US" sz="3200" u="sng"/>
              <a:t>traditions to be followed</a:t>
            </a:r>
          </a:p>
        </p:txBody>
      </p:sp>
      <p:sp>
        <p:nvSpPr>
          <p:cNvPr id="5125" name="AutoShape 23"/>
          <p:cNvSpPr>
            <a:spLocks noChangeArrowheads="1"/>
          </p:cNvSpPr>
          <p:nvPr/>
        </p:nvSpPr>
        <p:spPr bwMode="auto">
          <a:xfrm>
            <a:off x="5791200" y="2971800"/>
            <a:ext cx="1219200" cy="1143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Oval 24"/>
          <p:cNvSpPr>
            <a:spLocks noChangeArrowheads="1"/>
          </p:cNvSpPr>
          <p:nvPr/>
        </p:nvSpPr>
        <p:spPr bwMode="auto">
          <a:xfrm>
            <a:off x="7391400" y="3200400"/>
            <a:ext cx="15240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800" b="1" i="1"/>
              <a:t>Key </a:t>
            </a:r>
            <a:br>
              <a:rPr lang="en-US" altLang="en-US" sz="1800" b="1" i="1"/>
            </a:br>
            <a:r>
              <a:rPr lang="en-US" altLang="en-US" sz="1800" b="1" i="1"/>
              <a:t>Vocab!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9" grpId="0" animBg="1"/>
      <p:bldP spid="993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21_PH_US_CT_C06_Vo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93663"/>
            <a:ext cx="5334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04800" y="4724400"/>
            <a:ext cx="24384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000"/>
              <a:t>Executive</a:t>
            </a:r>
          </a:p>
          <a:p>
            <a:pPr algn="ctr" eaLnBrk="1" hangingPunct="1"/>
            <a:r>
              <a:rPr lang="en-US" altLang="en-US" sz="3000"/>
              <a:t>Offices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743200" y="4724400"/>
            <a:ext cx="33528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No executive </a:t>
            </a:r>
            <a:br>
              <a:rPr lang="en-US" altLang="en-US" sz="2800" u="sng"/>
            </a:br>
            <a:r>
              <a:rPr lang="en-US" altLang="en-US" sz="2800" u="sng"/>
              <a:t>offices to help run </a:t>
            </a:r>
            <a:br>
              <a:rPr lang="en-US" altLang="en-US" sz="2800" u="sng"/>
            </a:br>
            <a:r>
              <a:rPr lang="en-US" altLang="en-US" sz="2800" u="sng"/>
              <a:t>the government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096000" y="4724400"/>
            <a:ext cx="28194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Creates the</a:t>
            </a:r>
          </a:p>
          <a:p>
            <a:pPr algn="ctr" eaLnBrk="1" hangingPunct="1"/>
            <a:r>
              <a:rPr lang="en-US" altLang="en-US" sz="2800" u="sng"/>
              <a:t>Cabinet…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04800" y="4267200"/>
            <a:ext cx="2438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Concept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743200" y="4267200"/>
            <a:ext cx="335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Problem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6096000" y="42672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47800" y="762000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4800" b="1"/>
              <a:t>Washington’s Cabinet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8288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800" b="1"/>
              <a:t>State Dept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667000" y="18288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800" b="1"/>
              <a:t>War Dept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724400" y="20574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/>
              <a:t>Sect. of Treasury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010400" y="20574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/>
              <a:t>Attorney General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52400" y="29718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Thomas Jefferson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514600" y="25908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Henry Knox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724400" y="30480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Alexander Hamilton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52400" y="39624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Foreign policy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514600" y="40386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National Defense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4724400" y="40386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Nation’s finances</a:t>
            </a: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7010400" y="30480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Edmund Randolph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7086600" y="37338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Defend cases</a:t>
            </a:r>
          </a:p>
        </p:txBody>
      </p:sp>
      <p:pic>
        <p:nvPicPr>
          <p:cNvPr id="7183" name="Picture 20" descr="thomas-jefferson-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51388"/>
            <a:ext cx="1828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Line 21"/>
          <p:cNvSpPr>
            <a:spLocks noChangeShapeType="1"/>
          </p:cNvSpPr>
          <p:nvPr/>
        </p:nvSpPr>
        <p:spPr bwMode="auto">
          <a:xfrm>
            <a:off x="304800" y="2590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>
            <a:off x="304800" y="3657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>
            <a:off x="304800" y="4648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7" name="Line 24"/>
          <p:cNvSpPr>
            <a:spLocks noChangeShapeType="1"/>
          </p:cNvSpPr>
          <p:nvPr/>
        </p:nvSpPr>
        <p:spPr bwMode="auto">
          <a:xfrm>
            <a:off x="24384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" name="Line 25"/>
          <p:cNvSpPr>
            <a:spLocks noChangeShapeType="1"/>
          </p:cNvSpPr>
          <p:nvPr/>
        </p:nvSpPr>
        <p:spPr bwMode="auto">
          <a:xfrm>
            <a:off x="48006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" name="Line 26"/>
          <p:cNvSpPr>
            <a:spLocks noChangeShapeType="1"/>
          </p:cNvSpPr>
          <p:nvPr/>
        </p:nvSpPr>
        <p:spPr bwMode="auto">
          <a:xfrm>
            <a:off x="70104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0" name="Rectangle 27"/>
          <p:cNvSpPr>
            <a:spLocks noChangeArrowheads="1"/>
          </p:cNvSpPr>
          <p:nvPr/>
        </p:nvSpPr>
        <p:spPr bwMode="auto">
          <a:xfrm>
            <a:off x="533400" y="6248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600">
                <a:solidFill>
                  <a:schemeClr val="tx2"/>
                </a:solidFill>
                <a:hlinkClick r:id="rId3"/>
              </a:rPr>
              <a:t>http://www.visitingdc.com/images/thomas-jefferson-picture.jpg</a:t>
            </a:r>
            <a:r>
              <a:rPr lang="en-US" altLang="en-US" sz="600">
                <a:solidFill>
                  <a:schemeClr val="tx2"/>
                </a:solidFill>
              </a:rPr>
              <a:t> , </a:t>
            </a:r>
            <a:r>
              <a:rPr lang="en-US" altLang="en-US" sz="600">
                <a:solidFill>
                  <a:schemeClr val="tx2"/>
                </a:solidFill>
                <a:hlinkClick r:id="rId4"/>
              </a:rPr>
              <a:t>http://www.nps.gov/history/museum/exhibits/revwar/image_gal/indeimg/web_exhibit/KNOX_exb.jpg</a:t>
            </a:r>
            <a:r>
              <a:rPr lang="en-US" altLang="en-US" sz="600">
                <a:solidFill>
                  <a:schemeClr val="tx2"/>
                </a:solidFill>
              </a:rPr>
              <a:t> , </a:t>
            </a:r>
            <a:r>
              <a:rPr lang="en-US" altLang="en-US" sz="600">
                <a:solidFill>
                  <a:schemeClr val="tx2"/>
                </a:solidFill>
                <a:hlinkClick r:id="rId5"/>
              </a:rPr>
              <a:t>http://law.wustl.edu/Faculty/Wiedenbeck/BasicTax/Hamilton1806Trumbull.jpg</a:t>
            </a:r>
            <a:r>
              <a:rPr lang="en-US" altLang="en-US" sz="600">
                <a:solidFill>
                  <a:schemeClr val="tx2"/>
                </a:solidFill>
              </a:rPr>
              <a:t>, </a:t>
            </a:r>
            <a:r>
              <a:rPr lang="en-US" altLang="en-US" sz="600">
                <a:solidFill>
                  <a:schemeClr val="tx2"/>
                </a:solidFill>
                <a:hlinkClick r:id="rId6"/>
              </a:rPr>
              <a:t>http://www.usdiplomacy.org/exhibit/images/secretaries/Randolph,%20Edmund.jpg</a:t>
            </a:r>
            <a:endParaRPr lang="en-US" altLang="en-US" sz="600">
              <a:solidFill>
                <a:schemeClr val="tx2"/>
              </a:solidFill>
            </a:endParaRPr>
          </a:p>
        </p:txBody>
      </p:sp>
      <p:pic>
        <p:nvPicPr>
          <p:cNvPr id="7191" name="Picture 29" descr="KNOX_ex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1" descr="Hamilton1806Trumbu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4827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Randolph,%20Edmun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563" y="4724400"/>
            <a:ext cx="13954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utoUpdateAnimBg="0"/>
      <p:bldP spid="100361" grpId="0" autoUpdateAnimBg="0"/>
      <p:bldP spid="100362" grpId="0" autoUpdateAnimBg="0"/>
      <p:bldP spid="100363" grpId="0" autoUpdateAnimBg="0"/>
      <p:bldP spid="100364" grpId="0" autoUpdateAnimBg="0"/>
      <p:bldP spid="100365" grpId="0" autoUpdateAnimBg="0"/>
      <p:bldP spid="100369" grpId="0" autoUpdateAnimBg="0"/>
      <p:bldP spid="1003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311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47800" y="3810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4000"/>
              <a:t>What about a court system?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4114800" y="1447800"/>
            <a:ext cx="2438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000"/>
              <a:t>Court</a:t>
            </a:r>
          </a:p>
          <a:p>
            <a:pPr algn="ctr" eaLnBrk="1" hangingPunct="1"/>
            <a:r>
              <a:rPr lang="en-US" altLang="en-US" sz="3000"/>
              <a:t>System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895600" y="2819400"/>
            <a:ext cx="24384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No Federal </a:t>
            </a:r>
            <a:br>
              <a:rPr lang="en-US" altLang="en-US" sz="2800" u="sng"/>
            </a:br>
            <a:r>
              <a:rPr lang="en-US" altLang="en-US" sz="2800" u="sng"/>
              <a:t>Court System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334000" y="2819400"/>
            <a:ext cx="35052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Judiciary Act of 1789</a:t>
            </a:r>
            <a:br>
              <a:rPr lang="en-US" altLang="en-US" sz="2800" u="sng"/>
            </a:br>
            <a:r>
              <a:rPr lang="en-US" altLang="en-US" sz="2800" u="sng"/>
              <a:t>creates a federal</a:t>
            </a:r>
            <a:br>
              <a:rPr lang="en-US" altLang="en-US" sz="2800" u="sng"/>
            </a:br>
            <a:r>
              <a:rPr lang="en-US" altLang="en-US" sz="2800" u="sng"/>
              <a:t>court system &amp;</a:t>
            </a:r>
            <a:br>
              <a:rPr lang="en-US" altLang="en-US" sz="2800" u="sng"/>
            </a:br>
            <a:r>
              <a:rPr lang="en-US" altLang="en-US" sz="2800" u="sng"/>
              <a:t>6-person</a:t>
            </a:r>
            <a:br>
              <a:rPr lang="en-US" altLang="en-US" sz="2800" u="sng"/>
            </a:br>
            <a:r>
              <a:rPr lang="en-US" altLang="en-US" sz="2800" u="sng"/>
              <a:t>Supreme Court;</a:t>
            </a:r>
            <a:br>
              <a:rPr lang="en-US" altLang="en-US" sz="2800" u="sng"/>
            </a:br>
            <a:r>
              <a:rPr lang="en-US" altLang="en-US" sz="2800" u="sng"/>
              <a:t>John Jay = first</a:t>
            </a:r>
            <a:br>
              <a:rPr lang="en-US" altLang="en-US" sz="2800" u="sng"/>
            </a:br>
            <a:r>
              <a:rPr lang="en-US" altLang="en-US" sz="2800" u="sng"/>
              <a:t>chief justice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4114800" y="990600"/>
            <a:ext cx="2438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Concept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2895600" y="2362200"/>
            <a:ext cx="2438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Problem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5334000" y="2362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  <p:bldP spid="101386" grpId="0" animBg="1"/>
      <p:bldP spid="1013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457200"/>
            <a:ext cx="7793037" cy="914400"/>
          </a:xfrm>
        </p:spPr>
        <p:txBody>
          <a:bodyPr/>
          <a:lstStyle/>
          <a:p>
            <a:pPr algn="ctr" eaLnBrk="1" hangingPunct="1"/>
            <a:r>
              <a:rPr lang="en-US" altLang="en-US" sz="4500" b="1" smtClean="0">
                <a:solidFill>
                  <a:schemeClr val="tx1"/>
                </a:solidFill>
              </a:rPr>
              <a:t>A Nation in Debt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04800" y="3124200"/>
            <a:ext cx="21336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000"/>
              <a:t>National &amp;</a:t>
            </a:r>
          </a:p>
          <a:p>
            <a:pPr algn="ctr" eaLnBrk="1" hangingPunct="1"/>
            <a:r>
              <a:rPr lang="en-US" altLang="en-US" sz="3000"/>
              <a:t>State Debt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2438400" y="3124200"/>
            <a:ext cx="3429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$52 million war debt;</a:t>
            </a:r>
          </a:p>
          <a:p>
            <a:pPr algn="ctr" eaLnBrk="1" hangingPunct="1"/>
            <a:r>
              <a:rPr lang="en-US" altLang="en-US" sz="2800" u="sng"/>
              <a:t>Lack of international</a:t>
            </a:r>
          </a:p>
          <a:p>
            <a:pPr algn="ctr" eaLnBrk="1" hangingPunct="1"/>
            <a:r>
              <a:rPr lang="en-US" altLang="en-US" sz="2800" u="sng"/>
              <a:t>respect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867400" y="3124200"/>
            <a:ext cx="32004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Hamilton’s</a:t>
            </a:r>
          </a:p>
          <a:p>
            <a:pPr algn="ctr" eaLnBrk="1" hangingPunct="1"/>
            <a:r>
              <a:rPr lang="en-US" altLang="en-US" sz="2800" b="1" u="sng"/>
              <a:t>Economic Plan</a:t>
            </a:r>
          </a:p>
          <a:p>
            <a:pPr algn="ctr" eaLnBrk="1" hangingPunct="1"/>
            <a:r>
              <a:rPr lang="en-US" altLang="en-US" sz="2800" u="sng"/>
              <a:t>-Pay debts in full</a:t>
            </a:r>
          </a:p>
          <a:p>
            <a:pPr algn="ctr" eaLnBrk="1" hangingPunct="1"/>
            <a:r>
              <a:rPr lang="en-US" altLang="en-US" sz="2800" u="sng"/>
              <a:t>-Fed. gov. assumes</a:t>
            </a:r>
          </a:p>
          <a:p>
            <a:pPr algn="ctr" eaLnBrk="1" hangingPunct="1"/>
            <a:r>
              <a:rPr lang="en-US" altLang="en-US" sz="2800" u="sng"/>
              <a:t>state debts</a:t>
            </a:r>
          </a:p>
          <a:p>
            <a:pPr algn="ctr" eaLnBrk="1" hangingPunct="1"/>
            <a:r>
              <a:rPr lang="en-US" altLang="en-US" sz="2800" u="sng"/>
              <a:t>-Create a national</a:t>
            </a:r>
          </a:p>
          <a:p>
            <a:pPr algn="ctr" eaLnBrk="1" hangingPunct="1"/>
            <a:r>
              <a:rPr lang="en-US" altLang="en-US" sz="2800" u="sng"/>
              <a:t>bank</a:t>
            </a: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304800" y="26670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Concept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2438400" y="2667000"/>
            <a:ext cx="3429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Problem</a:t>
            </a: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5867400" y="2667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 animBg="1"/>
      <p:bldP spid="102412" grpId="0" animBg="1"/>
      <p:bldP spid="1024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3276600" y="990600"/>
            <a:ext cx="24384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000"/>
              <a:t>Taxes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1066800" y="3657600"/>
            <a:ext cx="33528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No tax system, </a:t>
            </a:r>
            <a:br>
              <a:rPr lang="en-US" altLang="en-US" sz="2800" u="sng"/>
            </a:br>
            <a:r>
              <a:rPr lang="en-US" altLang="en-US" sz="2800" u="sng"/>
              <a:t>no money to run</a:t>
            </a:r>
            <a:br>
              <a:rPr lang="en-US" altLang="en-US" sz="2800" u="sng"/>
            </a:br>
            <a:r>
              <a:rPr lang="en-US" altLang="en-US" sz="2800" u="sng"/>
              <a:t>the government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419600" y="3657600"/>
            <a:ext cx="40386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Excise Tax</a:t>
            </a:r>
          </a:p>
          <a:p>
            <a:pPr algn="ctr" eaLnBrk="1" hangingPunct="1"/>
            <a:r>
              <a:rPr lang="en-US" altLang="en-US" sz="2000" u="sng"/>
              <a:t>(Part of Hamilton’s Plan)</a:t>
            </a:r>
          </a:p>
          <a:p>
            <a:pPr algn="ctr" eaLnBrk="1" hangingPunct="1"/>
            <a:endParaRPr lang="en-US" altLang="en-US" sz="2000" u="sng"/>
          </a:p>
          <a:p>
            <a:pPr algn="ctr" eaLnBrk="1" hangingPunct="1"/>
            <a:r>
              <a:rPr lang="en-US" altLang="en-US" sz="2800" u="sng"/>
              <a:t>Tariff – 25% tax on</a:t>
            </a:r>
          </a:p>
          <a:p>
            <a:pPr algn="ctr" eaLnBrk="1" hangingPunct="1"/>
            <a:r>
              <a:rPr lang="en-US" altLang="en-US" sz="2800" u="sng"/>
              <a:t>imported goods</a:t>
            </a: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3276600" y="533400"/>
            <a:ext cx="2438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Concept</a:t>
            </a: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1066800" y="3200400"/>
            <a:ext cx="335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Problem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4419600" y="3200400"/>
            <a:ext cx="4038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 animBg="1"/>
      <p:bldP spid="125961" grpId="0" animBg="1"/>
      <p:bldP spid="1259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066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 b="1"/>
              <a:t>Challenging the New Government</a:t>
            </a: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228600" y="28194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000"/>
              <a:t>Enforcement</a:t>
            </a:r>
          </a:p>
          <a:p>
            <a:pPr algn="ctr" eaLnBrk="1" hangingPunct="1"/>
            <a:r>
              <a:rPr lang="en-US" altLang="en-US" sz="3000"/>
              <a:t>of Laws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2590800" y="2819400"/>
            <a:ext cx="3429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Whiskey Rebellion</a:t>
            </a:r>
          </a:p>
          <a:p>
            <a:pPr algn="ctr" eaLnBrk="1" hangingPunct="1"/>
            <a:r>
              <a:rPr lang="en-US" altLang="en-US" sz="2800" u="sng"/>
              <a:t>PA farmers refuse to </a:t>
            </a:r>
            <a:br>
              <a:rPr lang="en-US" altLang="en-US" sz="2800" u="sng"/>
            </a:br>
            <a:r>
              <a:rPr lang="en-US" altLang="en-US" sz="2800" u="sng"/>
              <a:t>pay the tax on </a:t>
            </a:r>
            <a:br>
              <a:rPr lang="en-US" altLang="en-US" sz="2800" u="sng"/>
            </a:br>
            <a:r>
              <a:rPr lang="en-US" altLang="en-US" sz="2800" u="sng"/>
              <a:t>whiskey</a:t>
            </a:r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6019800" y="2819400"/>
            <a:ext cx="29718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 u="sng"/>
              <a:t>Washington sends</a:t>
            </a:r>
            <a:br>
              <a:rPr lang="en-US" altLang="en-US" sz="2800" u="sng"/>
            </a:br>
            <a:r>
              <a:rPr lang="en-US" altLang="en-US" sz="2800" u="sng"/>
              <a:t>troops; US will</a:t>
            </a:r>
            <a:br>
              <a:rPr lang="en-US" altLang="en-US" sz="2800" u="sng"/>
            </a:br>
            <a:r>
              <a:rPr lang="en-US" altLang="en-US" sz="2800" u="sng"/>
              <a:t>enforce its laws</a:t>
            </a:r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228600" y="2362200"/>
            <a:ext cx="2362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Concept</a:t>
            </a: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590800" y="2362200"/>
            <a:ext cx="3429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Problem</a:t>
            </a: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6019800" y="2362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2800"/>
              <a:t>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  <p:bldP spid="126992" grpId="0" animBg="1"/>
      <p:bldP spid="126993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1449</TotalTime>
  <Words>589</Words>
  <Application>Microsoft Office PowerPoint</Application>
  <PresentationFormat>On-screen Show (4:3)</PresentationFormat>
  <Paragraphs>220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Sylfaen</vt:lpstr>
      <vt:lpstr>Blends</vt:lpstr>
      <vt:lpstr>PowerPoint Presentation</vt:lpstr>
      <vt:lpstr>The Preamble to the Constitution–  What are the goals of the New Nation?</vt:lpstr>
      <vt:lpstr>PowerPoint Presentation</vt:lpstr>
      <vt:lpstr>PowerPoint Presentation</vt:lpstr>
      <vt:lpstr>PowerPoint Presentation</vt:lpstr>
      <vt:lpstr>PowerPoint Presentation</vt:lpstr>
      <vt:lpstr>A Nation in Debt</vt:lpstr>
      <vt:lpstr>PowerPoint Presentation</vt:lpstr>
      <vt:lpstr>PowerPoint Presentation</vt:lpstr>
      <vt:lpstr>Washington and Political Parties</vt:lpstr>
      <vt:lpstr>Characteristics of our first political parties</vt:lpstr>
      <vt:lpstr>Quick Assessment</vt:lpstr>
      <vt:lpstr>Washington’s Foreign Policy Issues</vt:lpstr>
      <vt:lpstr>Foreign Issues with Europe</vt:lpstr>
      <vt:lpstr>Proclaiming Neutrality</vt:lpstr>
      <vt:lpstr>PowerPoint Presentation</vt:lpstr>
      <vt:lpstr>PowerPoint Presentation</vt:lpstr>
      <vt:lpstr>Issues with foreign powers</vt:lpstr>
      <vt:lpstr>Jay’s Treaty of 1794</vt:lpstr>
      <vt:lpstr>Reaction to the Jay Treaty</vt:lpstr>
      <vt:lpstr>Pickney’s Treaty</vt:lpstr>
      <vt:lpstr>Washington’s Farewell Address</vt:lpstr>
      <vt:lpstr>Washington Retires</vt:lpstr>
      <vt:lpstr>Quick Assessment</vt:lpstr>
    </vt:vector>
  </TitlesOfParts>
  <Company>WSFCS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Federalists vs. Antifederalists</dc:title>
  <dc:creator>rdkennedy</dc:creator>
  <cp:lastModifiedBy>Alison Mc Lin</cp:lastModifiedBy>
  <cp:revision>121</cp:revision>
  <cp:lastPrinted>1601-01-01T00:00:00Z</cp:lastPrinted>
  <dcterms:created xsi:type="dcterms:W3CDTF">2008-08-21T14:16:05Z</dcterms:created>
  <dcterms:modified xsi:type="dcterms:W3CDTF">2018-09-05T20:20:39Z</dcterms:modified>
</cp:coreProperties>
</file>