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media5.gif" ContentType="video/unknown"/>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media6.gif" ContentType="video/unknown"/>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media7.gif" ContentType="video/unknown"/>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42"/>
  </p:notesMasterIdLst>
  <p:sldIdLst>
    <p:sldId id="310" r:id="rId2"/>
    <p:sldId id="275" r:id="rId3"/>
    <p:sldId id="272" r:id="rId4"/>
    <p:sldId id="271" r:id="rId5"/>
    <p:sldId id="286" r:id="rId6"/>
    <p:sldId id="280" r:id="rId7"/>
    <p:sldId id="284" r:id="rId8"/>
    <p:sldId id="285" r:id="rId9"/>
    <p:sldId id="259" r:id="rId10"/>
    <p:sldId id="278" r:id="rId11"/>
    <p:sldId id="312" r:id="rId12"/>
    <p:sldId id="267" r:id="rId13"/>
    <p:sldId id="269" r:id="rId14"/>
    <p:sldId id="266" r:id="rId15"/>
    <p:sldId id="306" r:id="rId16"/>
    <p:sldId id="276" r:id="rId17"/>
    <p:sldId id="297" r:id="rId18"/>
    <p:sldId id="270" r:id="rId19"/>
    <p:sldId id="301" r:id="rId20"/>
    <p:sldId id="303" r:id="rId21"/>
    <p:sldId id="296" r:id="rId22"/>
    <p:sldId id="295" r:id="rId23"/>
    <p:sldId id="307" r:id="rId24"/>
    <p:sldId id="304" r:id="rId25"/>
    <p:sldId id="298" r:id="rId26"/>
    <p:sldId id="302" r:id="rId27"/>
    <p:sldId id="311" r:id="rId28"/>
    <p:sldId id="258" r:id="rId29"/>
    <p:sldId id="279" r:id="rId30"/>
    <p:sldId id="282" r:id="rId31"/>
    <p:sldId id="283" r:id="rId32"/>
    <p:sldId id="317" r:id="rId33"/>
    <p:sldId id="308" r:id="rId34"/>
    <p:sldId id="257" r:id="rId35"/>
    <p:sldId id="261" r:id="rId36"/>
    <p:sldId id="262" r:id="rId37"/>
    <p:sldId id="263" r:id="rId38"/>
    <p:sldId id="265" r:id="rId39"/>
    <p:sldId id="273" r:id="rId40"/>
    <p:sldId id="293" r:id="rId4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3300"/>
    <a:srgbClr val="0099FF"/>
    <a:srgbClr val="FF99FF"/>
    <a:srgbClr val="996633"/>
    <a:srgbClr val="CC00FF"/>
    <a:srgbClr val="FF99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4" autoAdjust="0"/>
    <p:restoredTop sz="94660"/>
  </p:normalViewPr>
  <p:slideViewPr>
    <p:cSldViewPr>
      <p:cViewPr>
        <p:scale>
          <a:sx n="59" d="100"/>
          <a:sy n="59" d="100"/>
        </p:scale>
        <p:origin x="-1332" y="-9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CD26873-EA3E-4A31-B9F7-73D5FE65ECD5}" type="slidenum">
              <a:rPr lang="en-US"/>
              <a:pPr/>
              <a:t>‹#›</a:t>
            </a:fld>
            <a:endParaRPr lang="en-US"/>
          </a:p>
        </p:txBody>
      </p:sp>
    </p:spTree>
    <p:extLst>
      <p:ext uri="{BB962C8B-B14F-4D97-AF65-F5344CB8AC3E}">
        <p14:creationId xmlns:p14="http://schemas.microsoft.com/office/powerpoint/2010/main" val="39868552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AB1C16-8588-49B7-A1B4-33EEA1920A0E}" type="slidenum">
              <a:rPr lang="en-US"/>
              <a:pPr/>
              <a:t>3</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D26873-EA3E-4A31-B9F7-73D5FE65ECD5}" type="slidenum">
              <a:rPr lang="en-US" smtClean="0"/>
              <a:pPr/>
              <a:t>19</a:t>
            </a:fld>
            <a:endParaRPr lang="en-US"/>
          </a:p>
        </p:txBody>
      </p:sp>
    </p:spTree>
    <p:extLst>
      <p:ext uri="{BB962C8B-B14F-4D97-AF65-F5344CB8AC3E}">
        <p14:creationId xmlns:p14="http://schemas.microsoft.com/office/powerpoint/2010/main" val="2392817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Do</a:t>
            </a:r>
            <a:r>
              <a:rPr lang="en-US" baseline="0" dirty="0" smtClean="0"/>
              <a:t> no click. Allow images to run automatically.</a:t>
            </a:r>
          </a:p>
          <a:p>
            <a:r>
              <a:rPr lang="en-US" dirty="0" smtClean="0"/>
              <a:t>Women were the first</a:t>
            </a:r>
            <a:r>
              <a:rPr lang="en-US" baseline="0" dirty="0" smtClean="0"/>
              <a:t> group of people to picket the White House. Many of the suffragists, including Alice Paul and Lucy Burns, were also arrested on the bogus grounds of “obstructing traffic”. </a:t>
            </a:r>
            <a:endParaRPr lang="en-US" dirty="0"/>
          </a:p>
        </p:txBody>
      </p:sp>
      <p:sp>
        <p:nvSpPr>
          <p:cNvPr id="4" name="Slide Number Placeholder 3"/>
          <p:cNvSpPr>
            <a:spLocks noGrp="1"/>
          </p:cNvSpPr>
          <p:nvPr>
            <p:ph type="sldNum" sz="quarter" idx="10"/>
          </p:nvPr>
        </p:nvSpPr>
        <p:spPr/>
        <p:txBody>
          <a:bodyPr/>
          <a:lstStyle/>
          <a:p>
            <a:fld id="{1CD26873-EA3E-4A31-B9F7-73D5FE65ECD5}" type="slidenum">
              <a:rPr lang="en-US" smtClean="0"/>
              <a:pPr/>
              <a:t>22</a:t>
            </a:fld>
            <a:endParaRPr lang="en-US"/>
          </a:p>
        </p:txBody>
      </p:sp>
    </p:spTree>
    <p:extLst>
      <p:ext uri="{BB962C8B-B14F-4D97-AF65-F5344CB8AC3E}">
        <p14:creationId xmlns:p14="http://schemas.microsoft.com/office/powerpoint/2010/main" val="1156746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Note: Do</a:t>
            </a:r>
            <a:r>
              <a:rPr lang="en-US" baseline="0" dirty="0" smtClean="0"/>
              <a:t> no click. Allow images to run automatically.</a:t>
            </a:r>
          </a:p>
        </p:txBody>
      </p:sp>
      <p:sp>
        <p:nvSpPr>
          <p:cNvPr id="4" name="Slide Number Placeholder 3"/>
          <p:cNvSpPr>
            <a:spLocks noGrp="1"/>
          </p:cNvSpPr>
          <p:nvPr>
            <p:ph type="sldNum" sz="quarter" idx="10"/>
          </p:nvPr>
        </p:nvSpPr>
        <p:spPr/>
        <p:txBody>
          <a:bodyPr/>
          <a:lstStyle/>
          <a:p>
            <a:fld id="{1CD26873-EA3E-4A31-B9F7-73D5FE65ECD5}" type="slidenum">
              <a:rPr lang="en-US" smtClean="0"/>
              <a:pPr/>
              <a:t>23</a:t>
            </a:fld>
            <a:endParaRPr lang="en-US"/>
          </a:p>
        </p:txBody>
      </p:sp>
    </p:spTree>
    <p:extLst>
      <p:ext uri="{BB962C8B-B14F-4D97-AF65-F5344CB8AC3E}">
        <p14:creationId xmlns:p14="http://schemas.microsoft.com/office/powerpoint/2010/main" val="4219945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Alice Paul led a hunger strike</a:t>
            </a:r>
            <a:r>
              <a:rPr lang="en-US" baseline="0" dirty="0" smtClean="0"/>
              <a:t> while in prison, generating other women to also participate in the this method of non-violent resistance. </a:t>
            </a:r>
            <a:endParaRPr lang="en-US" dirty="0" smtClean="0"/>
          </a:p>
          <a:p>
            <a:endParaRPr lang="en-US" dirty="0"/>
          </a:p>
        </p:txBody>
      </p:sp>
      <p:sp>
        <p:nvSpPr>
          <p:cNvPr id="4" name="Slide Number Placeholder 3"/>
          <p:cNvSpPr>
            <a:spLocks noGrp="1"/>
          </p:cNvSpPr>
          <p:nvPr>
            <p:ph type="sldNum" sz="quarter" idx="10"/>
          </p:nvPr>
        </p:nvSpPr>
        <p:spPr/>
        <p:txBody>
          <a:bodyPr/>
          <a:lstStyle/>
          <a:p>
            <a:fld id="{1CD26873-EA3E-4A31-B9F7-73D5FE65ECD5}" type="slidenum">
              <a:rPr lang="en-US" smtClean="0"/>
              <a:pPr/>
              <a:t>24</a:t>
            </a:fld>
            <a:endParaRPr lang="en-US"/>
          </a:p>
        </p:txBody>
      </p:sp>
    </p:spTree>
    <p:extLst>
      <p:ext uri="{BB962C8B-B14F-4D97-AF65-F5344CB8AC3E}">
        <p14:creationId xmlns:p14="http://schemas.microsoft.com/office/powerpoint/2010/main" val="4083948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D26873-EA3E-4A31-B9F7-73D5FE65ECD5}" type="slidenum">
              <a:rPr lang="en-US" smtClean="0"/>
              <a:pPr/>
              <a:t>25</a:t>
            </a:fld>
            <a:endParaRPr lang="en-US"/>
          </a:p>
        </p:txBody>
      </p:sp>
    </p:spTree>
    <p:extLst>
      <p:ext uri="{BB962C8B-B14F-4D97-AF65-F5344CB8AC3E}">
        <p14:creationId xmlns:p14="http://schemas.microsoft.com/office/powerpoint/2010/main" val="261285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E32B9F-C615-436F-B4BF-6F92809F6092}" type="slidenum">
              <a:rPr lang="en-US"/>
              <a:pPr/>
              <a:t>28</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are to write the</a:t>
            </a:r>
            <a:r>
              <a:rPr lang="en-US" baseline="0" dirty="0" smtClean="0"/>
              <a:t> answers that they did not predict from slides #29-31. </a:t>
            </a:r>
            <a:endParaRPr lang="en-US" dirty="0"/>
          </a:p>
        </p:txBody>
      </p:sp>
      <p:sp>
        <p:nvSpPr>
          <p:cNvPr id="4" name="Slide Number Placeholder 3"/>
          <p:cNvSpPr>
            <a:spLocks noGrp="1"/>
          </p:cNvSpPr>
          <p:nvPr>
            <p:ph type="sldNum" sz="quarter" idx="10"/>
          </p:nvPr>
        </p:nvSpPr>
        <p:spPr/>
        <p:txBody>
          <a:bodyPr/>
          <a:lstStyle/>
          <a:p>
            <a:fld id="{1CD26873-EA3E-4A31-B9F7-73D5FE65ECD5}" type="slidenum">
              <a:rPr lang="en-US" smtClean="0"/>
              <a:pPr/>
              <a:t>29</a:t>
            </a:fld>
            <a:endParaRPr lang="en-US"/>
          </a:p>
        </p:txBody>
      </p:sp>
    </p:spTree>
    <p:extLst>
      <p:ext uri="{BB962C8B-B14F-4D97-AF65-F5344CB8AC3E}">
        <p14:creationId xmlns:p14="http://schemas.microsoft.com/office/powerpoint/2010/main" val="3927709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3728B3-C22B-47DB-99F3-9ABB8A22EE4F}" type="slidenum">
              <a:rPr lang="en-US"/>
              <a:pPr/>
              <a:t>34</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5266E4-34BA-42EB-945E-669AD0C03A7B}" type="slidenum">
              <a:rPr lang="en-US"/>
              <a:pPr/>
              <a:t>35</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EBF00-29DC-4372-9306-34B1970E6F22}" type="slidenum">
              <a:rPr lang="en-US"/>
              <a:pPr/>
              <a:t>36</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37B9F5-DB5E-4003-BBFD-B15CC76A2828}" type="slidenum">
              <a:rPr lang="en-US"/>
              <a:pPr/>
              <a:t>4</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dirty="0" smtClean="0"/>
              <a:t>As</a:t>
            </a:r>
            <a:r>
              <a:rPr lang="en-US" baseline="0" dirty="0" smtClean="0"/>
              <a:t>k the students, first, what they think the term suffrage means, then unveil the answer.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DF1B11-E645-4F5F-B163-C89560662459}" type="slidenum">
              <a:rPr lang="en-US"/>
              <a:pPr/>
              <a:t>37</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F6D373-9401-4E23-86C6-B073B87F5490}" type="slidenum">
              <a:rPr lang="en-US"/>
              <a:pPr/>
              <a:t>38</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FED52-8F13-4D1F-A0C3-7B8B422EDF4D}" type="slidenum">
              <a:rPr lang="en-US"/>
              <a:pPr/>
              <a:t>39</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 (or student popcorn</a:t>
            </a:r>
            <a:r>
              <a:rPr lang="en-US" baseline="0" dirty="0" smtClean="0"/>
              <a:t>) will read the following textbook excerpt out loud. </a:t>
            </a:r>
            <a:endParaRPr lang="en-US" dirty="0"/>
          </a:p>
        </p:txBody>
      </p:sp>
      <p:sp>
        <p:nvSpPr>
          <p:cNvPr id="4" name="Slide Number Placeholder 3"/>
          <p:cNvSpPr>
            <a:spLocks noGrp="1"/>
          </p:cNvSpPr>
          <p:nvPr>
            <p:ph type="sldNum" sz="quarter" idx="10"/>
          </p:nvPr>
        </p:nvSpPr>
        <p:spPr/>
        <p:txBody>
          <a:bodyPr/>
          <a:lstStyle/>
          <a:p>
            <a:fld id="{1CD26873-EA3E-4A31-B9F7-73D5FE65ECD5}" type="slidenum">
              <a:rPr lang="en-US" smtClean="0"/>
              <a:pPr/>
              <a:t>6</a:t>
            </a:fld>
            <a:endParaRPr lang="en-US"/>
          </a:p>
        </p:txBody>
      </p:sp>
    </p:spTree>
    <p:extLst>
      <p:ext uri="{BB962C8B-B14F-4D97-AF65-F5344CB8AC3E}">
        <p14:creationId xmlns:p14="http://schemas.microsoft.com/office/powerpoint/2010/main" val="3564548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83E5CC-E96F-4677-964D-A1E64EFF6837}" type="slidenum">
              <a:rPr lang="en-US"/>
              <a:pPr/>
              <a:t>9</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0E960B-A5FE-4F1E-8C4D-BF3B69C68057}" type="slidenum">
              <a:rPr lang="en-US"/>
              <a:pPr/>
              <a:t>12</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B2A3A-47AA-469E-A0A1-B4E9724694B6}" type="slidenum">
              <a:rPr lang="en-US"/>
              <a:pPr/>
              <a:t>13</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B40B3B-5F15-4DBE-85B3-B3B09A6D451A}" type="slidenum">
              <a:rPr lang="en-US"/>
              <a:pPr/>
              <a:t>14</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B40B3B-5F15-4DBE-85B3-B3B09A6D451A}" type="slidenum">
              <a:rPr lang="en-US"/>
              <a:pPr/>
              <a:t>15</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BF504A-4EFE-4716-A47B-8A33529415F2}" type="slidenum">
              <a:rPr lang="en-US"/>
              <a:pPr/>
              <a:t>18</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A0C4B81F-2D91-FA4C-B05F-26A345F3AE3F}" type="datetimeFigureOut">
              <a:rPr lang="en-US" smtClean="0">
                <a:solidFill>
                  <a:prstClr val="black"/>
                </a:solidFill>
              </a:rPr>
              <a:pPr/>
              <a:t>4/16/2019</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FCC32C-AF1A-E941-92EE-DB50D5BB3D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70391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98989032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83359227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0389449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82315829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53838382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85455712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87570386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9D2C864-9362-43C7-A136-D9C41D93A96D}"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162701448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17720721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3946851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1343750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1955864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A0C4B81F-2D91-FA4C-B05F-26A345F3AE3F}" type="datetimeFigureOut">
              <a:rPr lang="en-US" smtClean="0">
                <a:solidFill>
                  <a:prstClr val="black"/>
                </a:solidFill>
              </a:rPr>
              <a:pPr/>
              <a:t>4/16/2019</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FCC32C-AF1A-E941-92EE-DB50D5BB3D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10027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4620901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5487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03639722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54609475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368620547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0C4B81F-2D91-FA4C-B05F-26A345F3AE3F}" type="datetimeFigureOut">
              <a:rPr lang="en-US" smtClean="0">
                <a:solidFill>
                  <a:prstClr val="black"/>
                </a:solidFill>
              </a:rPr>
              <a:pPr/>
              <a:t>4/16/2019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FCC32C-AF1A-E941-92EE-DB50D5BB3DCA}"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9922478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pPr defTabSz="457200" fontAlgn="auto">
              <a:spcBef>
                <a:spcPts val="0"/>
              </a:spcBef>
              <a:spcAft>
                <a:spcPts val="0"/>
              </a:spcAft>
            </a:pPr>
            <a:fld id="{A0C4B81F-2D91-FA4C-B05F-26A345F3AE3F}" type="datetimeFigureOut">
              <a:rPr lang="en-US" smtClean="0">
                <a:solidFill>
                  <a:prstClr val="black"/>
                </a:solidFill>
              </a:rPr>
              <a:pPr defTabSz="457200" fontAlgn="auto">
                <a:spcBef>
                  <a:spcPts val="0"/>
                </a:spcBef>
                <a:spcAft>
                  <a:spcPts val="0"/>
                </a:spcAft>
              </a:pPr>
              <a:t>4/16/2019</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pPr defTabSz="457200" fontAlgn="auto">
              <a:spcBef>
                <a:spcPts val="0"/>
              </a:spcBef>
              <a:spcAft>
                <a:spcPts val="0"/>
              </a:spcAft>
            </a:pPr>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pPr defTabSz="457200" fontAlgn="auto">
              <a:spcBef>
                <a:spcPts val="0"/>
              </a:spcBef>
              <a:spcAft>
                <a:spcPts val="0"/>
              </a:spcAft>
            </a:pPr>
            <a:fld id="{83FCC32C-AF1A-E941-92EE-DB50D5BB3DCA}" type="slidenum">
              <a:rPr lang="en-US" smtClean="0">
                <a:gradFill>
                  <a:gsLst>
                    <a:gs pos="0">
                      <a:prstClr val="black">
                        <a:alpha val="10000"/>
                      </a:prstClr>
                    </a:gs>
                    <a:gs pos="100000">
                      <a:prstClr val="black">
                        <a:alpha val="10000"/>
                      </a:prstClr>
                    </a:gs>
                  </a:gsLst>
                  <a:lin ang="5400000" scaled="0"/>
                </a:gradFill>
              </a:rPr>
              <a:pPr defTabSz="457200" fontAlgn="auto">
                <a:spcBef>
                  <a:spcPts val="0"/>
                </a:spcBef>
                <a:spcAft>
                  <a:spcPts val="0"/>
                </a:spcAft>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50706339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Lst>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hyperlink" Target="http://www.google.com/url?sa=i&amp;rct=j&amp;q=&amp;esrc=s&amp;source=images&amp;cd=&amp;cad=rja&amp;uact=8&amp;docid=umTcGEyFJCwP1M&amp;tbnid=C400zmPTbtUzRM:&amp;ved=0CAYQjRw&amp;url=http://r-ak.blogspot.com/2009/06/old-pictures.html&amp;ei=28ojU83tDPDo2gXGjYCYDA&amp;bvm=bv.62922401,d.b2I&amp;psig=AFQjCNGCPfLC-Boqf5AUHMsbDHVkWikjfQ&amp;ust=1394940996512802" TargetMode="Externa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1.png"/><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hyperlink" Target="https://www.google.com/url?sa=i&amp;rct=j&amp;q=&amp;esrc=s&amp;source=images&amp;cd=&amp;cad=rja&amp;uact=8&amp;docid=C4_uXzLM_csr1M&amp;tbnid=odOQFERHquzebM:&amp;ved=0CAYQjRw&amp;url=https://familysearch.org/learn/wiki/en/South_Carolina_African_Americans&amp;ei=bssjU5vJAsWh2AWz84GwBg&amp;bvm=bv.62922401,d.b2I&amp;psig=AFQjCNF4CDnRjeorbYryDObumOFSApyn1g&amp;ust=1394941115406164" TargetMode="External"/><Relationship Id="rId9" Type="http://schemas.openxmlformats.org/officeDocument/2006/relationships/hyperlink" Target="http://www.google.com/url?sa=i&amp;rct=j&amp;q=&amp;esrc=s&amp;source=images&amp;cd=&amp;cad=rja&amp;uact=8&amp;docid=Inu2-Q9s8wdp6M&amp;tbnid=n-QryEgQvqlDlM:&amp;ved=0CAYQjRw&amp;url=http://womenshistory.about.com/od/cattcarriec/ss/Carrie-Chapman-Catt-Pictures_4.htm&amp;ei=LcwjU4jREMnN2wWej4CoCQ&amp;bvm=bv.62922401,d.b2I&amp;psig=AFQjCNH5ItkSXdTtNAh1qSIHEEtg_hUUUA&amp;ust=1394941310939870"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docid=fk9U86PPPR21bM&amp;tbnid=AK0EU83PcxO7IM:&amp;ved=0CAYQjRw&amp;url=http://kmargaryan.wordpress.com/page/2/&amp;ei=qasvU-KwBOTe2AXIooHABw&amp;bvm=bv.62922401,d.b2I&amp;psig=AFQjCNGuufj5N78V9oxmooLnLZr25_UmfQ&amp;ust=1395719437371635" TargetMode="External"/><Relationship Id="rId5" Type="http://schemas.openxmlformats.org/officeDocument/2006/relationships/image" Target="../media/image34.jpeg"/><Relationship Id="rId4" Type="http://schemas.openxmlformats.org/officeDocument/2006/relationships/hyperlink" Target="http://www.google.com/url?sa=i&amp;rct=j&amp;q=&amp;esrc=s&amp;source=images&amp;cd=&amp;cad=rja&amp;uact=8&amp;docid=2Rx6HFHkaKCbRM&amp;tbnid=RaJK229c47qCnM:&amp;ved=0CAYQjRw&amp;url=http://afrafrontpagenews.blogspot.com/2013/08/american-minute-with-bill-federer-aug_27.html&amp;ei=aKsvU-n_GYWw2gX79oD4Dw&amp;bvm=bv.62922401,d.b2I&amp;psig=AFQjCNEZtVy_EE3m1dhTBJRQi7f3AkCdoQ&amp;ust=139571939179152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4.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43.png"/><Relationship Id="rId12" Type="http://schemas.openxmlformats.org/officeDocument/2006/relationships/image" Target="../media/image47.png"/><Relationship Id="rId17" Type="http://schemas.microsoft.com/office/2007/relationships/hdphoto" Target="../media/hdphoto9.wdp"/><Relationship Id="rId2" Type="http://schemas.openxmlformats.org/officeDocument/2006/relationships/video" Target="../media/media2.mp4"/><Relationship Id="rId16" Type="http://schemas.openxmlformats.org/officeDocument/2006/relationships/image" Target="../media/image49.png"/><Relationship Id="rId1" Type="http://schemas.microsoft.com/office/2007/relationships/media" Target="../media/media2.mp4"/><Relationship Id="rId6" Type="http://schemas.openxmlformats.org/officeDocument/2006/relationships/image" Target="../media/image42.png"/><Relationship Id="rId11" Type="http://schemas.microsoft.com/office/2007/relationships/hdphoto" Target="../media/hdphoto6.wdp"/><Relationship Id="rId5" Type="http://schemas.openxmlformats.org/officeDocument/2006/relationships/image" Target="../media/image41.png"/><Relationship Id="rId15" Type="http://schemas.microsoft.com/office/2007/relationships/hdphoto" Target="../media/hdphoto8.wdp"/><Relationship Id="rId10" Type="http://schemas.openxmlformats.org/officeDocument/2006/relationships/image" Target="../media/image46.png"/><Relationship Id="rId4" Type="http://schemas.openxmlformats.org/officeDocument/2006/relationships/notesSlide" Target="../notesSlides/notesSlide8.xml"/><Relationship Id="rId9" Type="http://schemas.openxmlformats.org/officeDocument/2006/relationships/image" Target="../media/image45.png"/><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aqAwFGXkBSc7dM&amp;tbnid=jlL2H0mH76rfYM:&amp;ved=0CAYQjRw&amp;url=http://en.wikipedia.org/wiki/Iowa_State_University&amp;ei=ErsvU6-DLees2QX-8IH4CQ&amp;bvm=bv.62922401,d.b2I&amp;psig=AFQjCNHZ67k6smj90oQfLYey5HHUWFFQ5w&amp;ust=1395723379283109" TargetMode="External"/><Relationship Id="rId2" Type="http://schemas.openxmlformats.org/officeDocument/2006/relationships/audio" Target="../media/audio1.bin"/><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hyperlink" Target="http://www.google.com/url?sa=i&amp;rct=j&amp;q=&amp;esrc=s&amp;source=images&amp;cd=&amp;cad=rja&amp;uact=8&amp;docid=aqAwFGXkBSc7dM&amp;tbnid=jlL2H0mH76rfYM:&amp;ved=0CAYQjRw&amp;url=http://en.wikipedia.org/wiki/Iowa_State_University&amp;ei=ErsvU6-DLees2QX-8IH4CQ&amp;bvm=bv.62922401,d.b2I&amp;psig=AFQjCNHZ67k6smj90oQfLYey5HHUWFFQ5w&amp;ust=1395723379283109" TargetMode="External"/></Relationships>
</file>

<file path=ppt/slides/_rels/slide1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microsoft.com/office/2007/relationships/hdphoto" Target="../media/hdphoto11.wdp"/><Relationship Id="rId12" Type="http://schemas.openxmlformats.org/officeDocument/2006/relationships/image" Target="../media/image58.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11" Type="http://schemas.openxmlformats.org/officeDocument/2006/relationships/image" Target="../media/image57.jpeg"/><Relationship Id="rId5" Type="http://schemas.openxmlformats.org/officeDocument/2006/relationships/image" Target="../media/image54.png"/><Relationship Id="rId10" Type="http://schemas.microsoft.com/office/2007/relationships/hdphoto" Target="../media/hdphoto12.wdp"/><Relationship Id="rId4" Type="http://schemas.openxmlformats.org/officeDocument/2006/relationships/notesSlide" Target="../notesSlides/notesSlide10.xml"/><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2.bin"/><Relationship Id="rId1" Type="http://schemas.openxmlformats.org/officeDocument/2006/relationships/slideLayout" Target="../slideLayouts/slideLayout2.xml"/><Relationship Id="rId5" Type="http://schemas.openxmlformats.org/officeDocument/2006/relationships/audio" Target="../media/audio2.bin"/><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media" Target="../media/media5.gif"/><Relationship Id="rId7" Type="http://schemas.openxmlformats.org/officeDocument/2006/relationships/image" Target="../media/image6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12.xml"/><Relationship Id="rId11" Type="http://schemas.openxmlformats.org/officeDocument/2006/relationships/image" Target="../media/image70.png"/><Relationship Id="rId5" Type="http://schemas.openxmlformats.org/officeDocument/2006/relationships/slideLayout" Target="../slideLayouts/slideLayout2.xml"/><Relationship Id="rId10" Type="http://schemas.openxmlformats.org/officeDocument/2006/relationships/image" Target="../media/image69.png"/><Relationship Id="rId4" Type="http://schemas.openxmlformats.org/officeDocument/2006/relationships/video" Target="../media/media5.gif"/><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audio" Target="../media/audio1.bin"/><Relationship Id="rId1" Type="http://schemas.openxmlformats.org/officeDocument/2006/relationships/slideLayout" Target="../slideLayouts/slideLayout12.xml"/><Relationship Id="rId6" Type="http://schemas.microsoft.com/office/2007/relationships/hdphoto" Target="../media/hdphoto16.wdp"/><Relationship Id="rId5" Type="http://schemas.openxmlformats.org/officeDocument/2006/relationships/image" Target="../media/image76.png"/><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slideLayout" Target="../slideLayouts/slideLayout2.xml"/><Relationship Id="rId7" Type="http://schemas.openxmlformats.org/officeDocument/2006/relationships/image" Target="../media/image50.jpeg"/><Relationship Id="rId2" Type="http://schemas.openxmlformats.org/officeDocument/2006/relationships/video" Target="../media/media6.gif"/><Relationship Id="rId1" Type="http://schemas.microsoft.com/office/2007/relationships/media" Target="../media/media6.gif"/><Relationship Id="rId6" Type="http://schemas.openxmlformats.org/officeDocument/2006/relationships/hyperlink" Target="http://www.google.com/url?sa=i&amp;rct=j&amp;q=&amp;esrc=s&amp;source=images&amp;cd=&amp;cad=rja&amp;uact=8&amp;docid=aqAwFGXkBSc7dM&amp;tbnid=jlL2H0mH76rfYM:&amp;ved=0CAYQjRw&amp;url=http://en.wikipedia.org/wiki/Iowa_State_University&amp;ei=ErsvU6-DLees2QX-8IH4CQ&amp;bvm=bv.62922401,d.b2I&amp;psig=AFQjCNHZ67k6smj90oQfLYey5HHUWFFQ5w&amp;ust=1395723379283109" TargetMode="External"/><Relationship Id="rId5" Type="http://schemas.openxmlformats.org/officeDocument/2006/relationships/image" Target="../media/image52.png"/><Relationship Id="rId4" Type="http://schemas.openxmlformats.org/officeDocument/2006/relationships/audio" Target="../media/audio1.bin"/><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audio" Target="../media/audio1.bin"/><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hyperlink" Target="http://www.google.com/url?sa=i&amp;rct=j&amp;q=&amp;esrc=s&amp;source=images&amp;cd=&amp;cad=rja&amp;uact=8&amp;docid=KpoR3vPxDPrFTM&amp;tbnid=yyulS8fXrqQGEM:&amp;ved=0CAUQjRw&amp;url=http://moonshinejunkyard.blogspot.com/2010/04/i-will-keep-close-to-my-gun-and-dog.html&amp;ei=ZmFEU-nWIsPsyQGrvYDwBA&amp;bvm=bv.64507335,d.aWc&amp;psig=AFQjCNFvZcUCY0k-zaEKUzEcJhfcMhA8-w&amp;ust=1397076567318949" TargetMode="External"/><Relationship Id="rId4" Type="http://schemas.openxmlformats.org/officeDocument/2006/relationships/hyperlink" Target="http://www.google.com/url?sa=i&amp;rct=j&amp;q=&amp;esrc=s&amp;source=images&amp;cd=&amp;cad=rja&amp;uact=8&amp;docid=nNBwVO1i0lLStM&amp;tbnid=gHrhzHYLxAHSvM:&amp;ved=0CAUQjRw&amp;url=http://www.chronicleoftheoldwest.com/last_week_06-july.shtml&amp;ei=4WBEU5rVBISwyQGo7oHYCA&amp;bvm=bv.64507335,d.aWc&amp;psig=AFQjCNFvZcUCY0k-zaEKUzEcJhfcMhA8-w&amp;ust=139707656731894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hyperlink" Target="http://www.google.com/url?sa=i&amp;rct=j&amp;q=&amp;esrc=s&amp;source=images&amp;cd=&amp;cad=rja&amp;uact=8&amp;docid=DRvHMeJBVw9-ZM&amp;tbnid=mqD4xceeCuauHM:&amp;ved=0CAYQjRw&amp;url=http://dawnoncall.com/a-note-about-thinking/&amp;ei=hawvU6z7C6Kf2QWO_4DoBA&amp;psig=AFQjCNEpEnALChj-BBaGJ6Oz3t-FcYyc8g&amp;ust=1395719558392518"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google.com/url?sa=i&amp;rct=j&amp;q=&amp;esrc=s&amp;source=images&amp;cd=&amp;cad=rja&amp;uact=8&amp;docid=_pViR0JyQAmfqM&amp;tbnid=gIzccf9K8mJQ1M:&amp;ved=0CAUQjRw&amp;url=http://leslielewis.net/?p=170&amp;ei=ZWVEU_maHPDyyAHJoYHwBQ&amp;bvm=bv.64507335,d.aWc&amp;psig=AFQjCNFYD5Bvey4fh4Nmk8tFztAl6AqAjg&amp;ust=1397076802764151"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5.gif"/><Relationship Id="rId3" Type="http://schemas.microsoft.com/office/2007/relationships/hdphoto" Target="../media/hdphoto19.wdp"/><Relationship Id="rId7" Type="http://schemas.openxmlformats.org/officeDocument/2006/relationships/hyperlink" Target="http://www.google.com/url?sa=i&amp;rct=j&amp;q=&amp;esrc=s&amp;source=images&amp;cd=&amp;cad=rja&amp;uact=8&amp;docid=mA-LAaz7isw0OM&amp;tbnid=ni7mz5ricoCRgM:&amp;ved=0CAUQjRw&amp;url=http://www.netanimations.net/walking_people.htm&amp;ei=KNZGU4SVJca0ygGvuYEg&amp;bvm=bv.64507335,d.dmQ&amp;psig=AFQjCNGuRQGhaRX2-fF3rVTtp1qMSQNNRA&amp;ust=1397237623544975" TargetMode="External"/><Relationship Id="rId2" Type="http://schemas.openxmlformats.org/officeDocument/2006/relationships/image" Target="../media/image83.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84.png"/><Relationship Id="rId4" Type="http://schemas.openxmlformats.org/officeDocument/2006/relationships/hyperlink" Target="http://www.google.com/url?sa=i&amp;rct=j&amp;q=&amp;esrc=s&amp;source=images&amp;cd=&amp;cad=rja&amp;uact=8&amp;docid=txHyf--gkIA7TM&amp;tbnid=RZDM2dml3rqPVM:&amp;ved=0CAUQjRw&amp;url=http://wyostatearchives.wordpress.com/tag/william-h-bright/&amp;ei=JmpEU96BH-iMyAGf7IGwDg&amp;bvm=bv.64507335,d.aWc&amp;psig=AFQjCNHK5IRSJoIjyvTKsQ2IinTSgqviPg&amp;ust=139707796785977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9.jpeg"/><Relationship Id="rId7"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law.umkc.edu/faculty/projects/ftrials/anthony/trialrecord.html" TargetMode="External"/><Relationship Id="rId5" Type="http://schemas.openxmlformats.org/officeDocument/2006/relationships/image" Target="../media/image90.gif"/><Relationship Id="rId10" Type="http://schemas.openxmlformats.org/officeDocument/2006/relationships/image" Target="../media/image93.jpeg"/><Relationship Id="rId4" Type="http://schemas.openxmlformats.org/officeDocument/2006/relationships/hyperlink" Target="http://www.google.com/url?sa=i&amp;rct=j&amp;q=&amp;esrc=s&amp;source=images&amp;cd=&amp;cad=rja&amp;uact=8&amp;docid=Qb0UTCVnJIhVHM&amp;tbnid=JhgJH8jkYXKHkM:&amp;ved=0CAUQjRw&amp;url=http://www.uic.edu/orgs/cwluherstory/jofreeman/polhistory/1912.htm&amp;ei=mtpGU9ndLcHCywHhooDwBA&amp;psig=AFQjCNFyY1ZYFzOhdBB4U-rv4Fal1sxkdA&amp;ust=1397238792272667" TargetMode="External"/><Relationship Id="rId9" Type="http://schemas.openxmlformats.org/officeDocument/2006/relationships/hyperlink" Target="http://www.google.com/url?sa=i&amp;rct=j&amp;q=&amp;esrc=s&amp;source=images&amp;cd=&amp;cad=rja&amp;uact=8&amp;docid=hVcOQNgu5CO2GM&amp;tbnid=C1--oESbXPCslM:&amp;ved=0CAUQjRw&amp;url=http://www.radford.edu/rbarris/Women%20and%20art/amerwom05/suffrageart.html&amp;ei=T9pGU9mnMbH8yAGNlICACQ&amp;psig=AFQjCNFaOCigcOzINWf1N2ajAfpDOo-HqA&amp;ust=1397238603496695"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21.wdp"/></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gif"/><Relationship Id="rId1" Type="http://schemas.microsoft.com/office/2007/relationships/media" Target="../media/media7.gif"/><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docid=-E8XIsIc5GbIFM&amp;tbnid=ICSkpUKUkilVPM:&amp;ved=0CAUQjRw&amp;url=https://www.nwhm.org/online-exhibits/rightsforwomen/cartoons.html&amp;ei=EAtIU-LvIOeBygHA2IHYCQ&amp;bvm=bv.64542518,d.b2I&amp;psig=AFQjCNFcfFuL_vJXVbr79NXYC1uijk3OYg&amp;ust=139731673181820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14" y="74084"/>
            <a:ext cx="4264386" cy="729824"/>
          </a:xfrm>
          <a:solidFill>
            <a:schemeClr val="dk1">
              <a:alpha val="35000"/>
            </a:schemeClr>
          </a:solidFill>
          <a:ln>
            <a:noFill/>
          </a:ln>
          <a:effectLst>
            <a:outerShdw blurRad="50800" dist="38100" dir="2700000" algn="tl" rotWithShape="0">
              <a:srgbClr val="000000">
                <a:alpha val="43000"/>
              </a:srgbClr>
            </a:outerShdw>
          </a:effectLst>
        </p:spPr>
        <p:style>
          <a:lnRef idx="2">
            <a:schemeClr val="dk1">
              <a:shade val="50000"/>
            </a:schemeClr>
          </a:lnRef>
          <a:fillRef idx="1">
            <a:schemeClr val="dk1"/>
          </a:fillRef>
          <a:effectRef idx="0">
            <a:schemeClr val="dk1"/>
          </a:effectRef>
          <a:fontRef idx="minor">
            <a:schemeClr val="lt1"/>
          </a:fontRef>
        </p:style>
        <p:txBody>
          <a:bodyPr>
            <a:normAutofit/>
          </a:bodyPr>
          <a:lstStyle/>
          <a:p>
            <a:pPr algn="l"/>
            <a:r>
              <a:rPr lang="en-US" sz="4000" dirty="0" smtClean="0">
                <a:latin typeface="AntiqueOliNorDReg"/>
                <a:cs typeface="AntiqueOliNorDReg"/>
              </a:rPr>
              <a:t> </a:t>
            </a:r>
            <a:r>
              <a:rPr lang="en-US" sz="3600" dirty="0" smtClean="0">
                <a:latin typeface="AntiqueOliNorDReg"/>
                <a:cs typeface="AntiqueOliNorDReg"/>
              </a:rPr>
              <a:t>This </a:t>
            </a:r>
            <a:r>
              <a:rPr lang="en-US" sz="3600" dirty="0" smtClean="0">
                <a:latin typeface="AntiqueOliNorDReg"/>
                <a:cs typeface="AntiqueOliNorDReg"/>
              </a:rPr>
              <a:t>activity …</a:t>
            </a:r>
            <a:endParaRPr lang="en-US" sz="3600" dirty="0">
              <a:latin typeface="AntiqueOliNorDReg"/>
              <a:cs typeface="AntiqueOliNorDReg"/>
            </a:endParaRPr>
          </a:p>
        </p:txBody>
      </p:sp>
      <p:sp>
        <p:nvSpPr>
          <p:cNvPr id="3" name="Content Placeholder 2"/>
          <p:cNvSpPr>
            <a:spLocks noGrp="1"/>
          </p:cNvSpPr>
          <p:nvPr>
            <p:ph idx="1"/>
          </p:nvPr>
        </p:nvSpPr>
        <p:spPr>
          <a:xfrm>
            <a:off x="304800" y="914400"/>
            <a:ext cx="4495800" cy="1569584"/>
          </a:xfrm>
        </p:spPr>
        <p:txBody>
          <a:bodyPr>
            <a:normAutofit/>
          </a:bodyPr>
          <a:lstStyle/>
          <a:p>
            <a:pPr marL="0" indent="0">
              <a:buNone/>
            </a:pPr>
            <a:r>
              <a:rPr lang="en-US" sz="2200" dirty="0" smtClean="0">
                <a:latin typeface="Avenir Next Demi Bold"/>
                <a:cs typeface="Avenir Next Demi Bold"/>
              </a:rPr>
              <a:t>… w</a:t>
            </a:r>
            <a:r>
              <a:rPr lang="en-US" sz="2200" dirty="0" smtClean="0">
                <a:latin typeface="Avenir Next Demi Bold"/>
                <a:cs typeface="Avenir Next Demi Bold"/>
              </a:rPr>
              <a:t>ill </a:t>
            </a:r>
            <a:r>
              <a:rPr lang="en-US" sz="2200" dirty="0" smtClean="0">
                <a:latin typeface="Avenir Next Demi Bold"/>
                <a:cs typeface="Avenir Next Demi Bold"/>
              </a:rPr>
              <a:t>have you explore the arduous road of how women came to have the right to vote in this country. </a:t>
            </a:r>
          </a:p>
          <a:p>
            <a:pPr marL="0" indent="0">
              <a:lnSpc>
                <a:spcPct val="110000"/>
              </a:lnSpc>
              <a:buNone/>
            </a:pPr>
            <a:endParaRPr lang="en-US" sz="2200" dirty="0">
              <a:latin typeface="Avenir Next Demi Bold"/>
              <a:cs typeface="Avenir Next Demi Bold"/>
            </a:endParaRPr>
          </a:p>
          <a:p>
            <a:pPr marL="0" indent="0">
              <a:lnSpc>
                <a:spcPct val="110000"/>
              </a:lnSpc>
              <a:buNone/>
            </a:pPr>
            <a:endParaRPr lang="en-US" sz="2200" dirty="0" smtClean="0">
              <a:latin typeface="Avenir Next Demi Bold"/>
              <a:cs typeface="Avenir Next Demi Bold"/>
            </a:endParaRPr>
          </a:p>
          <a:p>
            <a:pPr marL="0" indent="0">
              <a:lnSpc>
                <a:spcPct val="110000"/>
              </a:lnSpc>
              <a:buNone/>
            </a:pPr>
            <a:endParaRPr lang="en-US" sz="3100" dirty="0">
              <a:solidFill>
                <a:srgbClr val="FF0000"/>
              </a:solidFill>
              <a:latin typeface="Avenir Next Demi Bold"/>
              <a:cs typeface="Avenir Next Demi Bold"/>
            </a:endParaRPr>
          </a:p>
          <a:p>
            <a:pPr marL="0" indent="0">
              <a:lnSpc>
                <a:spcPct val="110000"/>
              </a:lnSpc>
              <a:buNone/>
            </a:pPr>
            <a:endParaRPr lang="en-US" sz="3100" dirty="0" smtClean="0">
              <a:solidFill>
                <a:srgbClr val="FF0000"/>
              </a:solidFill>
              <a:latin typeface="Avenir Next Demi Bold"/>
              <a:cs typeface="Avenir Next Demi Bold"/>
            </a:endParaRPr>
          </a:p>
          <a:p>
            <a:pPr marL="0" indent="0">
              <a:buNone/>
            </a:pPr>
            <a:endParaRPr lang="en-US" dirty="0"/>
          </a:p>
        </p:txBody>
      </p:sp>
      <p:sp>
        <p:nvSpPr>
          <p:cNvPr id="6" name="TextBox 5"/>
          <p:cNvSpPr txBox="1"/>
          <p:nvPr/>
        </p:nvSpPr>
        <p:spPr>
          <a:xfrm>
            <a:off x="152400" y="2438400"/>
            <a:ext cx="4267200" cy="363176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dirty="0" smtClean="0">
                <a:effectLst>
                  <a:outerShdw blurRad="50800" dist="38100" dir="2700000" algn="tl" rotWithShape="0">
                    <a:srgbClr val="000000">
                      <a:alpha val="43000"/>
                    </a:srgbClr>
                  </a:outerShdw>
                </a:effectLst>
                <a:latin typeface="AntiqueOliNorDReg"/>
                <a:cs typeface="AntiqueOliNorDReg"/>
              </a:rPr>
              <a:t>Objectives:</a:t>
            </a:r>
          </a:p>
          <a:p>
            <a:endParaRPr lang="en-US" sz="2200" dirty="0" smtClean="0">
              <a:latin typeface="Avenir Next Demi Bold"/>
              <a:cs typeface="Avenir Next Demi Bold"/>
            </a:endParaRPr>
          </a:p>
          <a:p>
            <a:pPr marL="342900" indent="-342900">
              <a:buFont typeface="Arial"/>
              <a:buChar char="•"/>
            </a:pPr>
            <a:r>
              <a:rPr lang="en-US" sz="2200" dirty="0" smtClean="0">
                <a:latin typeface="Avenir Next Demi Bold"/>
                <a:cs typeface="Avenir Next Demi Bold"/>
              </a:rPr>
              <a:t>Understand the events &amp; factors that led to suffrage. </a:t>
            </a:r>
          </a:p>
          <a:p>
            <a:endParaRPr lang="en-US" sz="2200" dirty="0" smtClean="0">
              <a:latin typeface="Avenir Next Demi Bold"/>
              <a:cs typeface="Avenir Next Demi Bold"/>
            </a:endParaRPr>
          </a:p>
          <a:p>
            <a:pPr marL="342900" indent="-342900">
              <a:buFont typeface="Arial"/>
              <a:buChar char="•"/>
            </a:pPr>
            <a:r>
              <a:rPr lang="en-US" sz="2200" dirty="0">
                <a:latin typeface="Avenir Next Demi Bold"/>
                <a:cs typeface="Avenir Next Demi Bold"/>
              </a:rPr>
              <a:t>C</a:t>
            </a:r>
            <a:r>
              <a:rPr lang="en-US" sz="2200" dirty="0" smtClean="0">
                <a:latin typeface="Avenir Next Demi Bold"/>
                <a:cs typeface="Avenir Next Demi Bold"/>
              </a:rPr>
              <a:t>ompare </a:t>
            </a:r>
            <a:r>
              <a:rPr lang="en-US" sz="2200" dirty="0">
                <a:latin typeface="Avenir Next Demi Bold"/>
                <a:cs typeface="Avenir Next Demi Bold"/>
              </a:rPr>
              <a:t>/</a:t>
            </a:r>
            <a:r>
              <a:rPr lang="en-US" sz="2200" dirty="0" smtClean="0">
                <a:latin typeface="Avenir Next Demi Bold"/>
                <a:cs typeface="Avenir Next Demi Bold"/>
              </a:rPr>
              <a:t>contrast different portrayals of how women gained suffrage using secondary and primary sources of information.</a:t>
            </a:r>
          </a:p>
        </p:txBody>
      </p:sp>
      <p:pic>
        <p:nvPicPr>
          <p:cNvPr id="7" name="Picture 6"/>
          <p:cNvPicPr>
            <a:picLocks noChangeAspect="1"/>
          </p:cNvPicPr>
          <p:nvPr/>
        </p:nvPicPr>
        <p:blipFill>
          <a:blip r:embed="rId2">
            <a:alphaModFix amt="79000"/>
          </a:blip>
          <a:stretch>
            <a:fillRect/>
          </a:stretch>
        </p:blipFill>
        <p:spPr>
          <a:xfrm>
            <a:off x="5467846" y="116305"/>
            <a:ext cx="3704311" cy="2362200"/>
          </a:xfrm>
          <a:prstGeom prst="ellipse">
            <a:avLst/>
          </a:prstGeom>
          <a:ln w="25400" cap="rnd">
            <a:solidFill>
              <a:schemeClr val="tx1">
                <a:lumMod val="95000"/>
                <a:lumOff val="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407" b="100000" l="0" r="99777">
                        <a14:foregroundMark x1="72098" y1="97561" x2="72098" y2="97561"/>
                      </a14:backgroundRemoval>
                    </a14:imgEffect>
                  </a14:imgLayer>
                </a14:imgProps>
              </a:ext>
            </a:extLst>
          </a:blip>
          <a:stretch>
            <a:fillRect/>
          </a:stretch>
        </p:blipFill>
        <p:spPr>
          <a:xfrm>
            <a:off x="4419600" y="2209800"/>
            <a:ext cx="4467892" cy="4648200"/>
          </a:xfrm>
          <a:prstGeom prst="rect">
            <a:avLst/>
          </a:prstGeom>
        </p:spPr>
      </p:pic>
      <p:pic>
        <p:nvPicPr>
          <p:cNvPr id="8" name="Picture 7"/>
          <p:cNvPicPr>
            <a:picLocks noChangeAspect="1"/>
          </p:cNvPicPr>
          <p:nvPr/>
        </p:nvPicPr>
        <p:blipFill rotWithShape="1">
          <a:blip r:embed="rId5">
            <a:alphaModFix amt="70000"/>
          </a:blip>
          <a:srcRect l="11374" t="14964" r="4434" b="4792"/>
          <a:stretch/>
        </p:blipFill>
        <p:spPr>
          <a:xfrm>
            <a:off x="4495800" y="4419600"/>
            <a:ext cx="3712029" cy="2362200"/>
          </a:xfrm>
          <a:prstGeom prst="ellipse">
            <a:avLst/>
          </a:prstGeom>
          <a:ln w="25400" cap="rnd">
            <a:solidFill>
              <a:schemeClr val="tx1">
                <a:lumMod val="95000"/>
                <a:lumOff val="5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498472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par>
                          <p:cTn id="11" fill="hold">
                            <p:stCondLst>
                              <p:cond delay="2000"/>
                            </p:stCondLst>
                            <p:childTnLst>
                              <p:par>
                                <p:cTn id="12" presetID="55"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strVal val="#ppt_w*0.70"/>
                                          </p:val>
                                        </p:tav>
                                        <p:tav tm="100000">
                                          <p:val>
                                            <p:strVal val="#ppt_w"/>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animEffect transition="in" filter="fade">
                                      <p:cBhvr>
                                        <p:cTn id="16" dur="2000"/>
                                        <p:tgtEl>
                                          <p:spTgt spid="5"/>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par>
                          <p:cTn id="21" fill="hold">
                            <p:stCondLst>
                              <p:cond delay="6000"/>
                            </p:stCondLst>
                            <p:childTnLst>
                              <p:par>
                                <p:cTn id="22" presetID="10" presetClass="entr" presetSubtype="0" fill="hold" grpId="0" nodeType="after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685800" y="5029200"/>
            <a:ext cx="1600200" cy="609600"/>
          </a:xfrm>
          <a:prstGeom prst="ellipse">
            <a:avLst/>
          </a:prstGeom>
          <a:solidFill>
            <a:schemeClr val="tx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381000" y="1066800"/>
            <a:ext cx="8534400" cy="4724400"/>
          </a:xfrm>
        </p:spPr>
        <p:txBody>
          <a:bodyPr>
            <a:normAutofit fontScale="25000" lnSpcReduction="20000"/>
          </a:bodyPr>
          <a:lstStyle/>
          <a:p>
            <a:pPr marL="0" indent="0">
              <a:lnSpc>
                <a:spcPct val="120000"/>
              </a:lnSpc>
              <a:spcBef>
                <a:spcPts val="0"/>
              </a:spcBef>
              <a:buNone/>
            </a:pPr>
            <a:r>
              <a:rPr lang="en-US" sz="8800" b="1" i="1" dirty="0" smtClean="0">
                <a:latin typeface="Avenir Next Demi Bold"/>
                <a:cs typeface="Avenir Next Demi Bold"/>
              </a:rPr>
              <a:t>“Equality” did not include….</a:t>
            </a:r>
          </a:p>
          <a:p>
            <a:pPr>
              <a:lnSpc>
                <a:spcPct val="120000"/>
              </a:lnSpc>
              <a:spcBef>
                <a:spcPts val="0"/>
              </a:spcBef>
              <a:buNone/>
            </a:pPr>
            <a:endParaRPr lang="en-US" sz="8800" b="1" dirty="0" smtClean="0">
              <a:latin typeface="Avenir Next Demi Bold"/>
              <a:cs typeface="Avenir Next Demi Bold"/>
            </a:endParaRPr>
          </a:p>
          <a:p>
            <a:pPr marL="741363" indent="-393700">
              <a:lnSpc>
                <a:spcPct val="120000"/>
              </a:lnSpc>
              <a:spcBef>
                <a:spcPts val="0"/>
              </a:spcBef>
              <a:buFont typeface="Wingdings" pitchFamily="2" charset="2"/>
              <a:buChar char="q"/>
            </a:pPr>
            <a:r>
              <a:rPr lang="en-US" sz="8800" b="1" dirty="0" smtClean="0">
                <a:latin typeface="Avenir Next Demi Bold"/>
                <a:cs typeface="Avenir Next Demi Bold"/>
              </a:rPr>
              <a:t>Native Americans</a:t>
            </a:r>
          </a:p>
          <a:p>
            <a:pPr marL="741363" indent="-393700">
              <a:lnSpc>
                <a:spcPct val="120000"/>
              </a:lnSpc>
              <a:spcBef>
                <a:spcPts val="0"/>
              </a:spcBef>
              <a:buFont typeface="Wingdings" pitchFamily="2" charset="2"/>
              <a:buChar char="q"/>
            </a:pPr>
            <a:endParaRPr lang="en-US" sz="8800" b="1" dirty="0" smtClean="0">
              <a:latin typeface="Avenir Next Demi Bold"/>
              <a:cs typeface="Avenir Next Demi Bold"/>
            </a:endParaRPr>
          </a:p>
          <a:p>
            <a:pPr marL="741363" indent="-393700">
              <a:lnSpc>
                <a:spcPct val="120000"/>
              </a:lnSpc>
              <a:spcBef>
                <a:spcPts val="0"/>
              </a:spcBef>
              <a:buFont typeface="Wingdings" pitchFamily="2" charset="2"/>
              <a:buChar char="q"/>
            </a:pPr>
            <a:r>
              <a:rPr lang="en-US" sz="8800" b="1" dirty="0" smtClean="0">
                <a:latin typeface="Avenir Next Demi Bold"/>
                <a:cs typeface="Avenir Next Demi Bold"/>
              </a:rPr>
              <a:t>Enslaved Blacks</a:t>
            </a:r>
          </a:p>
          <a:p>
            <a:pPr marL="741363" indent="-393700">
              <a:lnSpc>
                <a:spcPct val="120000"/>
              </a:lnSpc>
              <a:spcBef>
                <a:spcPts val="0"/>
              </a:spcBef>
              <a:buNone/>
            </a:pPr>
            <a:endParaRPr lang="en-US" sz="8800" b="1" dirty="0" smtClean="0">
              <a:latin typeface="Avenir Next Demi Bold"/>
              <a:cs typeface="Avenir Next Demi Bold"/>
            </a:endParaRPr>
          </a:p>
          <a:p>
            <a:pPr marL="741363" indent="-393700">
              <a:lnSpc>
                <a:spcPct val="120000"/>
              </a:lnSpc>
              <a:spcBef>
                <a:spcPts val="0"/>
              </a:spcBef>
              <a:buFont typeface="Wingdings" pitchFamily="2" charset="2"/>
              <a:buChar char="q"/>
            </a:pPr>
            <a:r>
              <a:rPr lang="en-US" sz="8800" b="1" dirty="0" smtClean="0">
                <a:latin typeface="Avenir Next Demi Bold"/>
                <a:cs typeface="Avenir Next Demi Bold"/>
              </a:rPr>
              <a:t>Latinos</a:t>
            </a:r>
          </a:p>
          <a:p>
            <a:pPr marL="741363" indent="-393700">
              <a:lnSpc>
                <a:spcPct val="120000"/>
              </a:lnSpc>
              <a:spcBef>
                <a:spcPts val="0"/>
              </a:spcBef>
              <a:buNone/>
            </a:pPr>
            <a:endParaRPr lang="en-US" sz="8800" b="1" dirty="0" smtClean="0">
              <a:latin typeface="Avenir Next Demi Bold"/>
              <a:cs typeface="Avenir Next Demi Bold"/>
            </a:endParaRPr>
          </a:p>
          <a:p>
            <a:pPr marL="741363" indent="-393700">
              <a:lnSpc>
                <a:spcPct val="120000"/>
              </a:lnSpc>
              <a:spcBef>
                <a:spcPts val="0"/>
              </a:spcBef>
              <a:buFont typeface="Wingdings" pitchFamily="2" charset="2"/>
              <a:buChar char="q"/>
            </a:pPr>
            <a:r>
              <a:rPr lang="en-US" sz="8800" b="1" dirty="0" smtClean="0">
                <a:latin typeface="Avenir Next Demi Bold"/>
                <a:cs typeface="Avenir Next Demi Bold"/>
              </a:rPr>
              <a:t>Asians</a:t>
            </a:r>
          </a:p>
          <a:p>
            <a:pPr marL="347663" indent="0">
              <a:lnSpc>
                <a:spcPct val="120000"/>
              </a:lnSpc>
              <a:spcBef>
                <a:spcPts val="0"/>
              </a:spcBef>
              <a:buNone/>
            </a:pPr>
            <a:r>
              <a:rPr lang="en-US" sz="8800" b="1" dirty="0" smtClean="0">
                <a:latin typeface="Avenir Next Demi Bold"/>
                <a:cs typeface="Avenir Next Demi Bold"/>
              </a:rPr>
              <a:t> </a:t>
            </a:r>
          </a:p>
          <a:p>
            <a:pPr marL="741363" indent="-393700">
              <a:lnSpc>
                <a:spcPct val="120000"/>
              </a:lnSpc>
              <a:spcBef>
                <a:spcPts val="0"/>
              </a:spcBef>
              <a:buFont typeface="Wingdings" pitchFamily="2" charset="2"/>
              <a:buChar char="q"/>
            </a:pPr>
            <a:r>
              <a:rPr lang="en-US" sz="8800" b="1" dirty="0" smtClean="0">
                <a:latin typeface="Avenir Next Demi Bold"/>
                <a:cs typeface="Avenir Next Demi Bold"/>
              </a:rPr>
              <a:t>Poor whites</a:t>
            </a:r>
          </a:p>
          <a:p>
            <a:pPr marL="741363" indent="-393700">
              <a:lnSpc>
                <a:spcPct val="120000"/>
              </a:lnSpc>
              <a:spcBef>
                <a:spcPts val="0"/>
              </a:spcBef>
              <a:buFont typeface="Wingdings" pitchFamily="2" charset="2"/>
              <a:buChar char="q"/>
            </a:pPr>
            <a:endParaRPr lang="en-US" sz="8800" b="1" dirty="0" smtClean="0">
              <a:latin typeface="Avenir Next Demi Bold"/>
              <a:cs typeface="Avenir Next Demi Bold"/>
            </a:endParaRPr>
          </a:p>
          <a:p>
            <a:pPr marL="741363" indent="-393700">
              <a:lnSpc>
                <a:spcPct val="120000"/>
              </a:lnSpc>
              <a:spcBef>
                <a:spcPts val="0"/>
              </a:spcBef>
              <a:buFont typeface="Wingdings" pitchFamily="2" charset="2"/>
              <a:buChar char="q"/>
            </a:pPr>
            <a:r>
              <a:rPr lang="en-US" sz="8800" b="1" dirty="0" smtClean="0">
                <a:latin typeface="Avenir Next Demi Bold"/>
                <a:cs typeface="Avenir Next Demi Bold"/>
              </a:rPr>
              <a:t>Women</a:t>
            </a:r>
          </a:p>
          <a:p>
            <a:pPr>
              <a:buNone/>
            </a:pPr>
            <a:endParaRPr lang="en-US" dirty="0" smtClean="0">
              <a:effectLst>
                <a:outerShdw blurRad="38100" dist="38100" dir="2700000" algn="tl">
                  <a:srgbClr val="000000">
                    <a:alpha val="43137"/>
                  </a:srgbClr>
                </a:outerShdw>
              </a:effectLst>
            </a:endParaRPr>
          </a:p>
          <a:p>
            <a:pPr>
              <a:buNone/>
            </a:pPr>
            <a:endParaRPr lang="en-US" dirty="0" smtClean="0">
              <a:effectLst>
                <a:outerShdw blurRad="38100" dist="38100" dir="2700000" algn="tl">
                  <a:srgbClr val="000000">
                    <a:alpha val="43137"/>
                  </a:srgbClr>
                </a:outerShdw>
              </a:effectLst>
            </a:endParaRPr>
          </a:p>
          <a:p>
            <a:pPr>
              <a:buNone/>
            </a:pPr>
            <a:r>
              <a:rPr lang="en-US" sz="2700" dirty="0" smtClean="0"/>
              <a:t> </a:t>
            </a:r>
            <a:endParaRPr lang="en-US" sz="2700" dirty="0"/>
          </a:p>
        </p:txBody>
      </p:sp>
      <p:pic>
        <p:nvPicPr>
          <p:cNvPr id="1026" name="Picture 2" descr="http://4.bp.blogspot.com/_473nrD5vEv8/SXhdnWAwymI/AAAAAAAABTs/ZUBXa38KK7g/s400/Indian-Man.jpg">
            <a:hlinkClick r:id="rId2"/>
          </p:cNvPr>
          <p:cNvPicPr>
            <a:picLocks noChangeAspect="1" noChangeArrowheads="1"/>
          </p:cNvPicPr>
          <p:nvPr/>
        </p:nvPicPr>
        <p:blipFill>
          <a:blip r:embed="rId3" cstate="print"/>
          <a:srcRect/>
          <a:stretch>
            <a:fillRect/>
          </a:stretch>
        </p:blipFill>
        <p:spPr bwMode="auto">
          <a:xfrm>
            <a:off x="4648200" y="914400"/>
            <a:ext cx="1962531"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https://familysearch.org/learn/wiki/en/images/1/13/African_American_Beauford,_SC.jpg">
            <a:hlinkClick r:id="rId4"/>
          </p:cNvPr>
          <p:cNvPicPr>
            <a:picLocks noChangeAspect="1" noChangeArrowheads="1"/>
          </p:cNvPicPr>
          <p:nvPr/>
        </p:nvPicPr>
        <p:blipFill>
          <a:blip r:embed="rId5" cstate="print"/>
          <a:srcRect/>
          <a:stretch>
            <a:fillRect/>
          </a:stretch>
        </p:blipFill>
        <p:spPr bwMode="auto">
          <a:xfrm>
            <a:off x="6781800" y="914400"/>
            <a:ext cx="2158681" cy="2981326"/>
          </a:xfrm>
          <a:prstGeom prst="rect">
            <a:avLst/>
          </a:prstGeom>
          <a:noFill/>
        </p:spPr>
      </p:pic>
      <p:pic>
        <p:nvPicPr>
          <p:cNvPr id="30722" name="Picture 2" descr="http://www.wcny.org/wp-content/uploads/2013/06/20130620_show_latino.jpg"/>
          <p:cNvPicPr>
            <a:picLocks noChangeAspect="1" noChangeArrowheads="1"/>
          </p:cNvPicPr>
          <p:nvPr/>
        </p:nvPicPr>
        <p:blipFill>
          <a:blip r:embed="rId6" cstate="print"/>
          <a:srcRect/>
          <a:stretch>
            <a:fillRect/>
          </a:stretch>
        </p:blipFill>
        <p:spPr bwMode="auto">
          <a:xfrm>
            <a:off x="4267200" y="2286000"/>
            <a:ext cx="4486275" cy="2895600"/>
          </a:xfrm>
          <a:prstGeom prst="rect">
            <a:avLst/>
          </a:prstGeom>
          <a:noFill/>
          <a:ln>
            <a:solidFill>
              <a:schemeClr val="bg1"/>
            </a:solidFill>
          </a:ln>
        </p:spPr>
      </p:pic>
      <p:sp>
        <p:nvSpPr>
          <p:cNvPr id="11" name="Title 1"/>
          <p:cNvSpPr>
            <a:spLocks noGrp="1"/>
          </p:cNvSpPr>
          <p:nvPr>
            <p:ph type="title"/>
          </p:nvPr>
        </p:nvSpPr>
        <p:spPr>
          <a:xfrm>
            <a:off x="838200" y="0"/>
            <a:ext cx="8105385" cy="868362"/>
          </a:xfrm>
          <a:noFill/>
          <a:ln>
            <a:noFill/>
          </a:ln>
        </p:spPr>
        <p:style>
          <a:lnRef idx="3">
            <a:schemeClr val="lt1"/>
          </a:lnRef>
          <a:fillRef idx="1">
            <a:schemeClr val="dk1"/>
          </a:fillRef>
          <a:effectRef idx="1">
            <a:schemeClr val="dk1"/>
          </a:effectRef>
          <a:fontRef idx="minor">
            <a:schemeClr val="lt1"/>
          </a:fontRef>
        </p:style>
        <p:txBody>
          <a:bodyPr/>
          <a:lstStyle/>
          <a:p>
            <a:r>
              <a:rPr lang="en-US" sz="3600" dirty="0" smtClean="0">
                <a:solidFill>
                  <a:schemeClr val="tx1"/>
                </a:solidFill>
                <a:effectLst>
                  <a:glow rad="101600">
                    <a:schemeClr val="bg1">
                      <a:alpha val="75000"/>
                    </a:schemeClr>
                  </a:glow>
                </a:effectLst>
                <a:latin typeface="AntiqueOliNorDReg"/>
                <a:cs typeface="AntiqueOliNorDReg"/>
              </a:rPr>
              <a:t>Whose Equality? </a:t>
            </a:r>
            <a:endParaRPr lang="en-US" sz="3200" dirty="0">
              <a:solidFill>
                <a:schemeClr val="tx1"/>
              </a:solidFill>
              <a:effectLst>
                <a:glow rad="101600">
                  <a:schemeClr val="bg1">
                    <a:alpha val="75000"/>
                  </a:schemeClr>
                </a:glow>
              </a:effectLst>
              <a:latin typeface="AntiqueOliNorDReg"/>
              <a:cs typeface="AntiqueOliNorDReg"/>
            </a:endParaRPr>
          </a:p>
        </p:txBody>
      </p:sp>
      <p:pic>
        <p:nvPicPr>
          <p:cNvPr id="5" name="Picture 4"/>
          <p:cNvPicPr>
            <a:picLocks noChangeAspect="1"/>
          </p:cNvPicPr>
          <p:nvPr/>
        </p:nvPicPr>
        <p:blipFill rotWithShape="1">
          <a:blip r:embed="rId7"/>
          <a:srcRect l="14863" t="3312" r="15297" b="3401"/>
          <a:stretch/>
        </p:blipFill>
        <p:spPr>
          <a:xfrm>
            <a:off x="4876800" y="2438400"/>
            <a:ext cx="3413545" cy="3220141"/>
          </a:xfrm>
          <a:prstGeom prst="rect">
            <a:avLst/>
          </a:prstGeom>
          <a:ln>
            <a:solidFill>
              <a:schemeClr val="tx1"/>
            </a:solidFill>
          </a:ln>
        </p:spPr>
      </p:pic>
      <p:pic>
        <p:nvPicPr>
          <p:cNvPr id="2" name="Picture 1"/>
          <p:cNvPicPr>
            <a:picLocks noChangeAspect="1"/>
          </p:cNvPicPr>
          <p:nvPr/>
        </p:nvPicPr>
        <p:blipFill rotWithShape="1">
          <a:blip r:embed="rId8"/>
          <a:srcRect l="4595" t="2923" r="17873" b="4694"/>
          <a:stretch/>
        </p:blipFill>
        <p:spPr>
          <a:xfrm>
            <a:off x="6390886" y="2667000"/>
            <a:ext cx="2716070" cy="4036580"/>
          </a:xfrm>
          <a:prstGeom prst="rect">
            <a:avLst/>
          </a:prstGeom>
          <a:ln>
            <a:solidFill>
              <a:schemeClr val="tx1"/>
            </a:solidFill>
          </a:ln>
        </p:spPr>
      </p:pic>
      <p:pic>
        <p:nvPicPr>
          <p:cNvPr id="1030" name="Picture 6" descr="http://0.tqn.com/d/womenshistory/1/0/R/5/1917_nawsa_delegation.jpg">
            <a:hlinkClick r:id="rId9"/>
          </p:cNvPr>
          <p:cNvPicPr>
            <a:picLocks noChangeAspect="1" noChangeArrowheads="1"/>
          </p:cNvPicPr>
          <p:nvPr/>
        </p:nvPicPr>
        <p:blipFill>
          <a:blip r:embed="rId10" cstate="print"/>
          <a:srcRect/>
          <a:stretch>
            <a:fillRect/>
          </a:stretch>
        </p:blipFill>
        <p:spPr bwMode="auto">
          <a:xfrm>
            <a:off x="5181600" y="3581400"/>
            <a:ext cx="3810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2133600" y="5638800"/>
            <a:ext cx="6553200" cy="1053878"/>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nSpc>
                <a:spcPct val="90000"/>
              </a:lnSpc>
            </a:pPr>
            <a:r>
              <a:rPr lang="en-US" sz="2300" b="1" dirty="0" smtClean="0">
                <a:solidFill>
                  <a:srgbClr val="FFFFFF"/>
                </a:solidFill>
                <a:latin typeface="Avenir Next Demi Bold"/>
                <a:cs typeface="Avenir Next Demi Bold"/>
              </a:rPr>
              <a:t>When the Constitution was written, </a:t>
            </a:r>
            <a:r>
              <a:rPr lang="en-US" sz="2300" b="1" u="sng" dirty="0" smtClean="0">
                <a:solidFill>
                  <a:srgbClr val="FFFFFF"/>
                </a:solidFill>
                <a:latin typeface="Avenir Next Demi Bold"/>
                <a:cs typeface="Avenir Next Demi Bold"/>
              </a:rPr>
              <a:t>only</a:t>
            </a:r>
            <a:r>
              <a:rPr lang="en-US" sz="2300" b="1" dirty="0" smtClean="0">
                <a:solidFill>
                  <a:srgbClr val="FFFFFF"/>
                </a:solidFill>
                <a:latin typeface="Avenir Next Demi Bold"/>
                <a:cs typeface="Avenir Next Demi Bold"/>
              </a:rPr>
              <a:t> white male property owners (about 10 to 16% of the nation's population) had the vote</a:t>
            </a:r>
            <a:r>
              <a:rPr lang="en-US" sz="2300" dirty="0" smtClean="0">
                <a:solidFill>
                  <a:srgbClr val="FFFFFF"/>
                </a:solidFill>
                <a:latin typeface="Avenir Next Demi Bold"/>
                <a:cs typeface="Avenir Next Demi Bold"/>
              </a:rPr>
              <a:t>.</a:t>
            </a:r>
            <a:endParaRPr lang="en-US" sz="2300" dirty="0">
              <a:solidFill>
                <a:srgbClr val="FFFFFF"/>
              </a:solidFill>
              <a:latin typeface="Avenir Next Demi Bold"/>
              <a:cs typeface="Avenir Next Demi Bold"/>
            </a:endParaRPr>
          </a:p>
        </p:txBody>
      </p:sp>
      <p:pic>
        <p:nvPicPr>
          <p:cNvPr id="12" name="Picture 11" descr="http://www.clker.com/cliparts/M/o/w/O/F/I/video-md.png"/>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2400" y="4800600"/>
            <a:ext cx="3048000" cy="2049929"/>
          </a:xfrm>
          <a:prstGeom prst="rect">
            <a:avLst/>
          </a:prstGeom>
          <a:noFill/>
        </p:spPr>
      </p:pic>
      <p:sp>
        <p:nvSpPr>
          <p:cNvPr id="13" name="TextBox 12"/>
          <p:cNvSpPr txBox="1"/>
          <p:nvPr/>
        </p:nvSpPr>
        <p:spPr>
          <a:xfrm>
            <a:off x="228600" y="5486400"/>
            <a:ext cx="2133600" cy="59554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Video up next: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Take notes</a:t>
            </a:r>
            <a:endParaRPr kumimoji="0" lang="en-US" sz="1800" b="1" i="0" u="none" strike="noStrike" kern="0" cap="none" spc="0" normalizeH="0" baseline="0" noProof="0" dirty="0">
              <a:ln>
                <a:noFill/>
              </a:ln>
              <a:solidFill>
                <a:sysClr val="windowText" lastClr="000000"/>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par>
                          <p:cTn id="11" fill="hold">
                            <p:stCondLst>
                              <p:cond delay="2300"/>
                            </p:stCondLst>
                            <p:childTnLst>
                              <p:par>
                                <p:cTn id="12" presetID="10"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par>
                          <p:cTn id="15" fill="hold">
                            <p:stCondLst>
                              <p:cond delay="4300"/>
                            </p:stCondLst>
                            <p:childTnLst>
                              <p:par>
                                <p:cTn id="16" presetID="10"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2000"/>
                                        <p:tgtEl>
                                          <p:spTgt spid="1026"/>
                                        </p:tgtEl>
                                      </p:cBhvr>
                                    </p:animEffect>
                                  </p:childTnLst>
                                </p:cTn>
                              </p:par>
                            </p:childTnLst>
                          </p:cTn>
                        </p:par>
                        <p:par>
                          <p:cTn id="22" fill="hold">
                            <p:stCondLst>
                              <p:cond delay="6300"/>
                            </p:stCondLst>
                            <p:childTnLst>
                              <p:par>
                                <p:cTn id="23" presetID="10" presetClass="entr" presetSubtype="0" fill="hold" nodeType="afterEffect">
                                  <p:stCondLst>
                                    <p:cond delay="100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2000"/>
                                        <p:tgtEl>
                                          <p:spTgt spid="1028"/>
                                        </p:tgtEl>
                                      </p:cBhvr>
                                    </p:animEffect>
                                  </p:childTnLst>
                                </p:cTn>
                              </p:par>
                            </p:childTnLst>
                          </p:cTn>
                        </p:par>
                        <p:par>
                          <p:cTn id="29" fill="hold">
                            <p:stCondLst>
                              <p:cond delay="9300"/>
                            </p:stCondLst>
                            <p:childTnLst>
                              <p:par>
                                <p:cTn id="30" presetID="10" presetClass="entr" presetSubtype="0" fill="hold" nodeType="afterEffect">
                                  <p:stCondLst>
                                    <p:cond delay="100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0722"/>
                                        </p:tgtEl>
                                        <p:attrNameLst>
                                          <p:attrName>style.visibility</p:attrName>
                                        </p:attrNameLst>
                                      </p:cBhvr>
                                      <p:to>
                                        <p:strVal val="visible"/>
                                      </p:to>
                                    </p:set>
                                    <p:animEffect transition="in" filter="fade">
                                      <p:cBhvr>
                                        <p:cTn id="35" dur="2000"/>
                                        <p:tgtEl>
                                          <p:spTgt spid="30722"/>
                                        </p:tgtEl>
                                      </p:cBhvr>
                                    </p:animEffect>
                                  </p:childTnLst>
                                </p:cTn>
                              </p:par>
                            </p:childTnLst>
                          </p:cTn>
                        </p:par>
                        <p:par>
                          <p:cTn id="36" fill="hold">
                            <p:stCondLst>
                              <p:cond delay="12300"/>
                            </p:stCondLst>
                            <p:childTnLst>
                              <p:par>
                                <p:cTn id="37" presetID="10" presetClass="entr" presetSubtype="0" fill="hold" nodeType="afterEffect">
                                  <p:stCondLst>
                                    <p:cond delay="10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000"/>
                                        <p:tgtEl>
                                          <p:spTgt spid="5"/>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par>
                          <p:cTn id="46" fill="hold">
                            <p:stCondLst>
                              <p:cond delay="15300"/>
                            </p:stCondLst>
                            <p:childTnLst>
                              <p:par>
                                <p:cTn id="47" presetID="10" presetClass="entr" presetSubtype="0" fill="hold" nodeType="afterEffect">
                                  <p:stCondLst>
                                    <p:cond delay="100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2000"/>
                                        <p:tgtEl>
                                          <p:spTgt spid="3">
                                            <p:txEl>
                                              <p:pRg st="10" end="1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000"/>
                                        <p:tgtEl>
                                          <p:spTgt spid="2"/>
                                        </p:tgtEl>
                                      </p:cBhvr>
                                    </p:animEffect>
                                  </p:childTnLst>
                                </p:cTn>
                              </p:par>
                            </p:childTnLst>
                          </p:cTn>
                        </p:par>
                        <p:par>
                          <p:cTn id="53" fill="hold">
                            <p:stCondLst>
                              <p:cond delay="18300"/>
                            </p:stCondLst>
                            <p:childTnLst>
                              <p:par>
                                <p:cTn id="54" presetID="10" presetClass="entr" presetSubtype="0" fill="hold" nodeType="afterEffect">
                                  <p:stCondLst>
                                    <p:cond delay="100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fade">
                                      <p:cBhvr>
                                        <p:cTn id="56" dur="2000"/>
                                        <p:tgtEl>
                                          <p:spTgt spid="3">
                                            <p:txEl>
                                              <p:pRg st="12" end="12"/>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030"/>
                                        </p:tgtEl>
                                        <p:attrNameLst>
                                          <p:attrName>style.visibility</p:attrName>
                                        </p:attrNameLst>
                                      </p:cBhvr>
                                      <p:to>
                                        <p:strVal val="visible"/>
                                      </p:to>
                                    </p:set>
                                    <p:animEffect transition="in" filter="fade">
                                      <p:cBhvr>
                                        <p:cTn id="59" dur="2000"/>
                                        <p:tgtEl>
                                          <p:spTgt spid="1030"/>
                                        </p:tgtEl>
                                      </p:cBhvr>
                                    </p:animEffect>
                                  </p:childTnLst>
                                </p:cTn>
                              </p:par>
                            </p:childTnLst>
                          </p:cTn>
                        </p:par>
                        <p:par>
                          <p:cTn id="60" fill="hold">
                            <p:stCondLst>
                              <p:cond delay="21300"/>
                            </p:stCondLst>
                            <p:childTnLst>
                              <p:par>
                                <p:cTn id="61" presetID="55"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2000" fill="hold"/>
                                        <p:tgtEl>
                                          <p:spTgt spid="10"/>
                                        </p:tgtEl>
                                        <p:attrNameLst>
                                          <p:attrName>ppt_w</p:attrName>
                                        </p:attrNameLst>
                                      </p:cBhvr>
                                      <p:tavLst>
                                        <p:tav tm="0">
                                          <p:val>
                                            <p:strVal val="#ppt_w*0.70"/>
                                          </p:val>
                                        </p:tav>
                                        <p:tav tm="100000">
                                          <p:val>
                                            <p:strVal val="#ppt_w"/>
                                          </p:val>
                                        </p:tav>
                                      </p:tavLst>
                                    </p:anim>
                                    <p:anim calcmode="lin" valueType="num">
                                      <p:cBhvr>
                                        <p:cTn id="64" dur="2000" fill="hold"/>
                                        <p:tgtEl>
                                          <p:spTgt spid="10"/>
                                        </p:tgtEl>
                                        <p:attrNameLst>
                                          <p:attrName>ppt_h</p:attrName>
                                        </p:attrNameLst>
                                      </p:cBhvr>
                                      <p:tavLst>
                                        <p:tav tm="0">
                                          <p:val>
                                            <p:strVal val="#ppt_h"/>
                                          </p:val>
                                        </p:tav>
                                        <p:tav tm="100000">
                                          <p:val>
                                            <p:strVal val="#ppt_h"/>
                                          </p:val>
                                        </p:tav>
                                      </p:tavLst>
                                    </p:anim>
                                    <p:animEffect transition="in" filter="fade">
                                      <p:cBhvr>
                                        <p:cTn id="65" dur="2000"/>
                                        <p:tgtEl>
                                          <p:spTgt spid="10"/>
                                        </p:tgtEl>
                                      </p:cBhvr>
                                    </p:animEffect>
                                  </p:childTnLst>
                                </p:cTn>
                              </p:par>
                            </p:childTnLst>
                          </p:cTn>
                        </p:par>
                        <p:par>
                          <p:cTn id="66" fill="hold">
                            <p:stCondLst>
                              <p:cond delay="23300"/>
                            </p:stCondLst>
                            <p:childTnLst>
                              <p:par>
                                <p:cTn id="67" presetID="53" presetClass="entr" presetSubtype="16" fill="hold" grpId="0" nodeType="afterEffect">
                                  <p:stCondLst>
                                    <p:cond delay="1000"/>
                                  </p:stCondLst>
                                  <p:childTnLst>
                                    <p:set>
                                      <p:cBhvr>
                                        <p:cTn id="68" dur="1" fill="hold">
                                          <p:stCondLst>
                                            <p:cond delay="0"/>
                                          </p:stCondLst>
                                        </p:cTn>
                                        <p:tgtEl>
                                          <p:spTgt spid="4"/>
                                        </p:tgtEl>
                                        <p:attrNameLst>
                                          <p:attrName>style.visibility</p:attrName>
                                        </p:attrNameLst>
                                      </p:cBhvr>
                                      <p:to>
                                        <p:strVal val="visible"/>
                                      </p:to>
                                    </p:set>
                                    <p:anim calcmode="lin" valueType="num">
                                      <p:cBhvr>
                                        <p:cTn id="69" dur="2000" fill="hold"/>
                                        <p:tgtEl>
                                          <p:spTgt spid="4"/>
                                        </p:tgtEl>
                                        <p:attrNameLst>
                                          <p:attrName>ppt_w</p:attrName>
                                        </p:attrNameLst>
                                      </p:cBhvr>
                                      <p:tavLst>
                                        <p:tav tm="0">
                                          <p:val>
                                            <p:fltVal val="0"/>
                                          </p:val>
                                        </p:tav>
                                        <p:tav tm="100000">
                                          <p:val>
                                            <p:strVal val="#ppt_w"/>
                                          </p:val>
                                        </p:tav>
                                      </p:tavLst>
                                    </p:anim>
                                    <p:anim calcmode="lin" valueType="num">
                                      <p:cBhvr>
                                        <p:cTn id="70" dur="2000" fill="hold"/>
                                        <p:tgtEl>
                                          <p:spTgt spid="4"/>
                                        </p:tgtEl>
                                        <p:attrNameLst>
                                          <p:attrName>ppt_h</p:attrName>
                                        </p:attrNameLst>
                                      </p:cBhvr>
                                      <p:tavLst>
                                        <p:tav tm="0">
                                          <p:val>
                                            <p:fltVal val="0"/>
                                          </p:val>
                                        </p:tav>
                                        <p:tav tm="100000">
                                          <p:val>
                                            <p:strVal val="#ppt_h"/>
                                          </p:val>
                                        </p:tav>
                                      </p:tavLst>
                                    </p:anim>
                                    <p:animEffect transition="in" filter="fade">
                                      <p:cBhvr>
                                        <p:cTn id="71" dur="20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1000" fill="hold"/>
                                        <p:tgtEl>
                                          <p:spTgt spid="12"/>
                                        </p:tgtEl>
                                        <p:attrNameLst>
                                          <p:attrName>ppt_w</p:attrName>
                                        </p:attrNameLst>
                                      </p:cBhvr>
                                      <p:tavLst>
                                        <p:tav tm="0">
                                          <p:val>
                                            <p:strVal val="#ppt_w*0.70"/>
                                          </p:val>
                                        </p:tav>
                                        <p:tav tm="100000">
                                          <p:val>
                                            <p:strVal val="#ppt_w"/>
                                          </p:val>
                                        </p:tav>
                                      </p:tavLst>
                                    </p:anim>
                                    <p:anim calcmode="lin" valueType="num">
                                      <p:cBhvr>
                                        <p:cTn id="77" dur="1000" fill="hold"/>
                                        <p:tgtEl>
                                          <p:spTgt spid="12"/>
                                        </p:tgtEl>
                                        <p:attrNameLst>
                                          <p:attrName>ppt_h</p:attrName>
                                        </p:attrNameLst>
                                      </p:cBhvr>
                                      <p:tavLst>
                                        <p:tav tm="0">
                                          <p:val>
                                            <p:strVal val="#ppt_h"/>
                                          </p:val>
                                        </p:tav>
                                        <p:tav tm="100000">
                                          <p:val>
                                            <p:strVal val="#ppt_h"/>
                                          </p:val>
                                        </p:tav>
                                      </p:tavLst>
                                    </p:anim>
                                    <p:animEffect transition="in" filter="fade">
                                      <p:cBhvr>
                                        <p:cTn id="78" dur="1000"/>
                                        <p:tgtEl>
                                          <p:spTgt spid="12"/>
                                        </p:tgtEl>
                                      </p:cBhvr>
                                    </p:animEffect>
                                  </p:childTnLst>
                                </p:cTn>
                              </p:par>
                              <p:par>
                                <p:cTn id="79" presetID="55" presetClass="entr" presetSubtype="0"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1000" fill="hold"/>
                                        <p:tgtEl>
                                          <p:spTgt spid="13"/>
                                        </p:tgtEl>
                                        <p:attrNameLst>
                                          <p:attrName>ppt_w</p:attrName>
                                        </p:attrNameLst>
                                      </p:cBhvr>
                                      <p:tavLst>
                                        <p:tav tm="0">
                                          <p:val>
                                            <p:strVal val="#ppt_w*0.70"/>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Effect transition="in" filter="fade">
                                      <p:cBhvr>
                                        <p:cTn id="83" dur="1000"/>
                                        <p:tgtEl>
                                          <p:spTgt spid="13"/>
                                        </p:tgtEl>
                                      </p:cBhvr>
                                    </p:animEffect>
                                  </p:childTnLst>
                                </p:cTn>
                              </p:par>
                            </p:childTnLst>
                          </p:cTn>
                        </p:par>
                        <p:par>
                          <p:cTn id="84" fill="hold">
                            <p:stCondLst>
                              <p:cond delay="1000"/>
                            </p:stCondLst>
                            <p:childTnLst>
                              <p:par>
                                <p:cTn id="85" presetID="0" presetClass="path" presetSubtype="0" accel="50000" decel="50000" fill="hold" grpId="1" nodeType="afterEffect">
                                  <p:stCondLst>
                                    <p:cond delay="1000"/>
                                  </p:stCondLst>
                                  <p:childTnLst>
                                    <p:animMotion origin="layout" path="M 0 0 L 0.675 0.03333 " pathEditMode="relative" ptsTypes="AA">
                                      <p:cBhvr>
                                        <p:cTn id="86" dur="2000" fill="hold"/>
                                        <p:tgtEl>
                                          <p:spTgt spid="13"/>
                                        </p:tgtEl>
                                        <p:attrNameLst>
                                          <p:attrName>ppt_x</p:attrName>
                                          <p:attrName>ppt_y</p:attrName>
                                        </p:attrNameLst>
                                      </p:cBhvr>
                                    </p:animMotion>
                                  </p:childTnLst>
                                </p:cTn>
                              </p:par>
                              <p:par>
                                <p:cTn id="87" presetID="0" presetClass="path" presetSubtype="0" accel="50000" decel="50000" fill="hold" nodeType="withEffect">
                                  <p:stCondLst>
                                    <p:cond delay="1000"/>
                                  </p:stCondLst>
                                  <p:childTnLst>
                                    <p:animMotion origin="layout" path="M 0 0 L 0.675 0.03333 " pathEditMode="relative" ptsTypes="AA">
                                      <p:cBhvr>
                                        <p:cTn id="88"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4" grpId="0" animBg="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313613" cy="868362"/>
          </a:xfrm>
        </p:spPr>
        <p:txBody>
          <a:bodyPr/>
          <a:lstStyle/>
          <a:p>
            <a:r>
              <a:rPr lang="en-US" sz="4000" dirty="0" smtClean="0">
                <a:latin typeface="AntiqueOliNorDReg"/>
                <a:cs typeface="AntiqueOliNorDReg"/>
              </a:rPr>
              <a:t>Voting: History Overview </a:t>
            </a:r>
            <a:endParaRPr lang="en-US" sz="4000" dirty="0">
              <a:latin typeface="AntiqueOliNorDReg"/>
              <a:cs typeface="AntiqueOliNorDReg"/>
            </a:endParaRPr>
          </a:p>
        </p:txBody>
      </p:sp>
      <p:pic>
        <p:nvPicPr>
          <p:cNvPr id="5" name="Voting overvie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981200"/>
            <a:ext cx="7112000" cy="4000501"/>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701" b="99766" l="456" r="99089">
                        <a14:foregroundMark x1="14351" y1="25467" x2="14351" y2="25467"/>
                        <a14:foregroundMark x1="38952" y1="18458" x2="38952" y2="18458"/>
                        <a14:foregroundMark x1="58998" y1="13318" x2="58998" y2="13318"/>
                        <a14:foregroundMark x1="84055" y1="8879" x2="84055" y2="8879"/>
                        <a14:foregroundMark x1="34852" y1="35280" x2="34852" y2="35280"/>
                        <a14:foregroundMark x1="17995" y1="32710" x2="17995" y2="32710"/>
                        <a14:foregroundMark x1="63326" y1="35280" x2="63326" y2="35280"/>
                        <a14:foregroundMark x1="88155" y1="34813" x2="88155" y2="34813"/>
                      </a14:backgroundRemoval>
                    </a14:imgEffect>
                  </a14:imgLayer>
                </a14:imgProps>
              </a:ext>
            </a:extLst>
          </a:blip>
          <a:stretch>
            <a:fillRect/>
          </a:stretch>
        </p:blipFill>
        <p:spPr>
          <a:xfrm>
            <a:off x="7672372" y="136892"/>
            <a:ext cx="1267437" cy="1235679"/>
          </a:xfrm>
          <a:prstGeom prst="rect">
            <a:avLst/>
          </a:prstGeom>
        </p:spPr>
      </p:pic>
      <p:sp>
        <p:nvSpPr>
          <p:cNvPr id="7" name="Rectangle 6"/>
          <p:cNvSpPr/>
          <p:nvPr/>
        </p:nvSpPr>
        <p:spPr>
          <a:xfrm>
            <a:off x="7696200" y="820587"/>
            <a:ext cx="1150492" cy="46166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defTabSz="457200" fontAlgn="auto">
              <a:spcBef>
                <a:spcPts val="0"/>
              </a:spcBef>
              <a:spcAft>
                <a:spcPts val="0"/>
              </a:spcAft>
            </a:pPr>
            <a:r>
              <a:rPr lang="en-US" sz="2000" dirty="0">
                <a:solidFill>
                  <a:prstClr val="white"/>
                </a:solidFill>
                <a:latin typeface="Avenir Next Condensed Demi Bold"/>
                <a:cs typeface="Avenir Next Condensed Demi Bold"/>
              </a:rPr>
              <a:t>4</a:t>
            </a:r>
            <a:r>
              <a:rPr lang="en-US" sz="2000" dirty="0" smtClean="0">
                <a:solidFill>
                  <a:prstClr val="white"/>
                </a:solidFill>
                <a:latin typeface="Avenir Next Condensed Demi Bold"/>
                <a:cs typeface="Avenir Next Condensed Demi Bold"/>
              </a:rPr>
              <a:t> </a:t>
            </a:r>
            <a:r>
              <a:rPr lang="en-US" dirty="0" smtClean="0">
                <a:solidFill>
                  <a:prstClr val="white"/>
                </a:solidFill>
                <a:latin typeface="Avenir Next Condensed Demi Bold"/>
                <a:cs typeface="Avenir Next Condensed Demi Bold"/>
              </a:rPr>
              <a:t>min</a:t>
            </a:r>
            <a:endParaRPr lang="en-US" sz="2000" dirty="0">
              <a:solidFill>
                <a:prstClr val="white"/>
              </a:solidFill>
              <a:latin typeface="Goudy Old Style"/>
            </a:endParaRPr>
          </a:p>
        </p:txBody>
      </p:sp>
    </p:spTree>
    <p:extLst>
      <p:ext uri="{BB962C8B-B14F-4D97-AF65-F5344CB8AC3E}">
        <p14:creationId xmlns:p14="http://schemas.microsoft.com/office/powerpoint/2010/main" val="1547420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497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228600" y="1066800"/>
            <a:ext cx="8229600" cy="4267200"/>
          </a:xfrm>
        </p:spPr>
        <p:txBody>
          <a:bodyPr>
            <a:normAutofit/>
          </a:bodyPr>
          <a:lstStyle/>
          <a:p>
            <a:pPr>
              <a:spcBef>
                <a:spcPts val="0"/>
              </a:spcBef>
              <a:buFont typeface="Arial"/>
              <a:buChar char="•"/>
            </a:pPr>
            <a:r>
              <a:rPr lang="en-US" sz="2200" b="1" dirty="0">
                <a:latin typeface="Avenir Next Demi Bold"/>
                <a:cs typeface="Avenir Next Demi Bold"/>
              </a:rPr>
              <a:t>Grew partly out of the anti-slavery movement of the </a:t>
            </a:r>
            <a:r>
              <a:rPr lang="en-US" sz="2200" b="1" dirty="0" smtClean="0">
                <a:latin typeface="Avenir Next Demi Bold"/>
                <a:cs typeface="Avenir Next Demi Bold"/>
              </a:rPr>
              <a:t>1800’s</a:t>
            </a:r>
            <a:r>
              <a:rPr lang="en-US" sz="2200" b="1" dirty="0" smtClean="0">
                <a:latin typeface="Avenir Next Demi Bold"/>
                <a:cs typeface="Avenir Next Demi Bold"/>
              </a:rPr>
              <a:t>.</a:t>
            </a:r>
            <a:endParaRPr lang="en-US" sz="2200" b="1" dirty="0">
              <a:solidFill>
                <a:srgbClr val="FF9900"/>
              </a:solidFill>
              <a:latin typeface="Avenir Next Demi Bold"/>
              <a:cs typeface="Avenir Next Demi Bold"/>
            </a:endParaRPr>
          </a:p>
          <a:p>
            <a:pPr>
              <a:spcBef>
                <a:spcPts val="0"/>
              </a:spcBef>
              <a:buFont typeface="Arial"/>
              <a:buChar char="•"/>
            </a:pPr>
            <a:r>
              <a:rPr lang="en-US" sz="2200" b="1" dirty="0">
                <a:latin typeface="Avenir Next Demi Bold"/>
                <a:cs typeface="Avenir Next Demi Bold"/>
              </a:rPr>
              <a:t>1866- </a:t>
            </a:r>
            <a:r>
              <a:rPr lang="en-US" sz="2200" b="1" dirty="0" smtClean="0">
                <a:latin typeface="Avenir Next Demi Bold"/>
                <a:cs typeface="Avenir Next Demi Bold"/>
              </a:rPr>
              <a:t>15</a:t>
            </a:r>
            <a:r>
              <a:rPr lang="en-US" sz="2200" b="1" baseline="30000" dirty="0" smtClean="0">
                <a:latin typeface="Avenir Next Demi Bold"/>
                <a:cs typeface="Avenir Next Demi Bold"/>
              </a:rPr>
              <a:t>th</a:t>
            </a:r>
            <a:r>
              <a:rPr lang="en-US" sz="2200" b="1" dirty="0" smtClean="0">
                <a:latin typeface="Avenir Next Demi Bold"/>
                <a:cs typeface="Avenir Next Demi Bold"/>
              </a:rPr>
              <a:t> </a:t>
            </a:r>
            <a:r>
              <a:rPr lang="en-US" sz="2200" b="1" dirty="0">
                <a:latin typeface="Avenir Next Demi Bold"/>
                <a:cs typeface="Avenir Next Demi Bold"/>
              </a:rPr>
              <a:t>Amendment gave voting rights to all male citizens, regardless of </a:t>
            </a:r>
            <a:r>
              <a:rPr lang="en-US" sz="2200" b="1" dirty="0" smtClean="0">
                <a:latin typeface="Avenir Next Demi Bold"/>
                <a:cs typeface="Avenir Next Demi Bold"/>
              </a:rPr>
              <a:t>race</a:t>
            </a:r>
            <a:r>
              <a:rPr lang="en-US" sz="2200" b="1" dirty="0" smtClean="0">
                <a:latin typeface="Avenir Next Demi Bold"/>
                <a:cs typeface="Avenir Next Demi Bold"/>
              </a:rPr>
              <a:t>.</a:t>
            </a:r>
            <a:endParaRPr lang="en-US" sz="2200" b="1" dirty="0">
              <a:latin typeface="Avenir Next Demi Bold"/>
              <a:cs typeface="Avenir Next Demi Bold"/>
            </a:endParaRPr>
          </a:p>
          <a:p>
            <a:pPr>
              <a:spcBef>
                <a:spcPts val="0"/>
              </a:spcBef>
              <a:buFont typeface="Arial"/>
              <a:buChar char="•"/>
            </a:pPr>
            <a:r>
              <a:rPr lang="en-US" sz="2200" b="1" dirty="0">
                <a:latin typeface="Avenir Next Demi Bold"/>
                <a:cs typeface="Avenir Next Demi Bold"/>
              </a:rPr>
              <a:t> 1</a:t>
            </a:r>
            <a:r>
              <a:rPr lang="en-US" sz="2200" b="1" baseline="30000" dirty="0">
                <a:latin typeface="Avenir Next Demi Bold"/>
                <a:cs typeface="Avenir Next Demi Bold"/>
              </a:rPr>
              <a:t>st</a:t>
            </a:r>
            <a:r>
              <a:rPr lang="en-US" sz="2200" b="1" dirty="0">
                <a:latin typeface="Avenir Next Demi Bold"/>
                <a:cs typeface="Avenir Next Demi Bold"/>
              </a:rPr>
              <a:t> time: “Citizens” “voters” were defined as </a:t>
            </a:r>
            <a:r>
              <a:rPr lang="en-US" sz="2200" b="1" dirty="0" smtClean="0">
                <a:solidFill>
                  <a:srgbClr val="000000"/>
                </a:solidFill>
                <a:latin typeface="Avenir Next Demi Bold"/>
                <a:cs typeface="Avenir Next Demi Bold"/>
              </a:rPr>
              <a:t>male</a:t>
            </a:r>
            <a:endParaRPr lang="en-US" sz="2200" b="1" dirty="0" smtClean="0">
              <a:latin typeface="Avenir Next Demi Bold"/>
              <a:cs typeface="Avenir Next Demi Bold"/>
            </a:endParaRPr>
          </a:p>
          <a:p>
            <a:pPr>
              <a:spcBef>
                <a:spcPts val="0"/>
              </a:spcBef>
              <a:buFont typeface="Arial"/>
              <a:buChar char="•"/>
            </a:pPr>
            <a:r>
              <a:rPr lang="en-US" sz="2200" b="1" dirty="0" smtClean="0">
                <a:latin typeface="Avenir Next Demi Bold"/>
                <a:cs typeface="Avenir Next Demi Bold"/>
              </a:rPr>
              <a:t>Women’s group primarily centered </a:t>
            </a:r>
            <a:r>
              <a:rPr lang="en-US" sz="2200" b="1" dirty="0">
                <a:latin typeface="Avenir Next Demi Bold"/>
                <a:cs typeface="Avenir Next Demi Bold"/>
              </a:rPr>
              <a:t>on</a:t>
            </a:r>
            <a:r>
              <a:rPr lang="en-US" sz="2200" b="1" dirty="0">
                <a:solidFill>
                  <a:srgbClr val="000000"/>
                </a:solidFill>
                <a:latin typeface="Avenir Next Demi Bold"/>
                <a:cs typeface="Avenir Next Demi Bold"/>
              </a:rPr>
              <a:t> </a:t>
            </a:r>
            <a:r>
              <a:rPr lang="en-US" sz="2200" b="1" dirty="0" smtClean="0">
                <a:solidFill>
                  <a:srgbClr val="000000"/>
                </a:solidFill>
                <a:latin typeface="Avenir Next Demi Bold"/>
                <a:cs typeface="Avenir Next Demi Bold"/>
              </a:rPr>
              <a:t>suffrage</a:t>
            </a:r>
            <a:r>
              <a:rPr lang="en-US" sz="2200" b="1" dirty="0">
                <a:latin typeface="Avenir Next Demi Bold"/>
                <a:cs typeface="Avenir Next Demi Bold"/>
              </a:rPr>
              <a:t>- </a:t>
            </a:r>
            <a:r>
              <a:rPr lang="en-US" sz="2200" b="1" dirty="0" smtClean="0">
                <a:latin typeface="Avenir Next Demi Bold"/>
                <a:cs typeface="Avenir Next Demi Bold"/>
              </a:rPr>
              <a:t>right </a:t>
            </a:r>
            <a:r>
              <a:rPr lang="en-US" sz="2200" b="1" dirty="0">
                <a:latin typeface="Avenir Next Demi Bold"/>
                <a:cs typeface="Avenir Next Demi Bold"/>
              </a:rPr>
              <a:t>to </a:t>
            </a:r>
            <a:r>
              <a:rPr lang="en-US" sz="2200" b="1" dirty="0" smtClean="0">
                <a:latin typeface="Avenir Next Demi Bold"/>
                <a:cs typeface="Avenir Next Demi Bold"/>
              </a:rPr>
              <a:t>vote.</a:t>
            </a:r>
            <a:endParaRPr lang="en-US" sz="2200" b="1" dirty="0">
              <a:latin typeface="Avenir Next Demi Bold"/>
              <a:cs typeface="Avenir Next Demi Bold"/>
            </a:endParaRPr>
          </a:p>
          <a:p>
            <a:pPr>
              <a:lnSpc>
                <a:spcPct val="90000"/>
              </a:lnSpc>
            </a:pPr>
            <a:endParaRPr lang="en-US" sz="2900" b="1" dirty="0">
              <a:effectLst>
                <a:outerShdw blurRad="38100" dist="38100" dir="2700000" algn="tl">
                  <a:srgbClr val="000000">
                    <a:alpha val="43137"/>
                  </a:srgbClr>
                </a:outerShdw>
              </a:effectLst>
            </a:endParaRPr>
          </a:p>
        </p:txBody>
      </p:sp>
      <p:pic>
        <p:nvPicPr>
          <p:cNvPr id="15364" name="Picture 4" descr="http://ih.constantcontact.com/fs087/1108762609255/img/2417.jpg">
            <a:hlinkClick r:id="rId4"/>
          </p:cNvPr>
          <p:cNvPicPr>
            <a:picLocks noChangeAspect="1" noChangeArrowheads="1"/>
          </p:cNvPicPr>
          <p:nvPr/>
        </p:nvPicPr>
        <p:blipFill>
          <a:blip r:embed="rId5" cstate="print"/>
          <a:srcRect/>
          <a:stretch>
            <a:fillRect/>
          </a:stretch>
        </p:blipFill>
        <p:spPr bwMode="auto">
          <a:xfrm>
            <a:off x="4595310" y="4437530"/>
            <a:ext cx="4572000" cy="2420470"/>
          </a:xfrm>
          <a:prstGeom prst="ellipse">
            <a:avLst/>
          </a:prstGeom>
          <a:ln w="381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366" name="Picture 6" descr="http://kmargaryan.files.wordpress.com/2011/12/anti-slavery-meetings.jpg">
            <a:hlinkClick r:id="rId6"/>
          </p:cNvPr>
          <p:cNvPicPr>
            <a:picLocks noChangeAspect="1" noChangeArrowheads="1"/>
          </p:cNvPicPr>
          <p:nvPr/>
        </p:nvPicPr>
        <p:blipFill rotWithShape="1">
          <a:blip r:embed="rId7" cstate="print"/>
          <a:srcRect l="6523" t="3684" r="5891" b="3334"/>
          <a:stretch/>
        </p:blipFill>
        <p:spPr bwMode="auto">
          <a:xfrm rot="934419">
            <a:off x="1314371" y="3700737"/>
            <a:ext cx="2941125" cy="2814109"/>
          </a:xfrm>
          <a:prstGeom prst="rect">
            <a:avLst/>
          </a:prstGeom>
          <a:noFill/>
          <a:ln>
            <a:solidFill>
              <a:srgbClr val="000000"/>
            </a:solidFill>
          </a:ln>
        </p:spPr>
      </p:pic>
      <p:sp>
        <p:nvSpPr>
          <p:cNvPr id="6" name="Title 1"/>
          <p:cNvSpPr txBox="1">
            <a:spLocks/>
          </p:cNvSpPr>
          <p:nvPr/>
        </p:nvSpPr>
        <p:spPr>
          <a:xfrm>
            <a:off x="228600" y="76200"/>
            <a:ext cx="8229600" cy="716663"/>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r>
              <a:rPr lang="en-US" sz="4000" dirty="0" smtClean="0">
                <a:effectLst>
                  <a:glow rad="101600">
                    <a:schemeClr val="bg1">
                      <a:alpha val="75000"/>
                    </a:schemeClr>
                  </a:glow>
                </a:effectLst>
                <a:latin typeface="AntiqueOliComReg"/>
                <a:cs typeface="AntiqueOliComReg"/>
              </a:rPr>
              <a:t>Early Women’s Movement</a:t>
            </a:r>
            <a:r>
              <a:rPr lang="mr-IN" sz="4000" dirty="0" smtClean="0">
                <a:effectLst>
                  <a:glow rad="101600">
                    <a:schemeClr val="bg1">
                      <a:alpha val="75000"/>
                    </a:schemeClr>
                  </a:glow>
                </a:effectLst>
                <a:latin typeface="AntiqueOliComReg"/>
                <a:cs typeface="AntiqueOliComReg"/>
              </a:rPr>
              <a:t>…</a:t>
            </a:r>
            <a:endParaRPr lang="en-US" sz="4000" dirty="0">
              <a:effectLst>
                <a:glow rad="101600">
                  <a:schemeClr val="bg1">
                    <a:alpha val="75000"/>
                  </a:schemeClr>
                </a:glow>
              </a:effectLst>
              <a:latin typeface="AntiqueOliComReg"/>
              <a:cs typeface="AntiqueOliComReg"/>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10" presetID="15" presetClass="entr" presetSubtype="0" fill="hold" nodeType="withEffect">
                                  <p:stCondLst>
                                    <p:cond delay="0"/>
                                  </p:stCondLst>
                                  <p:childTnLst>
                                    <p:set>
                                      <p:cBhvr>
                                        <p:cTn id="11" dur="1" fill="hold">
                                          <p:stCondLst>
                                            <p:cond delay="0"/>
                                          </p:stCondLst>
                                        </p:cTn>
                                        <p:tgtEl>
                                          <p:spTgt spid="15366"/>
                                        </p:tgtEl>
                                        <p:attrNameLst>
                                          <p:attrName>style.visibility</p:attrName>
                                        </p:attrNameLst>
                                      </p:cBhvr>
                                      <p:to>
                                        <p:strVal val="visible"/>
                                      </p:to>
                                    </p:set>
                                    <p:anim calcmode="lin" valueType="num">
                                      <p:cBhvr>
                                        <p:cTn id="12" dur="2000" fill="hold"/>
                                        <p:tgtEl>
                                          <p:spTgt spid="15366"/>
                                        </p:tgtEl>
                                        <p:attrNameLst>
                                          <p:attrName>ppt_w</p:attrName>
                                        </p:attrNameLst>
                                      </p:cBhvr>
                                      <p:tavLst>
                                        <p:tav tm="0">
                                          <p:val>
                                            <p:fltVal val="0"/>
                                          </p:val>
                                        </p:tav>
                                        <p:tav tm="100000">
                                          <p:val>
                                            <p:strVal val="#ppt_w"/>
                                          </p:val>
                                        </p:tav>
                                      </p:tavLst>
                                    </p:anim>
                                    <p:anim calcmode="lin" valueType="num">
                                      <p:cBhvr>
                                        <p:cTn id="13" dur="2000" fill="hold"/>
                                        <p:tgtEl>
                                          <p:spTgt spid="15366"/>
                                        </p:tgtEl>
                                        <p:attrNameLst>
                                          <p:attrName>ppt_h</p:attrName>
                                        </p:attrNameLst>
                                      </p:cBhvr>
                                      <p:tavLst>
                                        <p:tav tm="0">
                                          <p:val>
                                            <p:fltVal val="0"/>
                                          </p:val>
                                        </p:tav>
                                        <p:tav tm="100000">
                                          <p:val>
                                            <p:strVal val="#ppt_h"/>
                                          </p:val>
                                        </p:tav>
                                      </p:tavLst>
                                    </p:anim>
                                    <p:anim calcmode="lin" valueType="num">
                                      <p:cBhvr>
                                        <p:cTn id="14" dur="2000" fill="hold"/>
                                        <p:tgtEl>
                                          <p:spTgt spid="15366"/>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15366"/>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3000"/>
                            </p:stCondLst>
                            <p:childTnLst>
                              <p:par>
                                <p:cTn id="17" presetID="55" presetClass="entr" presetSubtype="0" fill="hold" nodeType="afterEffect">
                                  <p:stCondLst>
                                    <p:cond delay="1000"/>
                                  </p:stCondLst>
                                  <p:childTnLst>
                                    <p:set>
                                      <p:cBhvr>
                                        <p:cTn id="18" dur="1" fill="hold">
                                          <p:stCondLst>
                                            <p:cond delay="0"/>
                                          </p:stCondLst>
                                        </p:cTn>
                                        <p:tgtEl>
                                          <p:spTgt spid="14339">
                                            <p:txEl>
                                              <p:pRg st="0" end="0"/>
                                            </p:txEl>
                                          </p:spTgt>
                                        </p:tgtEl>
                                        <p:attrNameLst>
                                          <p:attrName>style.visibility</p:attrName>
                                        </p:attrNameLst>
                                      </p:cBhvr>
                                      <p:to>
                                        <p:strVal val="visible"/>
                                      </p:to>
                                    </p:set>
                                    <p:anim calcmode="lin" valueType="num">
                                      <p:cBhvr>
                                        <p:cTn id="19" dur="2000" fill="hold"/>
                                        <p:tgtEl>
                                          <p:spTgt spid="14339">
                                            <p:txEl>
                                              <p:pRg st="0" end="0"/>
                                            </p:txEl>
                                          </p:spTgt>
                                        </p:tgtEl>
                                        <p:attrNameLst>
                                          <p:attrName>ppt_w</p:attrName>
                                        </p:attrNameLst>
                                      </p:cBhvr>
                                      <p:tavLst>
                                        <p:tav tm="0">
                                          <p:val>
                                            <p:strVal val="#ppt_w*0.70"/>
                                          </p:val>
                                        </p:tav>
                                        <p:tav tm="100000">
                                          <p:val>
                                            <p:strVal val="#ppt_w"/>
                                          </p:val>
                                        </p:tav>
                                      </p:tavLst>
                                    </p:anim>
                                    <p:anim calcmode="lin" valueType="num">
                                      <p:cBhvr>
                                        <p:cTn id="20" dur="2000" fill="hold"/>
                                        <p:tgtEl>
                                          <p:spTgt spid="14339">
                                            <p:txEl>
                                              <p:pRg st="0" end="0"/>
                                            </p:txEl>
                                          </p:spTgt>
                                        </p:tgtEl>
                                        <p:attrNameLst>
                                          <p:attrName>ppt_h</p:attrName>
                                        </p:attrNameLst>
                                      </p:cBhvr>
                                      <p:tavLst>
                                        <p:tav tm="0">
                                          <p:val>
                                            <p:strVal val="#ppt_h"/>
                                          </p:val>
                                        </p:tav>
                                        <p:tav tm="100000">
                                          <p:val>
                                            <p:strVal val="#ppt_h"/>
                                          </p:val>
                                        </p:tav>
                                      </p:tavLst>
                                    </p:anim>
                                    <p:animEffect transition="in" filter="fade">
                                      <p:cBhvr>
                                        <p:cTn id="21" dur="2000"/>
                                        <p:tgtEl>
                                          <p:spTgt spid="14339">
                                            <p:txEl>
                                              <p:pRg st="0" end="0"/>
                                            </p:txEl>
                                          </p:spTgt>
                                        </p:tgtEl>
                                      </p:cBhvr>
                                    </p:animEffect>
                                  </p:childTnLst>
                                </p:cTn>
                              </p:par>
                            </p:childTnLst>
                          </p:cTn>
                        </p:par>
                        <p:par>
                          <p:cTn id="22" fill="hold">
                            <p:stCondLst>
                              <p:cond delay="6000"/>
                            </p:stCondLst>
                            <p:childTnLst>
                              <p:par>
                                <p:cTn id="23" presetID="10" presetClass="exit" presetSubtype="0" fill="hold" nodeType="afterEffect">
                                  <p:stCondLst>
                                    <p:cond delay="0"/>
                                  </p:stCondLst>
                                  <p:childTnLst>
                                    <p:animEffect transition="out" filter="fade">
                                      <p:cBhvr>
                                        <p:cTn id="24" dur="1000"/>
                                        <p:tgtEl>
                                          <p:spTgt spid="15366"/>
                                        </p:tgtEl>
                                      </p:cBhvr>
                                    </p:animEffect>
                                    <p:set>
                                      <p:cBhvr>
                                        <p:cTn id="25" dur="1" fill="hold">
                                          <p:stCondLst>
                                            <p:cond delay="999"/>
                                          </p:stCondLst>
                                        </p:cTn>
                                        <p:tgtEl>
                                          <p:spTgt spid="1536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14339">
                                            <p:txEl>
                                              <p:pRg st="1" end="1"/>
                                            </p:txEl>
                                          </p:spTgt>
                                        </p:tgtEl>
                                        <p:attrNameLst>
                                          <p:attrName>style.visibility</p:attrName>
                                        </p:attrNameLst>
                                      </p:cBhvr>
                                      <p:to>
                                        <p:strVal val="visible"/>
                                      </p:to>
                                    </p:set>
                                    <p:anim calcmode="lin" valueType="num">
                                      <p:cBhvr>
                                        <p:cTn id="30" dur="2000" fill="hold"/>
                                        <p:tgtEl>
                                          <p:spTgt spid="14339">
                                            <p:txEl>
                                              <p:pRg st="1" end="1"/>
                                            </p:txEl>
                                          </p:spTgt>
                                        </p:tgtEl>
                                        <p:attrNameLst>
                                          <p:attrName>ppt_w</p:attrName>
                                        </p:attrNameLst>
                                      </p:cBhvr>
                                      <p:tavLst>
                                        <p:tav tm="0">
                                          <p:val>
                                            <p:strVal val="#ppt_w*0.70"/>
                                          </p:val>
                                        </p:tav>
                                        <p:tav tm="100000">
                                          <p:val>
                                            <p:strVal val="#ppt_w"/>
                                          </p:val>
                                        </p:tav>
                                      </p:tavLst>
                                    </p:anim>
                                    <p:anim calcmode="lin" valueType="num">
                                      <p:cBhvr>
                                        <p:cTn id="31" dur="2000" fill="hold"/>
                                        <p:tgtEl>
                                          <p:spTgt spid="14339">
                                            <p:txEl>
                                              <p:pRg st="1" end="1"/>
                                            </p:txEl>
                                          </p:spTgt>
                                        </p:tgtEl>
                                        <p:attrNameLst>
                                          <p:attrName>ppt_h</p:attrName>
                                        </p:attrNameLst>
                                      </p:cBhvr>
                                      <p:tavLst>
                                        <p:tav tm="0">
                                          <p:val>
                                            <p:strVal val="#ppt_h"/>
                                          </p:val>
                                        </p:tav>
                                        <p:tav tm="100000">
                                          <p:val>
                                            <p:strVal val="#ppt_h"/>
                                          </p:val>
                                        </p:tav>
                                      </p:tavLst>
                                    </p:anim>
                                    <p:animEffect transition="in" filter="fade">
                                      <p:cBhvr>
                                        <p:cTn id="32" dur="2000"/>
                                        <p:tgtEl>
                                          <p:spTgt spid="1433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4339">
                                            <p:txEl>
                                              <p:pRg st="2" end="2"/>
                                            </p:txEl>
                                          </p:spTgt>
                                        </p:tgtEl>
                                        <p:attrNameLst>
                                          <p:attrName>style.visibility</p:attrName>
                                        </p:attrNameLst>
                                      </p:cBhvr>
                                      <p:to>
                                        <p:strVal val="visible"/>
                                      </p:to>
                                    </p:set>
                                    <p:anim calcmode="lin" valueType="num">
                                      <p:cBhvr>
                                        <p:cTn id="37" dur="2000" fill="hold"/>
                                        <p:tgtEl>
                                          <p:spTgt spid="14339">
                                            <p:txEl>
                                              <p:pRg st="2" end="2"/>
                                            </p:txEl>
                                          </p:spTgt>
                                        </p:tgtEl>
                                        <p:attrNameLst>
                                          <p:attrName>ppt_w</p:attrName>
                                        </p:attrNameLst>
                                      </p:cBhvr>
                                      <p:tavLst>
                                        <p:tav tm="0">
                                          <p:val>
                                            <p:strVal val="#ppt_w*0.70"/>
                                          </p:val>
                                        </p:tav>
                                        <p:tav tm="100000">
                                          <p:val>
                                            <p:strVal val="#ppt_w"/>
                                          </p:val>
                                        </p:tav>
                                      </p:tavLst>
                                    </p:anim>
                                    <p:anim calcmode="lin" valueType="num">
                                      <p:cBhvr>
                                        <p:cTn id="38" dur="2000" fill="hold"/>
                                        <p:tgtEl>
                                          <p:spTgt spid="14339">
                                            <p:txEl>
                                              <p:pRg st="2" end="2"/>
                                            </p:txEl>
                                          </p:spTgt>
                                        </p:tgtEl>
                                        <p:attrNameLst>
                                          <p:attrName>ppt_h</p:attrName>
                                        </p:attrNameLst>
                                      </p:cBhvr>
                                      <p:tavLst>
                                        <p:tav tm="0">
                                          <p:val>
                                            <p:strVal val="#ppt_h"/>
                                          </p:val>
                                        </p:tav>
                                        <p:tav tm="100000">
                                          <p:val>
                                            <p:strVal val="#ppt_h"/>
                                          </p:val>
                                        </p:tav>
                                      </p:tavLst>
                                    </p:anim>
                                    <p:animEffect transition="in" filter="fade">
                                      <p:cBhvr>
                                        <p:cTn id="39" dur="2000"/>
                                        <p:tgtEl>
                                          <p:spTgt spid="1433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14339">
                                            <p:txEl>
                                              <p:pRg st="3" end="3"/>
                                            </p:txEl>
                                          </p:spTgt>
                                        </p:tgtEl>
                                        <p:attrNameLst>
                                          <p:attrName>style.visibility</p:attrName>
                                        </p:attrNameLst>
                                      </p:cBhvr>
                                      <p:to>
                                        <p:strVal val="visible"/>
                                      </p:to>
                                    </p:set>
                                    <p:anim calcmode="lin" valueType="num">
                                      <p:cBhvr>
                                        <p:cTn id="44" dur="2000" fill="hold"/>
                                        <p:tgtEl>
                                          <p:spTgt spid="14339">
                                            <p:txEl>
                                              <p:pRg st="3" end="3"/>
                                            </p:txEl>
                                          </p:spTgt>
                                        </p:tgtEl>
                                        <p:attrNameLst>
                                          <p:attrName>ppt_w</p:attrName>
                                        </p:attrNameLst>
                                      </p:cBhvr>
                                      <p:tavLst>
                                        <p:tav tm="0">
                                          <p:val>
                                            <p:strVal val="#ppt_w*0.70"/>
                                          </p:val>
                                        </p:tav>
                                        <p:tav tm="100000">
                                          <p:val>
                                            <p:strVal val="#ppt_w"/>
                                          </p:val>
                                        </p:tav>
                                      </p:tavLst>
                                    </p:anim>
                                    <p:anim calcmode="lin" valueType="num">
                                      <p:cBhvr>
                                        <p:cTn id="45" dur="2000" fill="hold"/>
                                        <p:tgtEl>
                                          <p:spTgt spid="14339">
                                            <p:txEl>
                                              <p:pRg st="3" end="3"/>
                                            </p:txEl>
                                          </p:spTgt>
                                        </p:tgtEl>
                                        <p:attrNameLst>
                                          <p:attrName>ppt_h</p:attrName>
                                        </p:attrNameLst>
                                      </p:cBhvr>
                                      <p:tavLst>
                                        <p:tav tm="0">
                                          <p:val>
                                            <p:strVal val="#ppt_h"/>
                                          </p:val>
                                        </p:tav>
                                        <p:tav tm="100000">
                                          <p:val>
                                            <p:strVal val="#ppt_h"/>
                                          </p:val>
                                        </p:tav>
                                      </p:tavLst>
                                    </p:anim>
                                    <p:animEffect transition="in" filter="fade">
                                      <p:cBhvr>
                                        <p:cTn id="46" dur="2000"/>
                                        <p:tgtEl>
                                          <p:spTgt spid="14339">
                                            <p:txEl>
                                              <p:pRg st="3" end="3"/>
                                            </p:txEl>
                                          </p:spTgt>
                                        </p:tgtEl>
                                      </p:cBhvr>
                                    </p:animEffect>
                                  </p:childTnLst>
                                </p:cTn>
                              </p:par>
                              <p:par>
                                <p:cTn id="47" presetID="55" presetClass="entr" presetSubtype="0" fill="hold" nodeType="withEffect">
                                  <p:stCondLst>
                                    <p:cond delay="0"/>
                                  </p:stCondLst>
                                  <p:childTnLst>
                                    <p:set>
                                      <p:cBhvr>
                                        <p:cTn id="48" dur="1" fill="hold">
                                          <p:stCondLst>
                                            <p:cond delay="0"/>
                                          </p:stCondLst>
                                        </p:cTn>
                                        <p:tgtEl>
                                          <p:spTgt spid="15364"/>
                                        </p:tgtEl>
                                        <p:attrNameLst>
                                          <p:attrName>style.visibility</p:attrName>
                                        </p:attrNameLst>
                                      </p:cBhvr>
                                      <p:to>
                                        <p:strVal val="visible"/>
                                      </p:to>
                                    </p:set>
                                    <p:anim calcmode="lin" valueType="num">
                                      <p:cBhvr>
                                        <p:cTn id="49" dur="2000" fill="hold"/>
                                        <p:tgtEl>
                                          <p:spTgt spid="15364"/>
                                        </p:tgtEl>
                                        <p:attrNameLst>
                                          <p:attrName>ppt_w</p:attrName>
                                        </p:attrNameLst>
                                      </p:cBhvr>
                                      <p:tavLst>
                                        <p:tav tm="0">
                                          <p:val>
                                            <p:strVal val="#ppt_w*0.70"/>
                                          </p:val>
                                        </p:tav>
                                        <p:tav tm="100000">
                                          <p:val>
                                            <p:strVal val="#ppt_w"/>
                                          </p:val>
                                        </p:tav>
                                      </p:tavLst>
                                    </p:anim>
                                    <p:anim calcmode="lin" valueType="num">
                                      <p:cBhvr>
                                        <p:cTn id="50" dur="2000" fill="hold"/>
                                        <p:tgtEl>
                                          <p:spTgt spid="15364"/>
                                        </p:tgtEl>
                                        <p:attrNameLst>
                                          <p:attrName>ppt_h</p:attrName>
                                        </p:attrNameLst>
                                      </p:cBhvr>
                                      <p:tavLst>
                                        <p:tav tm="0">
                                          <p:val>
                                            <p:strVal val="#ppt_h"/>
                                          </p:val>
                                        </p:tav>
                                        <p:tav tm="100000">
                                          <p:val>
                                            <p:strVal val="#ppt_h"/>
                                          </p:val>
                                        </p:tav>
                                      </p:tavLst>
                                    </p:anim>
                                    <p:animEffect transition="in" filter="fade">
                                      <p:cBhvr>
                                        <p:cTn id="51"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228600" y="1143000"/>
            <a:ext cx="5029200" cy="4525963"/>
          </a:xfrm>
        </p:spPr>
        <p:txBody>
          <a:bodyPr>
            <a:normAutofit/>
          </a:bodyPr>
          <a:lstStyle/>
          <a:p>
            <a:pPr>
              <a:lnSpc>
                <a:spcPct val="110000"/>
              </a:lnSpc>
              <a:buFont typeface="Arial"/>
              <a:buChar char="•"/>
            </a:pPr>
            <a:r>
              <a:rPr lang="en-US" b="1" dirty="0" smtClean="0">
                <a:latin typeface="Avenir Next Demi Bold"/>
                <a:cs typeface="Avenir Next Demi Bold"/>
              </a:rPr>
              <a:t>In 1890, two separate woman suffrage groups merged to form the National American </a:t>
            </a:r>
            <a:r>
              <a:rPr lang="en-US" b="1" dirty="0" smtClean="0">
                <a:solidFill>
                  <a:srgbClr val="FF0000"/>
                </a:solidFill>
                <a:latin typeface="Avenir Next Demi Bold"/>
                <a:cs typeface="Avenir Next Demi Bold"/>
              </a:rPr>
              <a:t>Woman Suffrage Association (NAWSA).</a:t>
            </a:r>
          </a:p>
          <a:p>
            <a:pPr>
              <a:lnSpc>
                <a:spcPct val="110000"/>
              </a:lnSpc>
              <a:buFont typeface="Arial"/>
              <a:buChar char="•"/>
            </a:pPr>
            <a:r>
              <a:rPr lang="en-US" b="1" dirty="0" smtClean="0">
                <a:latin typeface="Avenir Next Demi Bold"/>
                <a:cs typeface="Avenir Next Demi Bold"/>
              </a:rPr>
              <a:t>Elizabeth Cady Stanton served as its first president.</a:t>
            </a:r>
          </a:p>
          <a:p>
            <a:pPr>
              <a:lnSpc>
                <a:spcPct val="110000"/>
              </a:lnSpc>
              <a:buFont typeface="Arial"/>
              <a:buChar char="•"/>
            </a:pPr>
            <a:r>
              <a:rPr lang="en-US" b="1" dirty="0" smtClean="0">
                <a:latin typeface="Avenir Next Demi Bold"/>
                <a:cs typeface="Avenir Next Demi Bold"/>
              </a:rPr>
              <a:t>1892, Susan B. Anthony became president.</a:t>
            </a:r>
            <a:endParaRPr lang="en-US" b="1" dirty="0">
              <a:latin typeface="Avenir Next Demi Bold"/>
              <a:cs typeface="Avenir Next Demi Bold"/>
            </a:endParaRPr>
          </a:p>
        </p:txBody>
      </p:sp>
      <p:pic>
        <p:nvPicPr>
          <p:cNvPr id="33799" name="Picture 7" descr="elizabeth%2520cady%2520stanton"/>
          <p:cNvPicPr>
            <a:picLocks noChangeAspect="1" noChangeArrowheads="1"/>
          </p:cNvPicPr>
          <p:nvPr/>
        </p:nvPicPr>
        <p:blipFill>
          <a:blip r:embed="rId3" cstate="print"/>
          <a:srcRect/>
          <a:stretch>
            <a:fillRect/>
          </a:stretch>
        </p:blipFill>
        <p:spPr bwMode="auto">
          <a:xfrm>
            <a:off x="6781800" y="1066800"/>
            <a:ext cx="2039710" cy="2286000"/>
          </a:xfrm>
          <a:prstGeom prst="ellipse">
            <a:avLst/>
          </a:prstGeom>
          <a:ln w="38100" cap="rnd">
            <a:solidFill>
              <a:schemeClr val="bg2">
                <a:lumMod val="1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801" name="Picture 9" descr="Susan_B_Anthony"/>
          <p:cNvPicPr>
            <a:picLocks noChangeAspect="1" noChangeArrowheads="1"/>
          </p:cNvPicPr>
          <p:nvPr/>
        </p:nvPicPr>
        <p:blipFill>
          <a:blip r:embed="rId4" cstate="print"/>
          <a:srcRect/>
          <a:stretch>
            <a:fillRect/>
          </a:stretch>
        </p:blipFill>
        <p:spPr bwMode="auto">
          <a:xfrm>
            <a:off x="6553200" y="3962400"/>
            <a:ext cx="2378075" cy="2590800"/>
          </a:xfrm>
          <a:prstGeom prst="ellipse">
            <a:avLst/>
          </a:prstGeom>
          <a:ln w="38100" cap="rnd">
            <a:solidFill>
              <a:schemeClr val="bg2">
                <a:lumMod val="1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Left Arrow 7"/>
          <p:cNvSpPr/>
          <p:nvPr/>
        </p:nvSpPr>
        <p:spPr>
          <a:xfrm rot="11475758">
            <a:off x="4295486" y="4809369"/>
            <a:ext cx="1695462" cy="456822"/>
          </a:xfrm>
          <a:prstGeom prst="leftArrow">
            <a:avLst/>
          </a:prstGeom>
          <a:solidFill>
            <a:srgbClr val="0000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Left Arrow 8"/>
          <p:cNvSpPr/>
          <p:nvPr/>
        </p:nvSpPr>
        <p:spPr>
          <a:xfrm rot="9571783">
            <a:off x="5138587" y="2939522"/>
            <a:ext cx="1646454" cy="487077"/>
          </a:xfrm>
          <a:prstGeom prst="leftArrow">
            <a:avLst/>
          </a:prstGeom>
          <a:solidFill>
            <a:srgbClr val="0000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Title 1"/>
          <p:cNvSpPr>
            <a:spLocks noGrp="1"/>
          </p:cNvSpPr>
          <p:nvPr>
            <p:ph type="title"/>
          </p:nvPr>
        </p:nvSpPr>
        <p:spPr>
          <a:xfrm>
            <a:off x="838200" y="0"/>
            <a:ext cx="8105385" cy="868362"/>
          </a:xfrm>
          <a:noFill/>
          <a:ln>
            <a:noFill/>
          </a:ln>
        </p:spPr>
        <p:style>
          <a:lnRef idx="3">
            <a:schemeClr val="lt1"/>
          </a:lnRef>
          <a:fillRef idx="1">
            <a:schemeClr val="dk1"/>
          </a:fillRef>
          <a:effectRef idx="1">
            <a:schemeClr val="dk1"/>
          </a:effectRef>
          <a:fontRef idx="minor">
            <a:schemeClr val="lt1"/>
          </a:fontRef>
        </p:style>
        <p:txBody>
          <a:bodyPr/>
          <a:lstStyle/>
          <a:p>
            <a:r>
              <a:rPr lang="en-US" sz="3600" dirty="0" smtClean="0">
                <a:solidFill>
                  <a:schemeClr val="tx1"/>
                </a:solidFill>
                <a:effectLst>
                  <a:glow rad="101600">
                    <a:schemeClr val="bg1">
                      <a:alpha val="75000"/>
                    </a:schemeClr>
                  </a:glow>
                </a:effectLst>
                <a:latin typeface="AntiqueOliNorDReg"/>
                <a:cs typeface="AntiqueOliNorDReg"/>
              </a:rPr>
              <a:t>Suffrage for Women </a:t>
            </a:r>
            <a:endParaRPr lang="en-US" sz="3200" dirty="0">
              <a:solidFill>
                <a:schemeClr val="tx1"/>
              </a:solidFill>
              <a:effectLst>
                <a:glow rad="101600">
                  <a:schemeClr val="bg1">
                    <a:alpha val="75000"/>
                  </a:schemeClr>
                </a:glow>
              </a:effectLst>
              <a:latin typeface="AntiqueOliNorDReg"/>
              <a:cs typeface="AntiqueOliNorDReg"/>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par>
                                <p:cTn id="11" presetID="10" presetClass="entr" presetSubtype="0" fill="hold" nodeType="withEffect">
                                  <p:stCondLst>
                                    <p:cond delay="1000"/>
                                  </p:stCondLst>
                                  <p:childTnLst>
                                    <p:set>
                                      <p:cBhvr>
                                        <p:cTn id="12" dur="1" fill="hold">
                                          <p:stCondLst>
                                            <p:cond delay="0"/>
                                          </p:stCondLst>
                                        </p:cTn>
                                        <p:tgtEl>
                                          <p:spTgt spid="33795">
                                            <p:txEl>
                                              <p:pRg st="0" end="0"/>
                                            </p:txEl>
                                          </p:spTgt>
                                        </p:tgtEl>
                                        <p:attrNameLst>
                                          <p:attrName>style.visibility</p:attrName>
                                        </p:attrNameLst>
                                      </p:cBhvr>
                                      <p:to>
                                        <p:strVal val="visible"/>
                                      </p:to>
                                    </p:set>
                                    <p:animEffect transition="in" filter="fade">
                                      <p:cBhvr>
                                        <p:cTn id="13" dur="2000"/>
                                        <p:tgtEl>
                                          <p:spTgt spid="3379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795">
                                            <p:txEl>
                                              <p:pRg st="1" end="1"/>
                                            </p:txEl>
                                          </p:spTgt>
                                        </p:tgtEl>
                                        <p:attrNameLst>
                                          <p:attrName>style.visibility</p:attrName>
                                        </p:attrNameLst>
                                      </p:cBhvr>
                                      <p:to>
                                        <p:strVal val="visible"/>
                                      </p:to>
                                    </p:set>
                                    <p:animEffect transition="in" filter="fade">
                                      <p:cBhvr>
                                        <p:cTn id="18" dur="2000"/>
                                        <p:tgtEl>
                                          <p:spTgt spid="33795">
                                            <p:txEl>
                                              <p:pRg st="1" end="1"/>
                                            </p:txEl>
                                          </p:spTgt>
                                        </p:tgtEl>
                                      </p:cBhvr>
                                    </p:animEffect>
                                  </p:childTnLst>
                                </p:cTn>
                              </p:par>
                              <p:par>
                                <p:cTn id="19" presetID="31" presetClass="entr" presetSubtype="0" fill="hold" nodeType="withEffect">
                                  <p:stCondLst>
                                    <p:cond delay="0"/>
                                  </p:stCondLst>
                                  <p:iterate type="lt">
                                    <p:tmPct val="5000"/>
                                  </p:iterate>
                                  <p:childTnLst>
                                    <p:set>
                                      <p:cBhvr>
                                        <p:cTn id="20" dur="1" fill="hold">
                                          <p:stCondLst>
                                            <p:cond delay="0"/>
                                          </p:stCondLst>
                                        </p:cTn>
                                        <p:tgtEl>
                                          <p:spTgt spid="33799"/>
                                        </p:tgtEl>
                                        <p:attrNameLst>
                                          <p:attrName>style.visibility</p:attrName>
                                        </p:attrNameLst>
                                      </p:cBhvr>
                                      <p:to>
                                        <p:strVal val="visible"/>
                                      </p:to>
                                    </p:set>
                                    <p:anim calcmode="lin" valueType="num">
                                      <p:cBhvr>
                                        <p:cTn id="21" dur="1000" fill="hold"/>
                                        <p:tgtEl>
                                          <p:spTgt spid="33799"/>
                                        </p:tgtEl>
                                        <p:attrNameLst>
                                          <p:attrName>ppt_w</p:attrName>
                                        </p:attrNameLst>
                                      </p:cBhvr>
                                      <p:tavLst>
                                        <p:tav tm="0">
                                          <p:val>
                                            <p:fltVal val="0"/>
                                          </p:val>
                                        </p:tav>
                                        <p:tav tm="100000">
                                          <p:val>
                                            <p:strVal val="#ppt_w"/>
                                          </p:val>
                                        </p:tav>
                                      </p:tavLst>
                                    </p:anim>
                                    <p:anim calcmode="lin" valueType="num">
                                      <p:cBhvr>
                                        <p:cTn id="22" dur="1000" fill="hold"/>
                                        <p:tgtEl>
                                          <p:spTgt spid="33799"/>
                                        </p:tgtEl>
                                        <p:attrNameLst>
                                          <p:attrName>ppt_h</p:attrName>
                                        </p:attrNameLst>
                                      </p:cBhvr>
                                      <p:tavLst>
                                        <p:tav tm="0">
                                          <p:val>
                                            <p:fltVal val="0"/>
                                          </p:val>
                                        </p:tav>
                                        <p:tav tm="100000">
                                          <p:val>
                                            <p:strVal val="#ppt_h"/>
                                          </p:val>
                                        </p:tav>
                                      </p:tavLst>
                                    </p:anim>
                                    <p:anim calcmode="lin" valueType="num">
                                      <p:cBhvr>
                                        <p:cTn id="23" dur="1000" fill="hold"/>
                                        <p:tgtEl>
                                          <p:spTgt spid="33799"/>
                                        </p:tgtEl>
                                        <p:attrNameLst>
                                          <p:attrName>style.rotation</p:attrName>
                                        </p:attrNameLst>
                                      </p:cBhvr>
                                      <p:tavLst>
                                        <p:tav tm="0">
                                          <p:val>
                                            <p:fltVal val="90"/>
                                          </p:val>
                                        </p:tav>
                                        <p:tav tm="100000">
                                          <p:val>
                                            <p:fltVal val="0"/>
                                          </p:val>
                                        </p:tav>
                                      </p:tavLst>
                                    </p:anim>
                                    <p:animEffect transition="in" filter="fade">
                                      <p:cBhvr>
                                        <p:cTn id="24" dur="1000"/>
                                        <p:tgtEl>
                                          <p:spTgt spid="33799"/>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3795">
                                            <p:txEl>
                                              <p:pRg st="2" end="2"/>
                                            </p:txEl>
                                          </p:spTgt>
                                        </p:tgtEl>
                                        <p:attrNameLst>
                                          <p:attrName>style.visibility</p:attrName>
                                        </p:attrNameLst>
                                      </p:cBhvr>
                                      <p:to>
                                        <p:strVal val="visible"/>
                                      </p:to>
                                    </p:set>
                                    <p:animEffect transition="in" filter="fade">
                                      <p:cBhvr>
                                        <p:cTn id="34" dur="2000"/>
                                        <p:tgtEl>
                                          <p:spTgt spid="33795">
                                            <p:txEl>
                                              <p:pRg st="2" end="2"/>
                                            </p:txEl>
                                          </p:spTgt>
                                        </p:tgtEl>
                                      </p:cBhvr>
                                    </p:animEffect>
                                  </p:childTnLst>
                                </p:cTn>
                              </p:par>
                              <p:par>
                                <p:cTn id="35" presetID="31" presetClass="entr" presetSubtype="0" fill="hold" nodeType="withEffect">
                                  <p:stCondLst>
                                    <p:cond delay="0"/>
                                  </p:stCondLst>
                                  <p:iterate type="lt">
                                    <p:tmPct val="5000"/>
                                  </p:iterate>
                                  <p:childTnLst>
                                    <p:set>
                                      <p:cBhvr>
                                        <p:cTn id="36" dur="1" fill="hold">
                                          <p:stCondLst>
                                            <p:cond delay="0"/>
                                          </p:stCondLst>
                                        </p:cTn>
                                        <p:tgtEl>
                                          <p:spTgt spid="33801"/>
                                        </p:tgtEl>
                                        <p:attrNameLst>
                                          <p:attrName>style.visibility</p:attrName>
                                        </p:attrNameLst>
                                      </p:cBhvr>
                                      <p:to>
                                        <p:strVal val="visible"/>
                                      </p:to>
                                    </p:set>
                                    <p:anim calcmode="lin" valueType="num">
                                      <p:cBhvr>
                                        <p:cTn id="37" dur="1000" fill="hold"/>
                                        <p:tgtEl>
                                          <p:spTgt spid="33801"/>
                                        </p:tgtEl>
                                        <p:attrNameLst>
                                          <p:attrName>ppt_w</p:attrName>
                                        </p:attrNameLst>
                                      </p:cBhvr>
                                      <p:tavLst>
                                        <p:tav tm="0">
                                          <p:val>
                                            <p:fltVal val="0"/>
                                          </p:val>
                                        </p:tav>
                                        <p:tav tm="100000">
                                          <p:val>
                                            <p:strVal val="#ppt_w"/>
                                          </p:val>
                                        </p:tav>
                                      </p:tavLst>
                                    </p:anim>
                                    <p:anim calcmode="lin" valueType="num">
                                      <p:cBhvr>
                                        <p:cTn id="38" dur="1000" fill="hold"/>
                                        <p:tgtEl>
                                          <p:spTgt spid="33801"/>
                                        </p:tgtEl>
                                        <p:attrNameLst>
                                          <p:attrName>ppt_h</p:attrName>
                                        </p:attrNameLst>
                                      </p:cBhvr>
                                      <p:tavLst>
                                        <p:tav tm="0">
                                          <p:val>
                                            <p:fltVal val="0"/>
                                          </p:val>
                                        </p:tav>
                                        <p:tav tm="100000">
                                          <p:val>
                                            <p:strVal val="#ppt_h"/>
                                          </p:val>
                                        </p:tav>
                                      </p:tavLst>
                                    </p:anim>
                                    <p:anim calcmode="lin" valueType="num">
                                      <p:cBhvr>
                                        <p:cTn id="39" dur="1000" fill="hold"/>
                                        <p:tgtEl>
                                          <p:spTgt spid="33801"/>
                                        </p:tgtEl>
                                        <p:attrNameLst>
                                          <p:attrName>style.rotation</p:attrName>
                                        </p:attrNameLst>
                                      </p:cBhvr>
                                      <p:tavLst>
                                        <p:tav tm="0">
                                          <p:val>
                                            <p:fltVal val="90"/>
                                          </p:val>
                                        </p:tav>
                                        <p:tav tm="100000">
                                          <p:val>
                                            <p:fltVal val="0"/>
                                          </p:val>
                                        </p:tav>
                                      </p:tavLst>
                                    </p:anim>
                                    <p:animEffect transition="in" filter="fade">
                                      <p:cBhvr>
                                        <p:cTn id="40" dur="1000"/>
                                        <p:tgtEl>
                                          <p:spTgt spid="33801"/>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strVal val="#ppt_w*0.70"/>
                                          </p:val>
                                        </p:tav>
                                        <p:tav tm="100000">
                                          <p:val>
                                            <p:strVal val="#ppt_w"/>
                                          </p:val>
                                        </p:tav>
                                      </p:tavLst>
                                    </p:anim>
                                    <p:anim calcmode="lin" valueType="num">
                                      <p:cBhvr>
                                        <p:cTn id="44" dur="1000" fill="hold"/>
                                        <p:tgtEl>
                                          <p:spTgt spid="8"/>
                                        </p:tgtEl>
                                        <p:attrNameLst>
                                          <p:attrName>ppt_h</p:attrName>
                                        </p:attrNameLst>
                                      </p:cBhvr>
                                      <p:tavLst>
                                        <p:tav tm="0">
                                          <p:val>
                                            <p:strVal val="#ppt_h"/>
                                          </p:val>
                                        </p:tav>
                                        <p:tav tm="100000">
                                          <p:val>
                                            <p:strVal val="#ppt_h"/>
                                          </p:val>
                                        </p:tav>
                                      </p:tavLst>
                                    </p:anim>
                                    <p:animEffect transition="in" filter="fade">
                                      <p:cBhvr>
                                        <p:cTn id="4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937" t="2238" r="3854" b="2878"/>
          <a:stretch/>
        </p:blipFill>
        <p:spPr>
          <a:xfrm>
            <a:off x="6172200" y="1447800"/>
            <a:ext cx="2839031" cy="4419600"/>
          </a:xfrm>
          <a:prstGeom prst="rect">
            <a:avLst/>
          </a:prstGeom>
          <a:ln>
            <a:noFill/>
          </a:ln>
          <a:effectLst>
            <a:outerShdw blurRad="292100" dist="139700" dir="2700000" algn="tl" rotWithShape="0">
              <a:srgbClr val="333333">
                <a:alpha val="65000"/>
              </a:srgbClr>
            </a:outerShdw>
          </a:effectLst>
        </p:spPr>
      </p:pic>
      <p:sp>
        <p:nvSpPr>
          <p:cNvPr id="13315" name="Rectangle 3"/>
          <p:cNvSpPr>
            <a:spLocks noGrp="1" noChangeArrowheads="1"/>
          </p:cNvSpPr>
          <p:nvPr>
            <p:ph idx="1"/>
          </p:nvPr>
        </p:nvSpPr>
        <p:spPr>
          <a:xfrm>
            <a:off x="228600" y="1219200"/>
            <a:ext cx="5486400" cy="3657600"/>
          </a:xfrm>
        </p:spPr>
        <p:style>
          <a:lnRef idx="2">
            <a:schemeClr val="dk1"/>
          </a:lnRef>
          <a:fillRef idx="1">
            <a:schemeClr val="lt1"/>
          </a:fillRef>
          <a:effectRef idx="0">
            <a:schemeClr val="dk1"/>
          </a:effectRef>
          <a:fontRef idx="minor">
            <a:schemeClr val="dk1"/>
          </a:fontRef>
        </p:style>
        <p:txBody>
          <a:bodyPr>
            <a:noAutofit/>
          </a:bodyPr>
          <a:lstStyle/>
          <a:p>
            <a:pPr>
              <a:lnSpc>
                <a:spcPct val="90000"/>
              </a:lnSpc>
              <a:spcBef>
                <a:spcPts val="0"/>
              </a:spcBef>
              <a:buFont typeface="Arial"/>
              <a:buChar char="•"/>
            </a:pPr>
            <a:r>
              <a:rPr lang="en-US" sz="2300" b="1" dirty="0">
                <a:solidFill>
                  <a:schemeClr val="tx1"/>
                </a:solidFill>
                <a:latin typeface="Avenir Next Demi Bold"/>
                <a:cs typeface="Avenir Next Demi Bold"/>
              </a:rPr>
              <a:t>1848 Women’s rights convention in Seneca Falls, New </a:t>
            </a:r>
            <a:r>
              <a:rPr lang="en-US" sz="2300" b="1" dirty="0" smtClean="0">
                <a:solidFill>
                  <a:schemeClr val="tx1"/>
                </a:solidFill>
                <a:latin typeface="Avenir Next Demi Bold"/>
                <a:cs typeface="Avenir Next Demi Bold"/>
              </a:rPr>
              <a:t>York.</a:t>
            </a:r>
          </a:p>
          <a:p>
            <a:pPr marL="0" indent="0">
              <a:lnSpc>
                <a:spcPct val="90000"/>
              </a:lnSpc>
              <a:spcBef>
                <a:spcPts val="0"/>
              </a:spcBef>
              <a:buNone/>
            </a:pPr>
            <a:endParaRPr lang="en-US" sz="2300" b="1" dirty="0" smtClean="0">
              <a:solidFill>
                <a:schemeClr val="tx1"/>
              </a:solidFill>
              <a:latin typeface="Avenir Next Demi Bold"/>
              <a:cs typeface="Avenir Next Demi Bold"/>
            </a:endParaRPr>
          </a:p>
          <a:p>
            <a:pPr>
              <a:lnSpc>
                <a:spcPct val="90000"/>
              </a:lnSpc>
              <a:spcBef>
                <a:spcPts val="0"/>
              </a:spcBef>
              <a:buFont typeface="Arial"/>
              <a:buChar char="•"/>
            </a:pPr>
            <a:r>
              <a:rPr lang="en-US" sz="2300" b="1" dirty="0" smtClean="0">
                <a:solidFill>
                  <a:schemeClr val="tx1"/>
                </a:solidFill>
                <a:latin typeface="Avenir Next Demi Bold"/>
                <a:cs typeface="Avenir Next Demi Bold"/>
              </a:rPr>
              <a:t>Elizabeth Cady Stanton drafted the </a:t>
            </a:r>
          </a:p>
          <a:p>
            <a:pPr>
              <a:lnSpc>
                <a:spcPct val="90000"/>
              </a:lnSpc>
              <a:spcBef>
                <a:spcPts val="0"/>
              </a:spcBef>
              <a:buFont typeface="Arial"/>
              <a:buChar char="•"/>
            </a:pPr>
            <a:endParaRPr lang="en-US" sz="2300" b="1" dirty="0" smtClean="0">
              <a:solidFill>
                <a:schemeClr val="tx1"/>
              </a:solidFill>
              <a:latin typeface="Avenir Next Demi Bold"/>
              <a:cs typeface="Avenir Next Demi Bold"/>
            </a:endParaRPr>
          </a:p>
          <a:p>
            <a:pPr>
              <a:lnSpc>
                <a:spcPct val="90000"/>
              </a:lnSpc>
              <a:spcBef>
                <a:spcPts val="0"/>
              </a:spcBef>
              <a:buFont typeface="Arial"/>
              <a:buChar char="•"/>
            </a:pPr>
            <a:endParaRPr lang="en-US" sz="2300" b="1" dirty="0" smtClean="0">
              <a:solidFill>
                <a:schemeClr val="tx1"/>
              </a:solidFill>
              <a:latin typeface="Avenir Next Demi Bold"/>
              <a:cs typeface="Avenir Next Demi Bold"/>
            </a:endParaRPr>
          </a:p>
          <a:p>
            <a:pPr>
              <a:lnSpc>
                <a:spcPct val="90000"/>
              </a:lnSpc>
              <a:spcBef>
                <a:spcPts val="0"/>
              </a:spcBef>
              <a:buFont typeface="Arial"/>
              <a:buChar char="•"/>
            </a:pPr>
            <a:r>
              <a:rPr lang="en-US" sz="2300" b="1" dirty="0" smtClean="0">
                <a:solidFill>
                  <a:schemeClr val="tx1"/>
                </a:solidFill>
                <a:latin typeface="Avenir Next Demi Bold"/>
                <a:cs typeface="Avenir Next Demi Bold"/>
              </a:rPr>
              <a:t>A document signed in 1848 by 68 women and 32 men.</a:t>
            </a:r>
          </a:p>
          <a:p>
            <a:pPr marL="0" indent="0">
              <a:lnSpc>
                <a:spcPct val="90000"/>
              </a:lnSpc>
              <a:spcBef>
                <a:spcPts val="0"/>
              </a:spcBef>
              <a:buNone/>
            </a:pPr>
            <a:endParaRPr lang="en-US" sz="2300" b="1" dirty="0">
              <a:solidFill>
                <a:schemeClr val="tx1"/>
              </a:solidFill>
              <a:latin typeface="Avenir Next Demi Bold"/>
              <a:cs typeface="Avenir Next Demi Bold"/>
            </a:endParaRPr>
          </a:p>
          <a:p>
            <a:pPr>
              <a:lnSpc>
                <a:spcPct val="90000"/>
              </a:lnSpc>
              <a:spcBef>
                <a:spcPts val="0"/>
              </a:spcBef>
              <a:buFont typeface="Arial"/>
              <a:buChar char="•"/>
            </a:pPr>
            <a:r>
              <a:rPr lang="en-US" sz="2300" b="1" dirty="0">
                <a:solidFill>
                  <a:schemeClr val="tx1"/>
                </a:solidFill>
                <a:latin typeface="Avenir Next Demi Bold"/>
                <a:cs typeface="Avenir Next Demi Bold"/>
              </a:rPr>
              <a:t>Outlined the ways </a:t>
            </a:r>
            <a:r>
              <a:rPr lang="en-US" sz="2300" b="1" dirty="0" smtClean="0">
                <a:solidFill>
                  <a:schemeClr val="tx1"/>
                </a:solidFill>
                <a:latin typeface="Avenir Next Demi Bold"/>
                <a:cs typeface="Avenir Next Demi Bold"/>
              </a:rPr>
              <a:t>U.S. </a:t>
            </a:r>
            <a:r>
              <a:rPr lang="en-US" sz="2300" b="1" dirty="0">
                <a:solidFill>
                  <a:schemeClr val="tx1"/>
                </a:solidFill>
                <a:latin typeface="Avenir Next Demi Bold"/>
                <a:cs typeface="Avenir Next Demi Bold"/>
              </a:rPr>
              <a:t>women </a:t>
            </a:r>
            <a:r>
              <a:rPr lang="en-US" sz="2300" b="1" dirty="0" smtClean="0">
                <a:solidFill>
                  <a:schemeClr val="tx1"/>
                </a:solidFill>
                <a:latin typeface="Avenir Next Demi Bold"/>
                <a:cs typeface="Avenir Next Demi Bold"/>
              </a:rPr>
              <a:t>were </a:t>
            </a:r>
            <a:r>
              <a:rPr lang="en-US" sz="2300" b="1" dirty="0">
                <a:solidFill>
                  <a:schemeClr val="tx1"/>
                </a:solidFill>
                <a:latin typeface="Avenir Next Demi Bold"/>
                <a:cs typeface="Avenir Next Demi Bold"/>
              </a:rPr>
              <a:t>being treated </a:t>
            </a:r>
            <a:r>
              <a:rPr lang="en-US" sz="2300" b="1" dirty="0" smtClean="0">
                <a:solidFill>
                  <a:schemeClr val="tx1"/>
                </a:solidFill>
                <a:latin typeface="Avenir Next Demi Bold"/>
                <a:cs typeface="Avenir Next Demi Bold"/>
              </a:rPr>
              <a:t>unjustly.</a:t>
            </a:r>
            <a:endParaRPr lang="en-US" sz="2300" b="1" dirty="0">
              <a:solidFill>
                <a:schemeClr val="tx1"/>
              </a:solidFill>
              <a:latin typeface="Avenir Next Demi Bold"/>
              <a:cs typeface="Avenir Next Demi Bold"/>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250" r="99500">
                        <a14:foregroundMark x1="58250" y1="20800" x2="82000" y2="20800"/>
                        <a14:foregroundMark x1="70250" y1="17200" x2="83500" y2="18000"/>
                        <a14:foregroundMark x1="73250" y1="16400" x2="70750" y2="17600"/>
                        <a14:backgroundMark x1="73500" y1="16400" x2="73500" y2="16400"/>
                      </a14:backgroundRemoval>
                    </a14:imgEffect>
                  </a14:imgLayer>
                </a14:imgProps>
              </a:ext>
            </a:extLst>
          </a:blip>
          <a:stretch>
            <a:fillRect/>
          </a:stretch>
        </p:blipFill>
        <p:spPr>
          <a:xfrm>
            <a:off x="5105400" y="4114800"/>
            <a:ext cx="3911600" cy="2444750"/>
          </a:xfrm>
          <a:prstGeom prst="rect">
            <a:avLst/>
          </a:prstGeom>
        </p:spPr>
      </p:pic>
      <p:sp>
        <p:nvSpPr>
          <p:cNvPr id="9" name="Title 1"/>
          <p:cNvSpPr>
            <a:spLocks noGrp="1"/>
          </p:cNvSpPr>
          <p:nvPr>
            <p:ph type="title"/>
          </p:nvPr>
        </p:nvSpPr>
        <p:spPr>
          <a:xfrm>
            <a:off x="1600200" y="76200"/>
            <a:ext cx="6096000" cy="914400"/>
          </a:xfrm>
          <a:noFill/>
          <a:ln>
            <a:noFill/>
          </a:ln>
        </p:spPr>
        <p:style>
          <a:lnRef idx="3">
            <a:schemeClr val="lt1"/>
          </a:lnRef>
          <a:fillRef idx="1">
            <a:schemeClr val="dk1"/>
          </a:fillRef>
          <a:effectRef idx="1">
            <a:schemeClr val="dk1"/>
          </a:effectRef>
          <a:fontRef idx="minor">
            <a:schemeClr val="lt1"/>
          </a:fontRef>
        </p:style>
        <p:txBody>
          <a:bodyPr>
            <a:prstTxWarp prst="textWave1">
              <a:avLst/>
            </a:prstTxWarp>
          </a:bodyPr>
          <a:lstStyle/>
          <a:p>
            <a:r>
              <a:rPr lang="en-US" sz="2800" dirty="0" smtClean="0">
                <a:solidFill>
                  <a:schemeClr val="tx1"/>
                </a:solidFill>
                <a:effectLst>
                  <a:glow rad="101600">
                    <a:schemeClr val="bg1">
                      <a:alpha val="75000"/>
                    </a:schemeClr>
                  </a:glow>
                </a:effectLst>
                <a:latin typeface="AntiqueOliNorDReg"/>
                <a:cs typeface="AntiqueOliNorDReg"/>
              </a:rPr>
              <a:t>Declaration of Sentiments </a:t>
            </a:r>
            <a:endParaRPr lang="en-US" sz="2400" dirty="0">
              <a:solidFill>
                <a:schemeClr val="tx1"/>
              </a:solidFill>
              <a:effectLst>
                <a:glow rad="101600">
                  <a:schemeClr val="bg1">
                    <a:alpha val="75000"/>
                  </a:schemeClr>
                </a:glow>
              </a:effectLst>
              <a:latin typeface="AntiqueOliNorDReg"/>
              <a:cs typeface="AntiqueOliNorDReg"/>
            </a:endParaRPr>
          </a:p>
        </p:txBody>
      </p:sp>
      <p:sp>
        <p:nvSpPr>
          <p:cNvPr id="5" name="TextBox 4"/>
          <p:cNvSpPr txBox="1"/>
          <p:nvPr/>
        </p:nvSpPr>
        <p:spPr>
          <a:xfrm>
            <a:off x="1639416" y="2438400"/>
            <a:ext cx="2736647" cy="769441"/>
          </a:xfrm>
          <a:prstGeom prst="rect">
            <a:avLst/>
          </a:prstGeom>
          <a:noFill/>
        </p:spPr>
        <p:txBody>
          <a:bodyPr wrap="none" rtlCol="0">
            <a:spAutoFit/>
          </a:bodyPr>
          <a:lstStyle/>
          <a:p>
            <a:pPr algn="ctr"/>
            <a:r>
              <a:rPr lang="en-US"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ntiqueOliComReg"/>
                <a:cs typeface="AntiqueOliComReg"/>
              </a:rPr>
              <a:t>Declaration of</a:t>
            </a:r>
          </a:p>
          <a:p>
            <a:pPr algn="ctr"/>
            <a:r>
              <a:rPr lang="en-US"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ntiqueOliComReg"/>
                <a:cs typeface="AntiqueOliComReg"/>
              </a:rPr>
              <a:t>Sentiments</a:t>
            </a:r>
            <a:endParaRPr lang="en-US"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ntiqueOliComReg"/>
              <a:cs typeface="AntiqueOliComReg"/>
            </a:endParaRPr>
          </a:p>
        </p:txBody>
      </p:sp>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backgroundRemoval t="5677" b="100000" l="417" r="100000">
                        <a14:foregroundMark x1="14375" y1="24017" x2="17500" y2="42067"/>
                        <a14:foregroundMark x1="38438" y1="9607" x2="21875" y2="10189"/>
                        <a14:foregroundMark x1="20625" y1="8006" x2="20833" y2="12082"/>
                        <a14:foregroundMark x1="20104" y1="8297" x2="19271" y2="8006"/>
                        <a14:foregroundMark x1="42917" y1="6550" x2="41250" y2="6987"/>
                        <a14:foregroundMark x1="7187" y1="28675" x2="417" y2="28675"/>
                        <a14:backgroundMark x1="45625" y1="8588" x2="42917" y2="9170"/>
                        <a14:backgroundMark x1="62500" y1="8734" x2="60313" y2="8734"/>
                        <a14:backgroundMark x1="76979" y1="9461" x2="65313" y2="9170"/>
                        <a14:backgroundMark x1="19479" y1="9170" x2="19479" y2="11208"/>
                        <a14:backgroundMark x1="19479" y1="13246" x2="22083" y2="21689"/>
                        <a14:backgroundMark x1="16667" y1="21689" x2="11458" y2="21252"/>
                        <a14:backgroundMark x1="8646" y1="18923" x2="521" y2="20670"/>
                        <a14:backgroundMark x1="8333" y1="26638" x2="417" y2="26638"/>
                        <a14:backgroundMark x1="2708" y1="27656" x2="0" y2="27656"/>
                      </a14:backgroundRemoval>
                    </a14:imgEffect>
                  </a14:imgLayer>
                </a14:imgProps>
              </a:ext>
            </a:extLst>
          </a:blip>
          <a:srcRect l="2230"/>
          <a:stretch/>
        </p:blipFill>
        <p:spPr>
          <a:xfrm>
            <a:off x="4724400" y="3581400"/>
            <a:ext cx="4321040" cy="3276600"/>
          </a:xfrm>
          <a:prstGeom prst="rect">
            <a:avLst/>
          </a:prstGeom>
        </p:spPr>
      </p:pic>
      <p:sp>
        <p:nvSpPr>
          <p:cNvPr id="2" name="TextBox 1"/>
          <p:cNvSpPr txBox="1"/>
          <p:nvPr/>
        </p:nvSpPr>
        <p:spPr>
          <a:xfrm>
            <a:off x="-32085" y="5840576"/>
            <a:ext cx="9043315" cy="98488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lvl="0" algn="ctr"/>
            <a:r>
              <a:rPr lang="en-US" sz="4000" b="1" dirty="0" smtClean="0">
                <a:latin typeface="Avenir Next Demi Bold"/>
                <a:cs typeface="Avenir Next Demi Bold"/>
              </a:rPr>
              <a:t>#8. Predict</a:t>
            </a:r>
            <a:r>
              <a:rPr lang="en-US" sz="4000" b="1" dirty="0">
                <a:latin typeface="Avenir Next Demi Bold"/>
                <a:cs typeface="Avenir Next Demi Bold"/>
              </a:rPr>
              <a:t>:</a:t>
            </a:r>
            <a:r>
              <a:rPr lang="en-US" sz="4000" dirty="0">
                <a:latin typeface="Avenir Next Demi Bold"/>
                <a:cs typeface="Avenir Next Demi Bold"/>
              </a:rPr>
              <a:t> </a:t>
            </a:r>
            <a:endParaRPr lang="en-US" sz="4000" dirty="0" smtClean="0">
              <a:latin typeface="Avenir Next Demi Bold"/>
              <a:cs typeface="Avenir Next Demi Bold"/>
            </a:endParaRPr>
          </a:p>
          <a:p>
            <a:pPr lvl="0" algn="ctr"/>
            <a:r>
              <a:rPr lang="en-US" sz="1800" b="1" dirty="0" smtClean="0">
                <a:effectLst>
                  <a:outerShdw blurRad="50800" dist="38100" dir="2700000" algn="tl" rotWithShape="0">
                    <a:srgbClr val="000000">
                      <a:alpha val="43000"/>
                    </a:srgbClr>
                  </a:outerShdw>
                </a:effectLst>
                <a:latin typeface="Avenir Next Demi Bold"/>
                <a:cs typeface="Avenir Next Demi Bold"/>
              </a:rPr>
              <a:t>What </a:t>
            </a:r>
            <a:r>
              <a:rPr lang="en-US" sz="1800" b="1" dirty="0">
                <a:effectLst>
                  <a:outerShdw blurRad="50800" dist="38100" dir="2700000" algn="tl" rotWithShape="0">
                    <a:srgbClr val="000000">
                      <a:alpha val="43000"/>
                    </a:srgbClr>
                  </a:outerShdw>
                </a:effectLst>
                <a:latin typeface="Avenir Next Demi Bold"/>
                <a:cs typeface="Avenir Next Demi Bold"/>
              </a:rPr>
              <a:t>do you think were some </a:t>
            </a:r>
            <a:r>
              <a:rPr lang="en-US" sz="1800" b="1" dirty="0" smtClean="0">
                <a:effectLst>
                  <a:outerShdw blurRad="50800" dist="38100" dir="2700000" algn="tl" rotWithShape="0">
                    <a:srgbClr val="000000">
                      <a:alpha val="43000"/>
                    </a:srgbClr>
                  </a:outerShdw>
                </a:effectLst>
                <a:latin typeface="Avenir Next Demi Bold"/>
                <a:cs typeface="Avenir Next Demi Bold"/>
              </a:rPr>
              <a:t>of </a:t>
            </a:r>
            <a:r>
              <a:rPr lang="en-US" sz="1800" b="1" dirty="0">
                <a:effectLst>
                  <a:outerShdw blurRad="50800" dist="38100" dir="2700000" algn="tl" rotWithShape="0">
                    <a:srgbClr val="000000">
                      <a:alpha val="43000"/>
                    </a:srgbClr>
                  </a:outerShdw>
                </a:effectLst>
                <a:latin typeface="Avenir Next Demi Bold"/>
                <a:cs typeface="Avenir Next Demi Bold"/>
              </a:rPr>
              <a:t>the injustices outlined in </a:t>
            </a:r>
            <a:r>
              <a:rPr lang="en-US" sz="1800" b="1" dirty="0" smtClean="0">
                <a:effectLst>
                  <a:outerShdw blurRad="50800" dist="38100" dir="2700000" algn="tl" rotWithShape="0">
                    <a:srgbClr val="000000">
                      <a:alpha val="43000"/>
                    </a:srgbClr>
                  </a:outerShdw>
                </a:effectLst>
                <a:latin typeface="Avenir Next Demi Bold"/>
                <a:cs typeface="Avenir Next Demi Bold"/>
              </a:rPr>
              <a:t>this document?</a:t>
            </a:r>
            <a:endParaRPr lang="en-US" sz="1800" b="1" dirty="0">
              <a:effectLst>
                <a:outerShdw blurRad="50800" dist="38100" dir="2700000" algn="tl" rotWithShape="0">
                  <a:srgbClr val="000000">
                    <a:alpha val="43000"/>
                  </a:srgbClr>
                </a:outerShdw>
              </a:effectLst>
              <a:latin typeface="Avenir Next Demi Bold"/>
              <a:cs typeface="Avenir Next Demi Bold"/>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500" autoRev="1" fill="hold">
                                          <p:stCondLst>
                                            <p:cond delay="0"/>
                                          </p:stCondLst>
                                        </p:cTn>
                                        <p:tgtEl>
                                          <p:spTgt spid="9"/>
                                        </p:tgtEl>
                                        <p:attrNameLst>
                                          <p:attrName>ppt_w</p:attrName>
                                        </p:attrNameLst>
                                      </p:cBhvr>
                                    </p:anim>
                                    <p:anim by="(#ppt_w*0.50)" calcmode="lin" valueType="num">
                                      <p:cBhvr>
                                        <p:cTn id="8" dur="500" decel="50000" autoRev="1" fill="hold">
                                          <p:stCondLst>
                                            <p:cond delay="0"/>
                                          </p:stCondLst>
                                        </p:cTn>
                                        <p:tgtEl>
                                          <p:spTgt spid="9"/>
                                        </p:tgtEl>
                                        <p:attrNameLst>
                                          <p:attrName>ppt_x</p:attrName>
                                        </p:attrNameLst>
                                      </p:cBhvr>
                                    </p:anim>
                                    <p:anim from="(-#ppt_h/2)" to="(#ppt_y)" calcmode="lin" valueType="num">
                                      <p:cBhvr>
                                        <p:cTn id="9" dur="1000" fill="hold">
                                          <p:stCondLst>
                                            <p:cond delay="0"/>
                                          </p:stCondLst>
                                        </p:cTn>
                                        <p:tgtEl>
                                          <p:spTgt spid="9"/>
                                        </p:tgtEl>
                                        <p:attrNameLst>
                                          <p:attrName>ppt_y</p:attrName>
                                        </p:attrNameLst>
                                      </p:cBhvr>
                                    </p:anim>
                                    <p:animRot by="21600000">
                                      <p:cBhvr>
                                        <p:cTn id="10" dur="1000" fill="hold">
                                          <p:stCondLst>
                                            <p:cond delay="0"/>
                                          </p:stCondLst>
                                        </p:cTn>
                                        <p:tgtEl>
                                          <p:spTgt spid="9"/>
                                        </p:tgtEl>
                                        <p:attrNameLst>
                                          <p:attrName>r</p:attrName>
                                        </p:attrNameLst>
                                      </p:cBhvr>
                                    </p:animRo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2000"/>
                                        <p:tgtEl>
                                          <p:spTgt spid="7"/>
                                        </p:tgtEl>
                                      </p:cBhvr>
                                    </p:animEffect>
                                  </p:childTnLst>
                                </p:cTn>
                              </p:par>
                            </p:childTnLst>
                          </p:cTn>
                        </p:par>
                        <p:par>
                          <p:cTn id="14" fill="hold">
                            <p:stCondLst>
                              <p:cond delay="3200"/>
                            </p:stCondLst>
                            <p:childTnLst>
                              <p:par>
                                <p:cTn id="15" presetID="55" presetClass="entr" presetSubtype="0" fill="hold" nodeType="afterEffect">
                                  <p:stCondLst>
                                    <p:cond delay="0"/>
                                  </p:stCondLst>
                                  <p:childTnLst>
                                    <p:set>
                                      <p:cBhvr>
                                        <p:cTn id="16" dur="1" fill="hold">
                                          <p:stCondLst>
                                            <p:cond delay="0"/>
                                          </p:stCondLst>
                                        </p:cTn>
                                        <p:tgtEl>
                                          <p:spTgt spid="13315">
                                            <p:txEl>
                                              <p:pRg st="0" end="0"/>
                                            </p:txEl>
                                          </p:spTgt>
                                        </p:tgtEl>
                                        <p:attrNameLst>
                                          <p:attrName>style.visibility</p:attrName>
                                        </p:attrNameLst>
                                      </p:cBhvr>
                                      <p:to>
                                        <p:strVal val="visible"/>
                                      </p:to>
                                    </p:set>
                                    <p:anim calcmode="lin" valueType="num">
                                      <p:cBhvr>
                                        <p:cTn id="17" dur="2000" fill="hold"/>
                                        <p:tgtEl>
                                          <p:spTgt spid="13315">
                                            <p:txEl>
                                              <p:pRg st="0" end="0"/>
                                            </p:txEl>
                                          </p:spTgt>
                                        </p:tgtEl>
                                        <p:attrNameLst>
                                          <p:attrName>ppt_w</p:attrName>
                                        </p:attrNameLst>
                                      </p:cBhvr>
                                      <p:tavLst>
                                        <p:tav tm="0">
                                          <p:val>
                                            <p:strVal val="#ppt_w*0.70"/>
                                          </p:val>
                                        </p:tav>
                                        <p:tav tm="100000">
                                          <p:val>
                                            <p:strVal val="#ppt_w"/>
                                          </p:val>
                                        </p:tav>
                                      </p:tavLst>
                                    </p:anim>
                                    <p:anim calcmode="lin" valueType="num">
                                      <p:cBhvr>
                                        <p:cTn id="18" dur="2000" fill="hold"/>
                                        <p:tgtEl>
                                          <p:spTgt spid="13315">
                                            <p:txEl>
                                              <p:pRg st="0" end="0"/>
                                            </p:txEl>
                                          </p:spTgt>
                                        </p:tgtEl>
                                        <p:attrNameLst>
                                          <p:attrName>ppt_h</p:attrName>
                                        </p:attrNameLst>
                                      </p:cBhvr>
                                      <p:tavLst>
                                        <p:tav tm="0">
                                          <p:val>
                                            <p:strVal val="#ppt_h"/>
                                          </p:val>
                                        </p:tav>
                                        <p:tav tm="100000">
                                          <p:val>
                                            <p:strVal val="#ppt_h"/>
                                          </p:val>
                                        </p:tav>
                                      </p:tavLst>
                                    </p:anim>
                                    <p:animEffect transition="in" filter="fade">
                                      <p:cBhvr>
                                        <p:cTn id="19" dur="2000"/>
                                        <p:tgtEl>
                                          <p:spTgt spid="13315">
                                            <p:txEl>
                                              <p:pRg st="0" end="0"/>
                                            </p:txEl>
                                          </p:spTgt>
                                        </p:tgtEl>
                                      </p:cBhvr>
                                    </p:animEffect>
                                  </p:childTnLst>
                                </p:cTn>
                              </p:par>
                              <p:par>
                                <p:cTn id="20" presetID="15"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2000" fill="hold"/>
                                        <p:tgtEl>
                                          <p:spTgt spid="4"/>
                                        </p:tgtEl>
                                        <p:attrNameLst>
                                          <p:attrName>ppt_w</p:attrName>
                                        </p:attrNameLst>
                                      </p:cBhvr>
                                      <p:tavLst>
                                        <p:tav tm="0">
                                          <p:val>
                                            <p:fltVal val="0"/>
                                          </p:val>
                                        </p:tav>
                                        <p:tav tm="100000">
                                          <p:val>
                                            <p:strVal val="#ppt_w"/>
                                          </p:val>
                                        </p:tav>
                                      </p:tavLst>
                                    </p:anim>
                                    <p:anim calcmode="lin" valueType="num">
                                      <p:cBhvr>
                                        <p:cTn id="23" dur="2000" fill="hold"/>
                                        <p:tgtEl>
                                          <p:spTgt spid="4"/>
                                        </p:tgtEl>
                                        <p:attrNameLst>
                                          <p:attrName>ppt_h</p:attrName>
                                        </p:attrNameLst>
                                      </p:cBhvr>
                                      <p:tavLst>
                                        <p:tav tm="0">
                                          <p:val>
                                            <p:fltVal val="0"/>
                                          </p:val>
                                        </p:tav>
                                        <p:tav tm="100000">
                                          <p:val>
                                            <p:strVal val="#ppt_h"/>
                                          </p:val>
                                        </p:tav>
                                      </p:tavLst>
                                    </p:anim>
                                    <p:anim calcmode="lin" valueType="num">
                                      <p:cBhvr>
                                        <p:cTn id="24"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5"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13315">
                                            <p:txEl>
                                              <p:pRg st="2" end="2"/>
                                            </p:txEl>
                                          </p:spTgt>
                                        </p:tgtEl>
                                        <p:attrNameLst>
                                          <p:attrName>style.visibility</p:attrName>
                                        </p:attrNameLst>
                                      </p:cBhvr>
                                      <p:to>
                                        <p:strVal val="visible"/>
                                      </p:to>
                                    </p:set>
                                    <p:anim calcmode="lin" valueType="num">
                                      <p:cBhvr>
                                        <p:cTn id="30" dur="2000" fill="hold"/>
                                        <p:tgtEl>
                                          <p:spTgt spid="13315">
                                            <p:txEl>
                                              <p:pRg st="2" end="2"/>
                                            </p:txEl>
                                          </p:spTgt>
                                        </p:tgtEl>
                                        <p:attrNameLst>
                                          <p:attrName>ppt_w</p:attrName>
                                        </p:attrNameLst>
                                      </p:cBhvr>
                                      <p:tavLst>
                                        <p:tav tm="0">
                                          <p:val>
                                            <p:strVal val="#ppt_w*0.70"/>
                                          </p:val>
                                        </p:tav>
                                        <p:tav tm="100000">
                                          <p:val>
                                            <p:strVal val="#ppt_w"/>
                                          </p:val>
                                        </p:tav>
                                      </p:tavLst>
                                    </p:anim>
                                    <p:anim calcmode="lin" valueType="num">
                                      <p:cBhvr>
                                        <p:cTn id="31" dur="2000" fill="hold"/>
                                        <p:tgtEl>
                                          <p:spTgt spid="13315">
                                            <p:txEl>
                                              <p:pRg st="2" end="2"/>
                                            </p:txEl>
                                          </p:spTgt>
                                        </p:tgtEl>
                                        <p:attrNameLst>
                                          <p:attrName>ppt_h</p:attrName>
                                        </p:attrNameLst>
                                      </p:cBhvr>
                                      <p:tavLst>
                                        <p:tav tm="0">
                                          <p:val>
                                            <p:strVal val="#ppt_h"/>
                                          </p:val>
                                        </p:tav>
                                        <p:tav tm="100000">
                                          <p:val>
                                            <p:strVal val="#ppt_h"/>
                                          </p:val>
                                        </p:tav>
                                      </p:tavLst>
                                    </p:anim>
                                    <p:animEffect transition="in" filter="fade">
                                      <p:cBhvr>
                                        <p:cTn id="32" dur="2000"/>
                                        <p:tgtEl>
                                          <p:spTgt spid="13315">
                                            <p:txEl>
                                              <p:pRg st="2" end="2"/>
                                            </p:txEl>
                                          </p:spTgt>
                                        </p:tgtEl>
                                      </p:cBhvr>
                                    </p:animEffect>
                                  </p:childTnLst>
                                </p:cTn>
                              </p:par>
                              <p:par>
                                <p:cTn id="33" presetID="9" presetClass="exit" presetSubtype="0" fill="hold" nodeType="withEffect">
                                  <p:stCondLst>
                                    <p:cond delay="0"/>
                                  </p:stCondLst>
                                  <p:childTnLst>
                                    <p:animEffect transition="out" filter="dissolve">
                                      <p:cBhvr>
                                        <p:cTn id="34" dur="3000"/>
                                        <p:tgtEl>
                                          <p:spTgt spid="4"/>
                                        </p:tgtEl>
                                      </p:cBhvr>
                                    </p:animEffect>
                                    <p:set>
                                      <p:cBhvr>
                                        <p:cTn id="35" dur="1" fill="hold">
                                          <p:stCondLst>
                                            <p:cond delay="2999"/>
                                          </p:stCondLst>
                                        </p:cTn>
                                        <p:tgtEl>
                                          <p:spTgt spid="4"/>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000"/>
                                        <p:tgtEl>
                                          <p:spTgt spid="5"/>
                                        </p:tgtEl>
                                      </p:cBhvr>
                                    </p:animEffect>
                                    <p:anim calcmode="lin" valueType="num">
                                      <p:cBhvr>
                                        <p:cTn id="39" dur="2000" fill="hold"/>
                                        <p:tgtEl>
                                          <p:spTgt spid="5"/>
                                        </p:tgtEl>
                                        <p:attrNameLst>
                                          <p:attrName>ppt_x</p:attrName>
                                        </p:attrNameLst>
                                      </p:cBhvr>
                                      <p:tavLst>
                                        <p:tav tm="0">
                                          <p:val>
                                            <p:strVal val="#ppt_x"/>
                                          </p:val>
                                        </p:tav>
                                        <p:tav tm="100000">
                                          <p:val>
                                            <p:strVal val="#ppt_x"/>
                                          </p:val>
                                        </p:tav>
                                      </p:tavLst>
                                    </p:anim>
                                    <p:anim calcmode="lin" valueType="num">
                                      <p:cBhvr>
                                        <p:cTn id="40"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13315">
                                            <p:txEl>
                                              <p:pRg st="5" end="5"/>
                                            </p:txEl>
                                          </p:spTgt>
                                        </p:tgtEl>
                                        <p:attrNameLst>
                                          <p:attrName>style.visibility</p:attrName>
                                        </p:attrNameLst>
                                      </p:cBhvr>
                                      <p:to>
                                        <p:strVal val="visible"/>
                                      </p:to>
                                    </p:set>
                                    <p:anim calcmode="lin" valueType="num">
                                      <p:cBhvr>
                                        <p:cTn id="45" dur="2000" fill="hold"/>
                                        <p:tgtEl>
                                          <p:spTgt spid="13315">
                                            <p:txEl>
                                              <p:pRg st="5" end="5"/>
                                            </p:txEl>
                                          </p:spTgt>
                                        </p:tgtEl>
                                        <p:attrNameLst>
                                          <p:attrName>ppt_w</p:attrName>
                                        </p:attrNameLst>
                                      </p:cBhvr>
                                      <p:tavLst>
                                        <p:tav tm="0">
                                          <p:val>
                                            <p:strVal val="#ppt_w*0.70"/>
                                          </p:val>
                                        </p:tav>
                                        <p:tav tm="100000">
                                          <p:val>
                                            <p:strVal val="#ppt_w"/>
                                          </p:val>
                                        </p:tav>
                                      </p:tavLst>
                                    </p:anim>
                                    <p:anim calcmode="lin" valueType="num">
                                      <p:cBhvr>
                                        <p:cTn id="46" dur="2000" fill="hold"/>
                                        <p:tgtEl>
                                          <p:spTgt spid="13315">
                                            <p:txEl>
                                              <p:pRg st="5" end="5"/>
                                            </p:txEl>
                                          </p:spTgt>
                                        </p:tgtEl>
                                        <p:attrNameLst>
                                          <p:attrName>ppt_h</p:attrName>
                                        </p:attrNameLst>
                                      </p:cBhvr>
                                      <p:tavLst>
                                        <p:tav tm="0">
                                          <p:val>
                                            <p:strVal val="#ppt_h"/>
                                          </p:val>
                                        </p:tav>
                                        <p:tav tm="100000">
                                          <p:val>
                                            <p:strVal val="#ppt_h"/>
                                          </p:val>
                                        </p:tav>
                                      </p:tavLst>
                                    </p:anim>
                                    <p:animEffect transition="in" filter="fade">
                                      <p:cBhvr>
                                        <p:cTn id="47" dur="2000"/>
                                        <p:tgtEl>
                                          <p:spTgt spid="13315">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13315">
                                            <p:txEl>
                                              <p:pRg st="7" end="7"/>
                                            </p:txEl>
                                          </p:spTgt>
                                        </p:tgtEl>
                                        <p:attrNameLst>
                                          <p:attrName>style.visibility</p:attrName>
                                        </p:attrNameLst>
                                      </p:cBhvr>
                                      <p:to>
                                        <p:strVal val="visible"/>
                                      </p:to>
                                    </p:set>
                                    <p:anim calcmode="lin" valueType="num">
                                      <p:cBhvr>
                                        <p:cTn id="52" dur="2000" fill="hold"/>
                                        <p:tgtEl>
                                          <p:spTgt spid="13315">
                                            <p:txEl>
                                              <p:pRg st="7" end="7"/>
                                            </p:txEl>
                                          </p:spTgt>
                                        </p:tgtEl>
                                        <p:attrNameLst>
                                          <p:attrName>ppt_w</p:attrName>
                                        </p:attrNameLst>
                                      </p:cBhvr>
                                      <p:tavLst>
                                        <p:tav tm="0">
                                          <p:val>
                                            <p:strVal val="#ppt_w*0.70"/>
                                          </p:val>
                                        </p:tav>
                                        <p:tav tm="100000">
                                          <p:val>
                                            <p:strVal val="#ppt_w"/>
                                          </p:val>
                                        </p:tav>
                                      </p:tavLst>
                                    </p:anim>
                                    <p:anim calcmode="lin" valueType="num">
                                      <p:cBhvr>
                                        <p:cTn id="53" dur="2000" fill="hold"/>
                                        <p:tgtEl>
                                          <p:spTgt spid="13315">
                                            <p:txEl>
                                              <p:pRg st="7" end="7"/>
                                            </p:txEl>
                                          </p:spTgt>
                                        </p:tgtEl>
                                        <p:attrNameLst>
                                          <p:attrName>ppt_h</p:attrName>
                                        </p:attrNameLst>
                                      </p:cBhvr>
                                      <p:tavLst>
                                        <p:tav tm="0">
                                          <p:val>
                                            <p:strVal val="#ppt_h"/>
                                          </p:val>
                                        </p:tav>
                                        <p:tav tm="100000">
                                          <p:val>
                                            <p:strVal val="#ppt_h"/>
                                          </p:val>
                                        </p:tav>
                                      </p:tavLst>
                                    </p:anim>
                                    <p:animEffect transition="in" filter="fade">
                                      <p:cBhvr>
                                        <p:cTn id="54" dur="2000"/>
                                        <p:tgtEl>
                                          <p:spTgt spid="13315">
                                            <p:txEl>
                                              <p:pRg st="7" end="7"/>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20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1000" fill="hold"/>
                                        <p:tgtEl>
                                          <p:spTgt spid="2"/>
                                        </p:tgtEl>
                                        <p:attrNameLst>
                                          <p:attrName>ppt_w</p:attrName>
                                        </p:attrNameLst>
                                      </p:cBhvr>
                                      <p:tavLst>
                                        <p:tav tm="0">
                                          <p:val>
                                            <p:fltVal val="0"/>
                                          </p:val>
                                        </p:tav>
                                        <p:tav tm="100000">
                                          <p:val>
                                            <p:strVal val="#ppt_w"/>
                                          </p:val>
                                        </p:tav>
                                      </p:tavLst>
                                    </p:anim>
                                    <p:anim calcmode="lin" valueType="num">
                                      <p:cBhvr>
                                        <p:cTn id="63" dur="1000" fill="hold"/>
                                        <p:tgtEl>
                                          <p:spTgt spid="2"/>
                                        </p:tgtEl>
                                        <p:attrNameLst>
                                          <p:attrName>ppt_h</p:attrName>
                                        </p:attrNameLst>
                                      </p:cBhvr>
                                      <p:tavLst>
                                        <p:tav tm="0">
                                          <p:val>
                                            <p:fltVal val="0"/>
                                          </p:val>
                                        </p:tav>
                                        <p:tav tm="100000">
                                          <p:val>
                                            <p:strVal val="#ppt_h"/>
                                          </p:val>
                                        </p:tav>
                                      </p:tavLst>
                                    </p:anim>
                                    <p:animEffect transition="in" filter="fade">
                                      <p:cBhvr>
                                        <p:cTn id="6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Wrong Buzzer -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58400" y="3429000"/>
            <a:ext cx="541867" cy="304800"/>
          </a:xfrm>
          <a:prstGeom prst="rect">
            <a:avLst/>
          </a:prstGeom>
        </p:spPr>
      </p:pic>
      <p:pic>
        <p:nvPicPr>
          <p:cNvPr id="23" name="Wrong Buzzer -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34600" y="5029200"/>
            <a:ext cx="948267" cy="533400"/>
          </a:xfrm>
          <a:prstGeom prst="rect">
            <a:avLst/>
          </a:prstGeom>
        </p:spPr>
      </p:pic>
      <p:pic>
        <p:nvPicPr>
          <p:cNvPr id="22" name="Wrong Buzzer -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753600" y="4267200"/>
            <a:ext cx="948267" cy="533400"/>
          </a:xfrm>
          <a:prstGeom prst="rect">
            <a:avLst/>
          </a:prstGeom>
        </p:spPr>
      </p:pic>
      <p:pic>
        <p:nvPicPr>
          <p:cNvPr id="4" name="Picture 3"/>
          <p:cNvPicPr>
            <a:picLocks noChangeAspect="1"/>
          </p:cNvPicPr>
          <p:nvPr/>
        </p:nvPicPr>
        <p:blipFill>
          <a:blip r:embed="rId7"/>
          <a:stretch>
            <a:fillRect/>
          </a:stretch>
        </p:blipFill>
        <p:spPr>
          <a:xfrm>
            <a:off x="5486400" y="0"/>
            <a:ext cx="3505200" cy="4816844"/>
          </a:xfrm>
          <a:prstGeom prst="rect">
            <a:avLst/>
          </a:prstGeom>
        </p:spPr>
      </p:pic>
      <p:pic>
        <p:nvPicPr>
          <p:cNvPr id="13" name="Picture 12"/>
          <p:cNvPicPr>
            <a:picLocks noChangeAspect="1"/>
          </p:cNvPicPr>
          <p:nvPr/>
        </p:nvPicPr>
        <p:blipFill>
          <a:blip r:embed="rId8"/>
          <a:stretch>
            <a:fillRect/>
          </a:stretch>
        </p:blipFill>
        <p:spPr>
          <a:xfrm>
            <a:off x="5496378" y="1828800"/>
            <a:ext cx="3632200" cy="3632200"/>
          </a:xfrm>
          <a:prstGeom prst="rect">
            <a:avLst/>
          </a:prstGeom>
        </p:spPr>
      </p:pic>
      <p:pic>
        <p:nvPicPr>
          <p:cNvPr id="5" name="Picture 4"/>
          <p:cNvPicPr>
            <a:picLocks noChangeAspect="1"/>
          </p:cNvPicPr>
          <p:nvPr/>
        </p:nvPicPr>
        <p:blipFill rotWithShape="1">
          <a:blip r:embed="rId9"/>
          <a:srcRect t="20769"/>
          <a:stretch/>
        </p:blipFill>
        <p:spPr>
          <a:xfrm>
            <a:off x="5181600" y="1371600"/>
            <a:ext cx="3767667" cy="4672399"/>
          </a:xfrm>
          <a:prstGeom prst="rect">
            <a:avLst/>
          </a:prstGeom>
          <a:ln>
            <a:solidFill>
              <a:srgbClr val="000000"/>
            </a:solidFill>
          </a:ln>
          <a:effectLst/>
        </p:spPr>
      </p:pic>
      <p:sp>
        <p:nvSpPr>
          <p:cNvPr id="15" name="Rectangle 14"/>
          <p:cNvSpPr/>
          <p:nvPr/>
        </p:nvSpPr>
        <p:spPr>
          <a:xfrm>
            <a:off x="533400" y="1143000"/>
            <a:ext cx="4572000" cy="763286"/>
          </a:xfrm>
          <a:prstGeom prst="rect">
            <a:avLst/>
          </a:prstGeom>
        </p:spPr>
        <p:txBody>
          <a:bodyPr>
            <a:spAutoFit/>
          </a:bodyPr>
          <a:lstStyle/>
          <a:p>
            <a:pPr>
              <a:lnSpc>
                <a:spcPct val="90000"/>
              </a:lnSpc>
              <a:buFontTx/>
              <a:buChar char="•"/>
            </a:pPr>
            <a:endParaRPr lang="en-US" b="1" dirty="0"/>
          </a:p>
          <a:p>
            <a:pPr>
              <a:lnSpc>
                <a:spcPct val="90000"/>
              </a:lnSpc>
              <a:buFontTx/>
              <a:buChar char="•"/>
            </a:pPr>
            <a:r>
              <a:rPr lang="en-US" sz="2200" b="1" dirty="0">
                <a:solidFill>
                  <a:srgbClr val="000000"/>
                </a:solidFill>
                <a:latin typeface="Avenir Next Demi Bold"/>
                <a:cs typeface="Avenir Next Demi Bold"/>
              </a:rPr>
              <a:t> Not allowed to vote.</a:t>
            </a:r>
          </a:p>
        </p:txBody>
      </p:sp>
      <p:sp>
        <p:nvSpPr>
          <p:cNvPr id="16" name="Rectangle 15"/>
          <p:cNvSpPr/>
          <p:nvPr/>
        </p:nvSpPr>
        <p:spPr>
          <a:xfrm>
            <a:off x="533400" y="2209800"/>
            <a:ext cx="4572000" cy="735073"/>
          </a:xfrm>
          <a:prstGeom prst="rect">
            <a:avLst/>
          </a:prstGeom>
        </p:spPr>
        <p:txBody>
          <a:bodyPr>
            <a:spAutoFit/>
          </a:bodyPr>
          <a:lstStyle/>
          <a:p>
            <a:pPr>
              <a:lnSpc>
                <a:spcPct val="90000"/>
              </a:lnSpc>
              <a:buFontTx/>
              <a:buChar char="•"/>
            </a:pPr>
            <a:r>
              <a:rPr lang="en-US" b="1" dirty="0">
                <a:solidFill>
                  <a:srgbClr val="000000"/>
                </a:solidFill>
              </a:rPr>
              <a:t> </a:t>
            </a:r>
            <a:r>
              <a:rPr lang="en-US" sz="2200" b="1" dirty="0">
                <a:solidFill>
                  <a:srgbClr val="000000"/>
                </a:solidFill>
                <a:latin typeface="Avenir Next Demi Bold"/>
                <a:cs typeface="Avenir Next Demi Bold"/>
              </a:rPr>
              <a:t>Married women </a:t>
            </a:r>
            <a:r>
              <a:rPr lang="en-US" sz="2200" b="1" dirty="0" smtClean="0">
                <a:solidFill>
                  <a:srgbClr val="000000"/>
                </a:solidFill>
                <a:latin typeface="Avenir Next Demi Bold"/>
                <a:cs typeface="Avenir Next Demi Bold"/>
              </a:rPr>
              <a:t>had no legal</a:t>
            </a:r>
          </a:p>
          <a:p>
            <a:pPr>
              <a:lnSpc>
                <a:spcPct val="90000"/>
              </a:lnSpc>
            </a:pPr>
            <a:r>
              <a:rPr lang="en-US" sz="2200" b="1" dirty="0">
                <a:solidFill>
                  <a:srgbClr val="000000"/>
                </a:solidFill>
                <a:latin typeface="Avenir Next Demi Bold"/>
                <a:cs typeface="Avenir Next Demi Bold"/>
              </a:rPr>
              <a:t>  </a:t>
            </a:r>
            <a:r>
              <a:rPr lang="en-US" sz="2200" b="1" dirty="0" smtClean="0">
                <a:solidFill>
                  <a:srgbClr val="000000"/>
                </a:solidFill>
                <a:latin typeface="Avenir Next Demi Bold"/>
                <a:cs typeface="Avenir Next Demi Bold"/>
              </a:rPr>
              <a:t> </a:t>
            </a:r>
            <a:r>
              <a:rPr lang="en-US" sz="2200" b="1" dirty="0">
                <a:solidFill>
                  <a:srgbClr val="000000"/>
                </a:solidFill>
                <a:latin typeface="Avenir Next Demi Bold"/>
                <a:cs typeface="Avenir Next Demi Bold"/>
              </a:rPr>
              <a:t>or </a:t>
            </a:r>
            <a:r>
              <a:rPr lang="en-US" sz="2200" b="1" dirty="0" smtClean="0">
                <a:solidFill>
                  <a:srgbClr val="000000"/>
                </a:solidFill>
                <a:latin typeface="Avenir Next Demi Bold"/>
                <a:cs typeface="Avenir Next Demi Bold"/>
              </a:rPr>
              <a:t>property rights</a:t>
            </a:r>
            <a:r>
              <a:rPr lang="en-US" sz="2200" b="1" dirty="0">
                <a:solidFill>
                  <a:srgbClr val="000000"/>
                </a:solidFill>
                <a:latin typeface="Avenir Next Demi Bold"/>
                <a:cs typeface="Avenir Next Demi Bold"/>
              </a:rPr>
              <a:t>.</a:t>
            </a:r>
          </a:p>
        </p:txBody>
      </p:sp>
      <p:sp>
        <p:nvSpPr>
          <p:cNvPr id="17" name="Rectangle 16"/>
          <p:cNvSpPr/>
          <p:nvPr/>
        </p:nvSpPr>
        <p:spPr>
          <a:xfrm>
            <a:off x="609600" y="3581400"/>
            <a:ext cx="4572000" cy="1012072"/>
          </a:xfrm>
          <a:prstGeom prst="rect">
            <a:avLst/>
          </a:prstGeom>
        </p:spPr>
        <p:txBody>
          <a:bodyPr>
            <a:spAutoFit/>
          </a:bodyPr>
          <a:lstStyle/>
          <a:p>
            <a:pPr>
              <a:lnSpc>
                <a:spcPct val="90000"/>
              </a:lnSpc>
              <a:buFontTx/>
              <a:buChar char="•"/>
            </a:pPr>
            <a:r>
              <a:rPr lang="en-US" sz="2200" b="1" dirty="0">
                <a:solidFill>
                  <a:srgbClr val="000000"/>
                </a:solidFill>
                <a:latin typeface="Avenir Next Demi Bold"/>
                <a:cs typeface="Avenir Next Demi Bold"/>
              </a:rPr>
              <a:t> Most occupations &amp;  </a:t>
            </a:r>
          </a:p>
          <a:p>
            <a:pPr>
              <a:lnSpc>
                <a:spcPct val="90000"/>
              </a:lnSpc>
            </a:pPr>
            <a:r>
              <a:rPr lang="en-US" sz="2200" b="1" dirty="0">
                <a:solidFill>
                  <a:srgbClr val="000000"/>
                </a:solidFill>
                <a:latin typeface="Avenir Next Demi Bold"/>
                <a:cs typeface="Avenir Next Demi Bold"/>
              </a:rPr>
              <a:t>  educational opportunities     </a:t>
            </a:r>
          </a:p>
          <a:p>
            <a:pPr>
              <a:lnSpc>
                <a:spcPct val="90000"/>
              </a:lnSpc>
            </a:pPr>
            <a:r>
              <a:rPr lang="en-US" sz="2200" b="1" dirty="0">
                <a:solidFill>
                  <a:srgbClr val="000000"/>
                </a:solidFill>
                <a:latin typeface="Avenir Next Demi Bold"/>
                <a:cs typeface="Avenir Next Demi Bold"/>
              </a:rPr>
              <a:t>  were closed to women.</a:t>
            </a:r>
          </a:p>
        </p:txBody>
      </p:sp>
      <p:sp>
        <p:nvSpPr>
          <p:cNvPr id="18" name="Rectangle 17"/>
          <p:cNvSpPr/>
          <p:nvPr/>
        </p:nvSpPr>
        <p:spPr>
          <a:xfrm>
            <a:off x="533400" y="4953000"/>
            <a:ext cx="4648200" cy="707373"/>
          </a:xfrm>
          <a:prstGeom prst="rect">
            <a:avLst/>
          </a:prstGeom>
        </p:spPr>
        <p:txBody>
          <a:bodyPr wrap="square">
            <a:spAutoFit/>
          </a:bodyPr>
          <a:lstStyle/>
          <a:p>
            <a:pPr>
              <a:lnSpc>
                <a:spcPct val="90000"/>
              </a:lnSpc>
              <a:buFontTx/>
              <a:buChar char="•"/>
            </a:pPr>
            <a:r>
              <a:rPr lang="en-US" sz="2200" b="1" dirty="0">
                <a:solidFill>
                  <a:srgbClr val="000000"/>
                </a:solidFill>
                <a:latin typeface="Avenir Next Demi Bold"/>
                <a:cs typeface="Avenir Next Demi Bold"/>
              </a:rPr>
              <a:t> Working women earned a  </a:t>
            </a:r>
          </a:p>
          <a:p>
            <a:pPr>
              <a:lnSpc>
                <a:spcPct val="90000"/>
              </a:lnSpc>
            </a:pPr>
            <a:r>
              <a:rPr lang="en-US" sz="2200" b="1" dirty="0">
                <a:solidFill>
                  <a:srgbClr val="000000"/>
                </a:solidFill>
                <a:latin typeface="Avenir Next Demi Bold"/>
                <a:cs typeface="Avenir Next Demi Bold"/>
              </a:rPr>
              <a:t>   fraction of what men </a:t>
            </a:r>
            <a:r>
              <a:rPr lang="en-US" sz="2200" b="1" dirty="0" smtClean="0">
                <a:solidFill>
                  <a:srgbClr val="000000"/>
                </a:solidFill>
                <a:latin typeface="Avenir Next Demi Bold"/>
                <a:cs typeface="Avenir Next Demi Bold"/>
              </a:rPr>
              <a:t>earned.</a:t>
            </a:r>
            <a:endParaRPr lang="en-US" sz="2200" dirty="0">
              <a:solidFill>
                <a:srgbClr val="000000"/>
              </a:solidFill>
              <a:latin typeface="Avenir Next Demi Bold"/>
              <a:cs typeface="Avenir Next Demi Bold"/>
            </a:endParaRPr>
          </a:p>
        </p:txBody>
      </p:sp>
      <p:pic>
        <p:nvPicPr>
          <p:cNvPr id="24" name="Picture 23"/>
          <p:cNvPicPr>
            <a:picLocks noChangeAspect="1"/>
          </p:cNvPicPr>
          <p:nvPr/>
        </p:nvPicPr>
        <p:blipFill>
          <a:blip r:embed="rId8"/>
          <a:stretch>
            <a:fillRect/>
          </a:stretch>
        </p:blipFill>
        <p:spPr>
          <a:xfrm>
            <a:off x="5359400" y="1752600"/>
            <a:ext cx="3784600" cy="3784600"/>
          </a:xfrm>
          <a:prstGeom prst="rect">
            <a:avLst/>
          </a:prstGeom>
        </p:spPr>
      </p:pic>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backgroundRemoval t="6527" b="100000" l="1369" r="100000">
                        <a14:foregroundMark x1="62149" y1="36483" x2="75086" y2="48125"/>
                        <a14:foregroundMark x1="79055" y1="47930" x2="81383" y2="63517"/>
                        <a14:foregroundMark x1="71047" y1="41354" x2="77070" y2="44959"/>
                        <a14:foregroundMark x1="86242" y1="76620" x2="83641" y2="84316"/>
                        <a14:foregroundMark x1="86242" y1="67073" x2="86242" y2="67073"/>
                      </a14:backgroundRemoval>
                    </a14:imgEffect>
                  </a14:imgLayer>
                </a14:imgProps>
              </a:ext>
            </a:extLst>
          </a:blip>
          <a:stretch>
            <a:fillRect/>
          </a:stretch>
        </p:blipFill>
        <p:spPr>
          <a:xfrm>
            <a:off x="5359053" y="1066800"/>
            <a:ext cx="3784947" cy="5791200"/>
          </a:xfrm>
          <a:prstGeom prst="rect">
            <a:avLst/>
          </a:prstGeom>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4953" b="100000" l="7067" r="98940">
                        <a14:foregroundMark x1="69611" y1="60377" x2="69611" y2="60377"/>
                        <a14:foregroundMark x1="58304" y1="27123" x2="51590" y2="29953"/>
                        <a14:foregroundMark x1="20141" y1="36557" x2="20141" y2="36557"/>
                      </a14:backgroundRemoval>
                    </a14:imgEffect>
                  </a14:imgLayer>
                </a14:imgProps>
              </a:ext>
            </a:extLst>
          </a:blip>
          <a:stretch>
            <a:fillRect/>
          </a:stretch>
        </p:blipFill>
        <p:spPr>
          <a:xfrm>
            <a:off x="5335711" y="1066800"/>
            <a:ext cx="3810000" cy="5715000"/>
          </a:xfrm>
          <a:prstGeom prst="rect">
            <a:avLst/>
          </a:prstGeom>
        </p:spPr>
      </p:pic>
      <p:pic>
        <p:nvPicPr>
          <p:cNvPr id="11" name="Picture 10"/>
          <p:cNvPicPr>
            <a:picLocks noChangeAspect="1"/>
          </p:cNvPicPr>
          <p:nvPr/>
        </p:nvPicPr>
        <p:blipFill>
          <a:blip r:embed="rId14">
            <a:extLst>
              <a:ext uri="{BEBA8EAE-BF5A-486C-A8C5-ECC9F3942E4B}">
                <a14:imgProps xmlns:a14="http://schemas.microsoft.com/office/drawing/2010/main">
                  <a14:imgLayer r:embed="rId15">
                    <a14:imgEffect>
                      <a14:backgroundRemoval t="1000" b="100000" l="9880" r="98072">
                        <a14:foregroundMark x1="48675" y1="7500" x2="48675" y2="42750"/>
                        <a14:foregroundMark x1="34217" y1="26750" x2="34217" y2="34250"/>
                        <a14:foregroundMark x1="27711" y1="24000" x2="27711" y2="24000"/>
                        <a14:foregroundMark x1="27711" y1="17250" x2="28193" y2="21750"/>
                        <a14:foregroundMark x1="75904" y1="62000" x2="76386" y2="95000"/>
                        <a14:foregroundMark x1="77590" y1="59250" x2="77590" y2="59250"/>
                        <a14:foregroundMark x1="74699" y1="57750" x2="73494" y2="65500"/>
                        <a14:foregroundMark x1="42892" y1="45500" x2="43855" y2="58500"/>
                        <a14:foregroundMark x1="55663" y1="58000" x2="51325" y2="63500"/>
                        <a14:foregroundMark x1="39036" y1="59000" x2="49639" y2="64250"/>
                        <a14:foregroundMark x1="59277" y1="53750" x2="55181" y2="65500"/>
                      </a14:backgroundRemoval>
                    </a14:imgEffect>
                  </a14:imgLayer>
                </a14:imgProps>
              </a:ext>
            </a:extLst>
          </a:blip>
          <a:stretch>
            <a:fillRect/>
          </a:stretch>
        </p:blipFill>
        <p:spPr>
          <a:xfrm>
            <a:off x="5257800" y="1610516"/>
            <a:ext cx="3578225" cy="5257800"/>
          </a:xfrm>
          <a:prstGeom prst="rect">
            <a:avLst/>
          </a:prstGeom>
        </p:spPr>
      </p:pic>
      <p:pic>
        <p:nvPicPr>
          <p:cNvPr id="21" name="Picture 20"/>
          <p:cNvPicPr>
            <a:picLocks noChangeAspect="1"/>
          </p:cNvPicPr>
          <p:nvPr/>
        </p:nvPicPr>
        <p:blipFill>
          <a:blip r:embed="rId8"/>
          <a:stretch>
            <a:fillRect/>
          </a:stretch>
        </p:blipFill>
        <p:spPr>
          <a:xfrm>
            <a:off x="5350607" y="1752600"/>
            <a:ext cx="3784600" cy="3784600"/>
          </a:xfrm>
          <a:prstGeom prst="rect">
            <a:avLst/>
          </a:prstGeom>
        </p:spPr>
      </p:pic>
      <p:pic>
        <p:nvPicPr>
          <p:cNvPr id="12" name="Picture 11"/>
          <p:cNvPicPr>
            <a:picLocks noChangeAspect="1"/>
          </p:cNvPicPr>
          <p:nvPr/>
        </p:nvPicPr>
        <p:blipFill rotWithShape="1">
          <a:blip r:embed="rId16">
            <a:extLst>
              <a:ext uri="{BEBA8EAE-BF5A-486C-A8C5-ECC9F3942E4B}">
                <a14:imgProps xmlns:a14="http://schemas.microsoft.com/office/drawing/2010/main">
                  <a14:imgLayer r:embed="rId17">
                    <a14:imgEffect>
                      <a14:backgroundRemoval t="2813" b="99375" l="27000" r="99000">
                        <a14:foregroundMark x1="66143" y1="5625" x2="66000" y2="11875"/>
                        <a14:foregroundMark x1="59857" y1="24063" x2="58857" y2="25313"/>
                        <a14:foregroundMark x1="33429" y1="24063" x2="33000" y2="55937"/>
                        <a14:foregroundMark x1="99000" y1="39688" x2="99000" y2="39688"/>
                        <a14:foregroundMark x1="66714" y1="12500" x2="66714" y2="12500"/>
                        <a14:backgroundMark x1="68571" y1="55937" x2="68571" y2="55937"/>
                        <a14:backgroundMark x1="35000" y1="40000" x2="35000" y2="40000"/>
                        <a14:backgroundMark x1="30143" y1="40313" x2="30143" y2="40313"/>
                      </a14:backgroundRemoval>
                    </a14:imgEffect>
                  </a14:imgLayer>
                </a14:imgProps>
              </a:ext>
            </a:extLst>
          </a:blip>
          <a:srcRect l="24091" r="19009"/>
          <a:stretch/>
        </p:blipFill>
        <p:spPr>
          <a:xfrm>
            <a:off x="5325997" y="1460224"/>
            <a:ext cx="3818003" cy="5397776"/>
          </a:xfrm>
          <a:prstGeom prst="rect">
            <a:avLst/>
          </a:prstGeom>
        </p:spPr>
      </p:pic>
      <p:sp>
        <p:nvSpPr>
          <p:cNvPr id="19" name="Title 1"/>
          <p:cNvSpPr>
            <a:spLocks noGrp="1"/>
          </p:cNvSpPr>
          <p:nvPr>
            <p:ph type="title"/>
          </p:nvPr>
        </p:nvSpPr>
        <p:spPr>
          <a:xfrm>
            <a:off x="533400" y="152400"/>
            <a:ext cx="6400800" cy="1066800"/>
          </a:xfrm>
          <a:noFill/>
          <a:ln>
            <a:noFill/>
          </a:ln>
        </p:spPr>
        <p:style>
          <a:lnRef idx="3">
            <a:schemeClr val="lt1"/>
          </a:lnRef>
          <a:fillRef idx="1">
            <a:schemeClr val="dk1"/>
          </a:fillRef>
          <a:effectRef idx="1">
            <a:schemeClr val="dk1"/>
          </a:effectRef>
          <a:fontRef idx="minor">
            <a:schemeClr val="lt1"/>
          </a:fontRef>
        </p:style>
        <p:txBody>
          <a:bodyPr>
            <a:prstTxWarp prst="textWave1">
              <a:avLst/>
            </a:prstTxWarp>
          </a:bodyPr>
          <a:lstStyle/>
          <a:p>
            <a:r>
              <a:rPr lang="en-US" sz="3200" dirty="0" smtClean="0">
                <a:solidFill>
                  <a:schemeClr val="tx1"/>
                </a:solidFill>
                <a:effectLst>
                  <a:glow rad="101600">
                    <a:schemeClr val="bg1">
                      <a:alpha val="75000"/>
                    </a:schemeClr>
                  </a:glow>
                </a:effectLst>
                <a:latin typeface="AntiqueOliNorDReg"/>
                <a:cs typeface="AntiqueOliNorDReg"/>
              </a:rPr>
              <a:t>Declaration of Sentiments </a:t>
            </a:r>
            <a:endParaRPr lang="en-US" sz="2800" dirty="0">
              <a:solidFill>
                <a:schemeClr val="tx1"/>
              </a:solidFill>
              <a:effectLst>
                <a:glow rad="101600">
                  <a:schemeClr val="bg1">
                    <a:alpha val="75000"/>
                  </a:schemeClr>
                </a:glow>
              </a:effectLst>
              <a:latin typeface="AntiqueOliNorDReg"/>
              <a:cs typeface="AntiqueOliNorDReg"/>
            </a:endParaRPr>
          </a:p>
        </p:txBody>
      </p:sp>
    </p:spTree>
    <p:extLst>
      <p:ext uri="{BB962C8B-B14F-4D97-AF65-F5344CB8AC3E}">
        <p14:creationId xmlns:p14="http://schemas.microsoft.com/office/powerpoint/2010/main" val="3604791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strVal val="#ppt_w*0.70"/>
                                          </p:val>
                                        </p:tav>
                                        <p:tav tm="100000">
                                          <p:val>
                                            <p:strVal val="#ppt_w"/>
                                          </p:val>
                                        </p:tav>
                                      </p:tavLst>
                                    </p:anim>
                                    <p:anim calcmode="lin" valueType="num">
                                      <p:cBhvr>
                                        <p:cTn id="8" dur="2000" fill="hold"/>
                                        <p:tgtEl>
                                          <p:spTgt spid="15"/>
                                        </p:tgtEl>
                                        <p:attrNameLst>
                                          <p:attrName>ppt_h</p:attrName>
                                        </p:attrNameLst>
                                      </p:cBhvr>
                                      <p:tavLst>
                                        <p:tav tm="0">
                                          <p:val>
                                            <p:strVal val="#ppt_h"/>
                                          </p:val>
                                        </p:tav>
                                        <p:tav tm="100000">
                                          <p:val>
                                            <p:strVal val="#ppt_h"/>
                                          </p:val>
                                        </p:tav>
                                      </p:tavLst>
                                    </p:anim>
                                    <p:animEffect transition="in" filter="fade">
                                      <p:cBhvr>
                                        <p:cTn id="9" dur="2000"/>
                                        <p:tgtEl>
                                          <p:spTgt spid="15"/>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par>
                          <p:cTn id="18" fill="hold">
                            <p:stCondLst>
                              <p:cond delay="2000"/>
                            </p:stCondLst>
                            <p:childTnLst>
                              <p:par>
                                <p:cTn id="19" presetID="25"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3"/>
                                        </p:tgtEl>
                                      </p:cBhvr>
                                    </p:animEffect>
                                  </p:childTnLst>
                                </p:cTn>
                              </p:par>
                              <p:par>
                                <p:cTn id="29" presetID="1" presetClass="mediacall" presetSubtype="0" fill="hold" nodeType="withEffect">
                                  <p:stCondLst>
                                    <p:cond delay="0"/>
                                  </p:stCondLst>
                                  <p:childTnLst>
                                    <p:cmd type="call" cmd="playFrom(0.0)">
                                      <p:cBhvr>
                                        <p:cTn id="30" dur="2901" fill="hold"/>
                                        <p:tgtEl>
                                          <p:spTgt spid="14"/>
                                        </p:tgtEl>
                                      </p:cBhvr>
                                    </p:cmd>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 calcmode="lin" valueType="num">
                                      <p:cBhvr>
                                        <p:cTn id="35" dur="2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36" dur="2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37" dur="2000"/>
                                        <p:tgtEl>
                                          <p:spTgt spid="16">
                                            <p:txEl>
                                              <p:pRg st="0" end="0"/>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16">
                                            <p:txEl>
                                              <p:pRg st="1" end="1"/>
                                            </p:txEl>
                                          </p:spTgt>
                                        </p:tgtEl>
                                        <p:attrNameLst>
                                          <p:attrName>style.visibility</p:attrName>
                                        </p:attrNameLst>
                                      </p:cBhvr>
                                      <p:to>
                                        <p:strVal val="visible"/>
                                      </p:to>
                                    </p:set>
                                    <p:anim calcmode="lin" valueType="num">
                                      <p:cBhvr>
                                        <p:cTn id="40" dur="2000" fill="hold"/>
                                        <p:tgtEl>
                                          <p:spTgt spid="16">
                                            <p:txEl>
                                              <p:pRg st="1" end="1"/>
                                            </p:txEl>
                                          </p:spTgt>
                                        </p:tgtEl>
                                        <p:attrNameLst>
                                          <p:attrName>ppt_w</p:attrName>
                                        </p:attrNameLst>
                                      </p:cBhvr>
                                      <p:tavLst>
                                        <p:tav tm="0">
                                          <p:val>
                                            <p:strVal val="#ppt_w*0.70"/>
                                          </p:val>
                                        </p:tav>
                                        <p:tav tm="100000">
                                          <p:val>
                                            <p:strVal val="#ppt_w"/>
                                          </p:val>
                                        </p:tav>
                                      </p:tavLst>
                                    </p:anim>
                                    <p:anim calcmode="lin" valueType="num">
                                      <p:cBhvr>
                                        <p:cTn id="41" dur="2000" fill="hold"/>
                                        <p:tgtEl>
                                          <p:spTgt spid="16">
                                            <p:txEl>
                                              <p:pRg st="1" end="1"/>
                                            </p:txEl>
                                          </p:spTgt>
                                        </p:tgtEl>
                                        <p:attrNameLst>
                                          <p:attrName>ppt_h</p:attrName>
                                        </p:attrNameLst>
                                      </p:cBhvr>
                                      <p:tavLst>
                                        <p:tav tm="0">
                                          <p:val>
                                            <p:strVal val="#ppt_h"/>
                                          </p:val>
                                        </p:tav>
                                        <p:tav tm="100000">
                                          <p:val>
                                            <p:strVal val="#ppt_h"/>
                                          </p:val>
                                        </p:tav>
                                      </p:tavLst>
                                    </p:anim>
                                    <p:animEffect transition="in" filter="fade">
                                      <p:cBhvr>
                                        <p:cTn id="42" dur="2000"/>
                                        <p:tgtEl>
                                          <p:spTgt spid="16">
                                            <p:txEl>
                                              <p:pRg st="1" end="1"/>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2000" fill="hold"/>
                                        <p:tgtEl>
                                          <p:spTgt spid="5"/>
                                        </p:tgtEl>
                                        <p:attrNameLst>
                                          <p:attrName>ppt_w</p:attrName>
                                        </p:attrNameLst>
                                      </p:cBhvr>
                                      <p:tavLst>
                                        <p:tav tm="0">
                                          <p:val>
                                            <p:fltVal val="0"/>
                                          </p:val>
                                        </p:tav>
                                        <p:tav tm="100000">
                                          <p:val>
                                            <p:strVal val="#ppt_w"/>
                                          </p:val>
                                        </p:tav>
                                      </p:tavLst>
                                    </p:anim>
                                    <p:anim calcmode="lin" valueType="num">
                                      <p:cBhvr>
                                        <p:cTn id="46" dur="2000" fill="hold"/>
                                        <p:tgtEl>
                                          <p:spTgt spid="5"/>
                                        </p:tgtEl>
                                        <p:attrNameLst>
                                          <p:attrName>ppt_h</p:attrName>
                                        </p:attrNameLst>
                                      </p:cBhvr>
                                      <p:tavLst>
                                        <p:tav tm="0">
                                          <p:val>
                                            <p:fltVal val="0"/>
                                          </p:val>
                                        </p:tav>
                                        <p:tav tm="100000">
                                          <p:val>
                                            <p:strVal val="#ppt_h"/>
                                          </p:val>
                                        </p:tav>
                                      </p:tavLst>
                                    </p:anim>
                                    <p:anim calcmode="lin" valueType="num">
                                      <p:cBhvr>
                                        <p:cTn id="47" dur="2000" fill="hold"/>
                                        <p:tgtEl>
                                          <p:spTgt spid="5"/>
                                        </p:tgtEl>
                                        <p:attrNameLst>
                                          <p:attrName>style.rotation</p:attrName>
                                        </p:attrNameLst>
                                      </p:cBhvr>
                                      <p:tavLst>
                                        <p:tav tm="0">
                                          <p:val>
                                            <p:fltVal val="90"/>
                                          </p:val>
                                        </p:tav>
                                        <p:tav tm="100000">
                                          <p:val>
                                            <p:fltVal val="0"/>
                                          </p:val>
                                        </p:tav>
                                      </p:tavLst>
                                    </p:anim>
                                    <p:animEffect transition="in" filter="fade">
                                      <p:cBhvr>
                                        <p:cTn id="48" dur="2000"/>
                                        <p:tgtEl>
                                          <p:spTgt spid="5"/>
                                        </p:tgtEl>
                                      </p:cBhvr>
                                    </p:animEffect>
                                  </p:childTnLst>
                                </p:cTn>
                              </p:par>
                            </p:childTnLst>
                          </p:cTn>
                        </p:par>
                        <p:par>
                          <p:cTn id="49" fill="hold">
                            <p:stCondLst>
                              <p:cond delay="2000"/>
                            </p:stCondLst>
                            <p:childTnLst>
                              <p:par>
                                <p:cTn id="50" presetID="30" presetClass="entr" presetSubtype="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800" decel="100000"/>
                                        <p:tgtEl>
                                          <p:spTgt spid="24"/>
                                        </p:tgtEl>
                                      </p:cBhvr>
                                    </p:animEffect>
                                    <p:anim calcmode="lin" valueType="num">
                                      <p:cBhvr>
                                        <p:cTn id="53" dur="800" decel="100000" fill="hold"/>
                                        <p:tgtEl>
                                          <p:spTgt spid="24"/>
                                        </p:tgtEl>
                                        <p:attrNameLst>
                                          <p:attrName>style.rotation</p:attrName>
                                        </p:attrNameLst>
                                      </p:cBhvr>
                                      <p:tavLst>
                                        <p:tav tm="0">
                                          <p:val>
                                            <p:fltVal val="-90"/>
                                          </p:val>
                                        </p:tav>
                                        <p:tav tm="100000">
                                          <p:val>
                                            <p:fltVal val="0"/>
                                          </p:val>
                                        </p:tav>
                                      </p:tavLst>
                                    </p:anim>
                                    <p:anim calcmode="lin" valueType="num">
                                      <p:cBhvr>
                                        <p:cTn id="54" dur="800" decel="100000" fill="hold"/>
                                        <p:tgtEl>
                                          <p:spTgt spid="24"/>
                                        </p:tgtEl>
                                        <p:attrNameLst>
                                          <p:attrName>ppt_x</p:attrName>
                                        </p:attrNameLst>
                                      </p:cBhvr>
                                      <p:tavLst>
                                        <p:tav tm="0">
                                          <p:val>
                                            <p:strVal val="#ppt_x+0.4"/>
                                          </p:val>
                                        </p:tav>
                                        <p:tav tm="100000">
                                          <p:val>
                                            <p:strVal val="#ppt_x-0.05"/>
                                          </p:val>
                                        </p:tav>
                                      </p:tavLst>
                                    </p:anim>
                                    <p:anim calcmode="lin" valueType="num">
                                      <p:cBhvr>
                                        <p:cTn id="55" dur="800" decel="100000" fill="hold"/>
                                        <p:tgtEl>
                                          <p:spTgt spid="24"/>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58" presetID="1" presetClass="mediacall" presetSubtype="0" fill="hold" nodeType="withEffect">
                                  <p:stCondLst>
                                    <p:cond delay="0"/>
                                  </p:stCondLst>
                                  <p:childTnLst>
                                    <p:cmd type="call" cmd="playFrom(0.0)">
                                      <p:cBhvr>
                                        <p:cTn id="59" dur="2901" fill="hold"/>
                                        <p:tgtEl>
                                          <p:spTgt spid="23"/>
                                        </p:tgtEl>
                                      </p:cBhvr>
                                    </p:cmd>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1000" fill="hold"/>
                                        <p:tgtEl>
                                          <p:spTgt spid="17"/>
                                        </p:tgtEl>
                                        <p:attrNameLst>
                                          <p:attrName>ppt_w</p:attrName>
                                        </p:attrNameLst>
                                      </p:cBhvr>
                                      <p:tavLst>
                                        <p:tav tm="0">
                                          <p:val>
                                            <p:strVal val="#ppt_w*0.70"/>
                                          </p:val>
                                        </p:tav>
                                        <p:tav tm="100000">
                                          <p:val>
                                            <p:strVal val="#ppt_w"/>
                                          </p:val>
                                        </p:tav>
                                      </p:tavLst>
                                    </p:anim>
                                    <p:anim calcmode="lin" valueType="num">
                                      <p:cBhvr>
                                        <p:cTn id="65" dur="1000" fill="hold"/>
                                        <p:tgtEl>
                                          <p:spTgt spid="17"/>
                                        </p:tgtEl>
                                        <p:attrNameLst>
                                          <p:attrName>ppt_h</p:attrName>
                                        </p:attrNameLst>
                                      </p:cBhvr>
                                      <p:tavLst>
                                        <p:tav tm="0">
                                          <p:val>
                                            <p:strVal val="#ppt_h"/>
                                          </p:val>
                                        </p:tav>
                                        <p:tav tm="100000">
                                          <p:val>
                                            <p:strVal val="#ppt_h"/>
                                          </p:val>
                                        </p:tav>
                                      </p:tavLst>
                                    </p:anim>
                                    <p:animEffect transition="in" filter="fade">
                                      <p:cBhvr>
                                        <p:cTn id="66" dur="1000"/>
                                        <p:tgtEl>
                                          <p:spTgt spid="17"/>
                                        </p:tgtEl>
                                      </p:cBhvr>
                                    </p:animEffect>
                                  </p:childTnLst>
                                </p:cTn>
                              </p:par>
                              <p:par>
                                <p:cTn id="67" presetID="10" presetClass="entr" presetSubtype="0" fill="hold" nodeType="withEffect">
                                  <p:stCondLst>
                                    <p:cond delay="10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2000"/>
                                        <p:tgtEl>
                                          <p:spTgt spid="7"/>
                                        </p:tgtEl>
                                      </p:cBhvr>
                                    </p:animEffect>
                                  </p:childTnLst>
                                </p:cTn>
                              </p:par>
                            </p:childTnLst>
                          </p:cTn>
                        </p:par>
                        <p:par>
                          <p:cTn id="70" fill="hold">
                            <p:stCondLst>
                              <p:cond delay="3000"/>
                            </p:stCondLst>
                            <p:childTnLst>
                              <p:par>
                                <p:cTn id="71" presetID="10" presetClass="entr" presetSubtype="0" fill="hold" nodeType="afterEffect">
                                  <p:stCondLst>
                                    <p:cond delay="100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3000"/>
                                        <p:tgtEl>
                                          <p:spTgt spid="10"/>
                                        </p:tgtEl>
                                      </p:cBhvr>
                                    </p:animEffect>
                                  </p:childTnLst>
                                </p:cTn>
                              </p:par>
                            </p:childTnLst>
                          </p:cTn>
                        </p:par>
                        <p:par>
                          <p:cTn id="74" fill="hold">
                            <p:stCondLst>
                              <p:cond delay="7000"/>
                            </p:stCondLst>
                            <p:childTnLst>
                              <p:par>
                                <p:cTn id="75" presetID="10" presetClass="entr" presetSubtype="0" fill="hold" nodeType="afterEffect">
                                  <p:stCondLst>
                                    <p:cond delay="200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3000"/>
                                        <p:tgtEl>
                                          <p:spTgt spid="11"/>
                                        </p:tgtEl>
                                      </p:cBhvr>
                                    </p:animEffect>
                                  </p:childTnLst>
                                </p:cTn>
                              </p:par>
                            </p:childTnLst>
                          </p:cTn>
                        </p:par>
                        <p:par>
                          <p:cTn id="78" fill="hold">
                            <p:stCondLst>
                              <p:cond delay="12000"/>
                            </p:stCondLst>
                            <p:childTnLst>
                              <p:par>
                                <p:cTn id="79" presetID="43" presetClass="entr" presetSubtype="0" fill="hold"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100"/>
                                        <p:tgtEl>
                                          <p:spTgt spid="21"/>
                                        </p:tgtEl>
                                      </p:cBhvr>
                                    </p:animEffect>
                                    <p:anim calcmode="lin" valueType="num">
                                      <p:cBhvr>
                                        <p:cTn id="82" dur="400" fill="hold"/>
                                        <p:tgtEl>
                                          <p:spTgt spid="21"/>
                                        </p:tgtEl>
                                        <p:attrNameLst>
                                          <p:attrName>ppt_x</p:attrName>
                                        </p:attrNameLst>
                                      </p:cBhvr>
                                      <p:tavLst>
                                        <p:tav tm="0">
                                          <p:val>
                                            <p:strVal val="#ppt_x"/>
                                          </p:val>
                                        </p:tav>
                                        <p:tav tm="100000">
                                          <p:val>
                                            <p:strVal val="#ppt_x"/>
                                          </p:val>
                                        </p:tav>
                                      </p:tavLst>
                                    </p:anim>
                                    <p:anim calcmode="lin" valueType="num">
                                      <p:cBhvr>
                                        <p:cTn id="83" dur="400" fill="hold"/>
                                        <p:tgtEl>
                                          <p:spTgt spid="21"/>
                                        </p:tgtEl>
                                        <p:attrNameLst>
                                          <p:attrName>ppt_y</p:attrName>
                                        </p:attrNameLst>
                                      </p:cBhvr>
                                      <p:tavLst>
                                        <p:tav tm="0">
                                          <p:val>
                                            <p:strVal val="#ppt_y+0.31"/>
                                          </p:val>
                                        </p:tav>
                                        <p:tav tm="100000">
                                          <p:val>
                                            <p:strVal val="#ppt_y+0.31"/>
                                          </p:val>
                                        </p:tav>
                                      </p:tavLst>
                                    </p:anim>
                                    <p:anim calcmode="lin" valueType="num">
                                      <p:cBhvr>
                                        <p:cTn id="84"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5"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86" presetID="1" presetClass="mediacall" presetSubtype="0" fill="hold" nodeType="withEffect">
                                  <p:stCondLst>
                                    <p:cond delay="0"/>
                                  </p:stCondLst>
                                  <p:childTnLst>
                                    <p:cmd type="call" cmd="playFrom(0.0)">
                                      <p:cBhvr>
                                        <p:cTn id="87" dur="2901" fill="hold"/>
                                        <p:tgtEl>
                                          <p:spTgt spid="22"/>
                                        </p:tgtEl>
                                      </p:cBhvr>
                                    </p:cmd>
                                  </p:childTnLst>
                                </p:cTn>
                              </p:par>
                            </p:childTnLst>
                          </p:cTn>
                        </p:par>
                      </p:childTnLst>
                    </p:cTn>
                  </p:par>
                  <p:par>
                    <p:cTn id="88" fill="hold">
                      <p:stCondLst>
                        <p:cond delay="indefinite"/>
                      </p:stCondLst>
                      <p:childTnLst>
                        <p:par>
                          <p:cTn id="89" fill="hold">
                            <p:stCondLst>
                              <p:cond delay="0"/>
                            </p:stCondLst>
                            <p:childTnLst>
                              <p:par>
                                <p:cTn id="90" presetID="55" presetClass="entr" presetSubtype="0"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p:cTn id="92" dur="2000" fill="hold"/>
                                        <p:tgtEl>
                                          <p:spTgt spid="18"/>
                                        </p:tgtEl>
                                        <p:attrNameLst>
                                          <p:attrName>ppt_w</p:attrName>
                                        </p:attrNameLst>
                                      </p:cBhvr>
                                      <p:tavLst>
                                        <p:tav tm="0">
                                          <p:val>
                                            <p:strVal val="#ppt_w*0.70"/>
                                          </p:val>
                                        </p:tav>
                                        <p:tav tm="100000">
                                          <p:val>
                                            <p:strVal val="#ppt_w"/>
                                          </p:val>
                                        </p:tav>
                                      </p:tavLst>
                                    </p:anim>
                                    <p:anim calcmode="lin" valueType="num">
                                      <p:cBhvr>
                                        <p:cTn id="93" dur="2000" fill="hold"/>
                                        <p:tgtEl>
                                          <p:spTgt spid="18"/>
                                        </p:tgtEl>
                                        <p:attrNameLst>
                                          <p:attrName>ppt_h</p:attrName>
                                        </p:attrNameLst>
                                      </p:cBhvr>
                                      <p:tavLst>
                                        <p:tav tm="0">
                                          <p:val>
                                            <p:strVal val="#ppt_h"/>
                                          </p:val>
                                        </p:tav>
                                        <p:tav tm="100000">
                                          <p:val>
                                            <p:strVal val="#ppt_h"/>
                                          </p:val>
                                        </p:tav>
                                      </p:tavLst>
                                    </p:anim>
                                    <p:animEffect transition="in" filter="fade">
                                      <p:cBhvr>
                                        <p:cTn id="94" dur="2000"/>
                                        <p:tgtEl>
                                          <p:spTgt spid="18"/>
                                        </p:tgtEl>
                                      </p:cBhvr>
                                    </p:animEffect>
                                  </p:childTnLst>
                                </p:cTn>
                              </p:par>
                              <p:par>
                                <p:cTn id="95" presetID="10"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fade">
                                      <p:cBhvr>
                                        <p:cTn id="9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98" fill="hold" display="0">
                  <p:stCondLst>
                    <p:cond delay="indefinite"/>
                  </p:stCondLst>
                </p:cTn>
                <p:tgtEl>
                  <p:spTgt spid="14"/>
                </p:tgtEl>
              </p:cMediaNode>
            </p:video>
            <p:seq concurrent="1" nextAc="seek">
              <p:cTn id="99" restart="whenNotActive" fill="hold" evtFilter="cancelBubble" nodeType="interactiveSeq">
                <p:stCondLst>
                  <p:cond evt="onClick" delay="0">
                    <p:tgtEl>
                      <p:spTgt spid="14"/>
                    </p:tgtEl>
                  </p:cond>
                </p:stCondLst>
                <p:endSync evt="end" delay="0">
                  <p:rtn val="all"/>
                </p:endSync>
                <p:childTnLst>
                  <p:par>
                    <p:cTn id="100" fill="hold">
                      <p:stCondLst>
                        <p:cond delay="0"/>
                      </p:stCondLst>
                      <p:childTnLst>
                        <p:par>
                          <p:cTn id="101" fill="hold">
                            <p:stCondLst>
                              <p:cond delay="0"/>
                            </p:stCondLst>
                            <p:childTnLst>
                              <p:par>
                                <p:cTn id="102" presetID="2" presetClass="mediacall" presetSubtype="0" fill="hold" nodeType="clickEffect">
                                  <p:stCondLst>
                                    <p:cond delay="0"/>
                                  </p:stCondLst>
                                  <p:childTnLst>
                                    <p:cmd type="call" cmd="togglePause">
                                      <p:cBhvr>
                                        <p:cTn id="103" dur="1" fill="hold"/>
                                        <p:tgtEl>
                                          <p:spTgt spid="14"/>
                                        </p:tgtEl>
                                      </p:cBhvr>
                                    </p:cmd>
                                  </p:childTnLst>
                                </p:cTn>
                              </p:par>
                            </p:childTnLst>
                          </p:cTn>
                        </p:par>
                      </p:childTnLst>
                    </p:cTn>
                  </p:par>
                </p:childTnLst>
              </p:cTn>
              <p:nextCondLst>
                <p:cond evt="onClick" delay="0">
                  <p:tgtEl>
                    <p:spTgt spid="14"/>
                  </p:tgtEl>
                </p:cond>
              </p:nextCondLst>
            </p:seq>
            <p:video>
              <p:cMediaNode vol="80000" showWhenStopped="0">
                <p:cTn id="104" fill="hold" display="0">
                  <p:stCondLst>
                    <p:cond delay="indefinite"/>
                  </p:stCondLst>
                </p:cTn>
                <p:tgtEl>
                  <p:spTgt spid="23"/>
                </p:tgtEl>
              </p:cMediaNode>
            </p:video>
            <p:seq concurrent="1" nextAc="seek">
              <p:cTn id="105" restart="whenNotActive" fill="hold" evtFilter="cancelBubble" nodeType="interactiveSeq">
                <p:stCondLst>
                  <p:cond evt="onClick" delay="0">
                    <p:tgtEl>
                      <p:spTgt spid="23"/>
                    </p:tgtEl>
                  </p:cond>
                </p:stCondLst>
                <p:endSync evt="end" delay="0">
                  <p:rtn val="all"/>
                </p:endSync>
                <p:childTnLst>
                  <p:par>
                    <p:cTn id="106" fill="hold">
                      <p:stCondLst>
                        <p:cond delay="0"/>
                      </p:stCondLst>
                      <p:childTnLst>
                        <p:par>
                          <p:cTn id="107" fill="hold">
                            <p:stCondLst>
                              <p:cond delay="0"/>
                            </p:stCondLst>
                            <p:childTnLst>
                              <p:par>
                                <p:cTn id="108" presetID="2" presetClass="mediacall" presetSubtype="0" fill="hold" nodeType="clickEffect">
                                  <p:stCondLst>
                                    <p:cond delay="0"/>
                                  </p:stCondLst>
                                  <p:childTnLst>
                                    <p:cmd type="call" cmd="togglePause">
                                      <p:cBhvr>
                                        <p:cTn id="109" dur="1" fill="hold"/>
                                        <p:tgtEl>
                                          <p:spTgt spid="23"/>
                                        </p:tgtEl>
                                      </p:cBhvr>
                                    </p:cmd>
                                  </p:childTnLst>
                                </p:cTn>
                              </p:par>
                            </p:childTnLst>
                          </p:cTn>
                        </p:par>
                      </p:childTnLst>
                    </p:cTn>
                  </p:par>
                </p:childTnLst>
              </p:cTn>
              <p:nextCondLst>
                <p:cond evt="onClick" delay="0">
                  <p:tgtEl>
                    <p:spTgt spid="23"/>
                  </p:tgtEl>
                </p:cond>
              </p:nextCondLst>
            </p:seq>
            <p:video>
              <p:cMediaNode vol="80000" showWhenStopped="0">
                <p:cTn id="110" fill="hold" display="0">
                  <p:stCondLst>
                    <p:cond delay="indefinite"/>
                  </p:stCondLst>
                </p:cTn>
                <p:tgtEl>
                  <p:spTgt spid="22"/>
                </p:tgtEl>
              </p:cMediaNode>
            </p:video>
            <p:seq concurrent="1" nextAc="seek">
              <p:cTn id="111" restart="whenNotActive" fill="hold" evtFilter="cancelBubble" nodeType="interactiveSeq">
                <p:stCondLst>
                  <p:cond evt="onClick" delay="0">
                    <p:tgtEl>
                      <p:spTgt spid="22"/>
                    </p:tgtEl>
                  </p:cond>
                </p:stCondLst>
                <p:endSync evt="end" delay="0">
                  <p:rtn val="all"/>
                </p:endSync>
                <p:childTnLst>
                  <p:par>
                    <p:cTn id="112" fill="hold">
                      <p:stCondLst>
                        <p:cond delay="0"/>
                      </p:stCondLst>
                      <p:childTnLst>
                        <p:par>
                          <p:cTn id="113" fill="hold">
                            <p:stCondLst>
                              <p:cond delay="0"/>
                            </p:stCondLst>
                            <p:childTnLst>
                              <p:par>
                                <p:cTn id="114" presetID="2" presetClass="mediacall" presetSubtype="0" fill="hold" nodeType="clickEffect">
                                  <p:stCondLst>
                                    <p:cond delay="0"/>
                                  </p:stCondLst>
                                  <p:childTnLst>
                                    <p:cmd type="call" cmd="togglePause">
                                      <p:cBhvr>
                                        <p:cTn id="115" dur="1" fill="hold"/>
                                        <p:tgtEl>
                                          <p:spTgt spid="22"/>
                                        </p:tgtEl>
                                      </p:cBhvr>
                                    </p:cmd>
                                  </p:childTnLst>
                                </p:cTn>
                              </p:par>
                            </p:childTnLst>
                          </p:cTn>
                        </p:par>
                      </p:childTnLst>
                    </p:cTn>
                  </p:par>
                </p:childTnLst>
              </p:cTn>
              <p:nextCondLst>
                <p:cond evt="onClick" delay="0">
                  <p:tgtEl>
                    <p:spTgt spid="22"/>
                  </p:tgtEl>
                </p:cond>
              </p:nextCondLst>
            </p:seq>
          </p:childTnLst>
        </p:cTn>
      </p:par>
    </p:tnLst>
    <p:bldLst>
      <p:bldP spid="15"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upload.wikimedia.org/wikipedia/commons/4/4e/Carrie_Chapman_Catt.jpg">
            <a:hlinkClick r:id="rId3"/>
          </p:cNvPr>
          <p:cNvPicPr>
            <a:picLocks noChangeAspect="1" noChangeArrowheads="1"/>
          </p:cNvPicPr>
          <p:nvPr/>
        </p:nvPicPr>
        <p:blipFill>
          <a:blip r:embed="rId4" cstate="print"/>
          <a:srcRect/>
          <a:stretch>
            <a:fillRect/>
          </a:stretch>
        </p:blipFill>
        <p:spPr bwMode="auto">
          <a:xfrm>
            <a:off x="7391400" y="1676400"/>
            <a:ext cx="167640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Left Arrow 6"/>
          <p:cNvSpPr/>
          <p:nvPr/>
        </p:nvSpPr>
        <p:spPr>
          <a:xfrm rot="8174776">
            <a:off x="6538440" y="4271056"/>
            <a:ext cx="1568955" cy="421172"/>
          </a:xfrm>
          <a:prstGeom prst="leftArrow">
            <a:avLst/>
          </a:prstGeom>
          <a:solidFill>
            <a:srgbClr val="C00000"/>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 name="Subtitle 2"/>
          <p:cNvSpPr>
            <a:spLocks noGrp="1"/>
          </p:cNvSpPr>
          <p:nvPr>
            <p:ph type="subTitle" idx="1"/>
          </p:nvPr>
        </p:nvSpPr>
        <p:spPr>
          <a:xfrm>
            <a:off x="2057400" y="1219200"/>
            <a:ext cx="5029200" cy="1981200"/>
          </a:xfrm>
          <a:noFill/>
          <a:ln>
            <a:noFill/>
          </a:ln>
        </p:spPr>
        <p:txBody>
          <a:bodyPr>
            <a:noAutofit/>
          </a:bodyPr>
          <a:lstStyle/>
          <a:p>
            <a:pPr marL="231775" indent="-231775" algn="l">
              <a:lnSpc>
                <a:spcPct val="90000"/>
              </a:lnSpc>
              <a:buFont typeface="Arial" pitchFamily="34" charset="0"/>
              <a:buChar char="•"/>
            </a:pPr>
            <a:r>
              <a:rPr lang="en-US" b="1" dirty="0" smtClean="0">
                <a:latin typeface="Avenir Next Demi Bold"/>
                <a:cs typeface="Avenir Next Demi Bold"/>
              </a:rPr>
              <a:t>Early twentieth century leader of the woman suffrage movement, </a:t>
            </a:r>
            <a:r>
              <a:rPr lang="en-US" b="1" dirty="0" smtClean="0">
                <a:solidFill>
                  <a:srgbClr val="FF0000"/>
                </a:solidFill>
                <a:latin typeface="Avenir Next Demi Bold"/>
                <a:cs typeface="Avenir Next Demi Bold"/>
              </a:rPr>
              <a:t>Alice Paul </a:t>
            </a:r>
            <a:r>
              <a:rPr lang="en-US" b="1" dirty="0" smtClean="0">
                <a:latin typeface="Avenir Next Demi Bold"/>
                <a:cs typeface="Avenir Next Demi Bold"/>
              </a:rPr>
              <a:t>was born in 1885 in New Jersey, to a Quaker family that believed in gender equality, education for women, and working to improve society.</a:t>
            </a:r>
          </a:p>
          <a:p>
            <a:pPr marL="231775" indent="-231775" algn="l">
              <a:lnSpc>
                <a:spcPct val="90000"/>
              </a:lnSpc>
            </a:pPr>
            <a:endParaRPr lang="en-US" b="1" dirty="0" smtClean="0">
              <a:latin typeface="Avenir Next Demi Bold"/>
              <a:cs typeface="Avenir Next Demi Bold"/>
            </a:endParaRPr>
          </a:p>
          <a:p>
            <a:pPr marL="231775" indent="-231775" algn="l">
              <a:lnSpc>
                <a:spcPct val="90000"/>
              </a:lnSpc>
              <a:buFont typeface="Arial" pitchFamily="34" charset="0"/>
              <a:buChar char="•"/>
            </a:pPr>
            <a:r>
              <a:rPr lang="en-US" b="1" dirty="0" smtClean="0">
                <a:latin typeface="Avenir Next Demi Bold"/>
                <a:cs typeface="Avenir Next Demi Bold"/>
              </a:rPr>
              <a:t>Alice Paul and the </a:t>
            </a:r>
            <a:r>
              <a:rPr lang="en-US" b="1" dirty="0" smtClean="0">
                <a:solidFill>
                  <a:srgbClr val="FF0000"/>
                </a:solidFill>
                <a:latin typeface="Avenir Next Demi Bold"/>
                <a:cs typeface="Avenir Next Demi Bold"/>
              </a:rPr>
              <a:t>National Woman's Party </a:t>
            </a:r>
            <a:r>
              <a:rPr lang="en-US" b="1" dirty="0" smtClean="0">
                <a:latin typeface="Avenir Next Demi Bold"/>
                <a:cs typeface="Avenir Next Demi Bold"/>
              </a:rPr>
              <a:t>emphasized </a:t>
            </a:r>
            <a:r>
              <a:rPr lang="en-US" b="1" dirty="0" smtClean="0">
                <a:effectLst>
                  <a:glow rad="139700">
                    <a:schemeClr val="bg1">
                      <a:alpha val="40000"/>
                    </a:schemeClr>
                  </a:glow>
                </a:effectLst>
                <a:latin typeface="Avenir Next Demi Bold"/>
                <a:cs typeface="Avenir Next Demi Bold"/>
              </a:rPr>
              <a:t>working for a federal constitutional </a:t>
            </a:r>
            <a:r>
              <a:rPr lang="en-US" b="1" dirty="0" smtClean="0">
                <a:effectLst/>
                <a:latin typeface="Avenir Next Demi Bold"/>
                <a:cs typeface="Avenir Next Demi Bold"/>
              </a:rPr>
              <a:t>amendment for suffrage.  Their position was at odds with the position of the </a:t>
            </a:r>
            <a:r>
              <a:rPr lang="en-US" b="1" dirty="0" smtClean="0">
                <a:solidFill>
                  <a:srgbClr val="FF0000"/>
                </a:solidFill>
                <a:effectLst/>
                <a:latin typeface="Avenir Next Demi Bold"/>
                <a:cs typeface="Avenir Next Demi Bold"/>
              </a:rPr>
              <a:t>NAWSA</a:t>
            </a:r>
            <a:r>
              <a:rPr lang="en-US" b="1" dirty="0" smtClean="0">
                <a:effectLst/>
                <a:latin typeface="Avenir Next Demi Bold"/>
                <a:cs typeface="Avenir Next Demi Bold"/>
              </a:rPr>
              <a:t>, headed by </a:t>
            </a:r>
            <a:r>
              <a:rPr lang="en-US" b="1" dirty="0" smtClean="0">
                <a:solidFill>
                  <a:srgbClr val="FF0000"/>
                </a:solidFill>
                <a:effectLst/>
                <a:latin typeface="Avenir Next Demi Bold"/>
                <a:cs typeface="Avenir Next Demi Bold"/>
              </a:rPr>
              <a:t>Carrie Chapman Catt</a:t>
            </a:r>
            <a:r>
              <a:rPr lang="en-US" b="1" dirty="0" smtClean="0">
                <a:effectLst/>
                <a:latin typeface="Avenir Next Demi Bold"/>
                <a:cs typeface="Avenir Next Demi Bold"/>
              </a:rPr>
              <a:t>, which was to work state-by-state </a:t>
            </a:r>
            <a:r>
              <a:rPr lang="en-US" b="1" dirty="0" smtClean="0">
                <a:latin typeface="Avenir Next Demi Bold"/>
                <a:cs typeface="Avenir Next Demi Bold"/>
              </a:rPr>
              <a:t>as well as at the federal level.</a:t>
            </a:r>
            <a:endParaRPr lang="en-US" b="1" dirty="0">
              <a:latin typeface="Avenir Next Demi Bold"/>
              <a:cs typeface="Avenir Next Demi Bold"/>
            </a:endParaRPr>
          </a:p>
        </p:txBody>
      </p:sp>
      <p:pic>
        <p:nvPicPr>
          <p:cNvPr id="50180" name="Picture 4" descr="http://suffragewagon.files.wordpress.com/2011/09/alicepaul-desk.jpg"/>
          <p:cNvPicPr>
            <a:picLocks noChangeAspect="1" noChangeArrowheads="1"/>
          </p:cNvPicPr>
          <p:nvPr/>
        </p:nvPicPr>
        <p:blipFill>
          <a:blip r:embed="rId5" cstate="print"/>
          <a:srcRect/>
          <a:stretch>
            <a:fillRect/>
          </a:stretch>
        </p:blipFill>
        <p:spPr bwMode="auto">
          <a:xfrm>
            <a:off x="76200" y="1676400"/>
            <a:ext cx="199390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p:cNvSpPr txBox="1">
            <a:spLocks/>
          </p:cNvSpPr>
          <p:nvPr/>
        </p:nvSpPr>
        <p:spPr>
          <a:xfrm>
            <a:off x="609600" y="76200"/>
            <a:ext cx="8229600" cy="716663"/>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r>
              <a:rPr lang="en-US" sz="4000" dirty="0" smtClean="0">
                <a:effectLst>
                  <a:glow rad="101600">
                    <a:schemeClr val="bg1">
                      <a:alpha val="75000"/>
                    </a:schemeClr>
                  </a:glow>
                </a:effectLst>
                <a:latin typeface="AntiqueOliComReg"/>
                <a:cs typeface="AntiqueOliComReg"/>
              </a:rPr>
              <a:t>Alice Paul (1885-1977)</a:t>
            </a:r>
            <a:endParaRPr lang="en-US" sz="4000" dirty="0">
              <a:effectLst>
                <a:glow rad="101600">
                  <a:schemeClr val="bg1">
                    <a:alpha val="75000"/>
                  </a:schemeClr>
                </a:glow>
              </a:effectLst>
              <a:latin typeface="AntiqueOliComReg"/>
              <a:cs typeface="AntiqueOliComReg"/>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3">
                                            <p:txEl>
                                              <p:pRg st="0" end="0"/>
                                            </p:txEl>
                                          </p:spTgt>
                                        </p:tgtEl>
                                      </p:cBhvr>
                                    </p:animEffect>
                                  </p:childTnLst>
                                </p:cTn>
                              </p:par>
                            </p:childTnLst>
                          </p:cTn>
                        </p:par>
                        <p:par>
                          <p:cTn id="16" fill="hold">
                            <p:stCondLst>
                              <p:cond delay="3000"/>
                            </p:stCondLst>
                            <p:childTnLst>
                              <p:par>
                                <p:cTn id="17" presetID="53" presetClass="entr" presetSubtype="0" fill="hold" nodeType="afterEffect">
                                  <p:stCondLst>
                                    <p:cond delay="0"/>
                                  </p:stCondLst>
                                  <p:childTnLst>
                                    <p:set>
                                      <p:cBhvr>
                                        <p:cTn id="18" dur="1" fill="hold">
                                          <p:stCondLst>
                                            <p:cond delay="0"/>
                                          </p:stCondLst>
                                        </p:cTn>
                                        <p:tgtEl>
                                          <p:spTgt spid="50180"/>
                                        </p:tgtEl>
                                        <p:attrNameLst>
                                          <p:attrName>style.visibility</p:attrName>
                                        </p:attrNameLst>
                                      </p:cBhvr>
                                      <p:to>
                                        <p:strVal val="visible"/>
                                      </p:to>
                                    </p:set>
                                    <p:anim calcmode="lin" valueType="num">
                                      <p:cBhvr>
                                        <p:cTn id="19" dur="2000" fill="hold"/>
                                        <p:tgtEl>
                                          <p:spTgt spid="50180"/>
                                        </p:tgtEl>
                                        <p:attrNameLst>
                                          <p:attrName>ppt_w</p:attrName>
                                        </p:attrNameLst>
                                      </p:cBhvr>
                                      <p:tavLst>
                                        <p:tav tm="0">
                                          <p:val>
                                            <p:fltVal val="0"/>
                                          </p:val>
                                        </p:tav>
                                        <p:tav tm="100000">
                                          <p:val>
                                            <p:strVal val="#ppt_w"/>
                                          </p:val>
                                        </p:tav>
                                      </p:tavLst>
                                    </p:anim>
                                    <p:anim calcmode="lin" valueType="num">
                                      <p:cBhvr>
                                        <p:cTn id="20" dur="2000" fill="hold"/>
                                        <p:tgtEl>
                                          <p:spTgt spid="50180"/>
                                        </p:tgtEl>
                                        <p:attrNameLst>
                                          <p:attrName>ppt_h</p:attrName>
                                        </p:attrNameLst>
                                      </p:cBhvr>
                                      <p:tavLst>
                                        <p:tav tm="0">
                                          <p:val>
                                            <p:fltVal val="0"/>
                                          </p:val>
                                        </p:tav>
                                        <p:tav tm="100000">
                                          <p:val>
                                            <p:strVal val="#ppt_h"/>
                                          </p:val>
                                        </p:tav>
                                      </p:tavLst>
                                    </p:anim>
                                    <p:animEffect transition="in" filter="fade">
                                      <p:cBhvr>
                                        <p:cTn id="21" dur="2000"/>
                                        <p:tgtEl>
                                          <p:spTgt spid="50180"/>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par>
                                <p:cTn id="29" presetID="31" presetClass="entr" presetSubtype="0" fill="hold" nodeType="withEffect">
                                  <p:stCondLst>
                                    <p:cond delay="0"/>
                                  </p:stCondLst>
                                  <p:iterate type="lt">
                                    <p:tmPct val="5000"/>
                                  </p:iterate>
                                  <p:childTnLst>
                                    <p:set>
                                      <p:cBhvr>
                                        <p:cTn id="30" dur="1" fill="hold">
                                          <p:stCondLst>
                                            <p:cond delay="0"/>
                                          </p:stCondLst>
                                        </p:cTn>
                                        <p:tgtEl>
                                          <p:spTgt spid="24578"/>
                                        </p:tgtEl>
                                        <p:attrNameLst>
                                          <p:attrName>style.visibility</p:attrName>
                                        </p:attrNameLst>
                                      </p:cBhvr>
                                      <p:to>
                                        <p:strVal val="visible"/>
                                      </p:to>
                                    </p:set>
                                    <p:anim calcmode="lin" valueType="num">
                                      <p:cBhvr>
                                        <p:cTn id="31" dur="1000" fill="hold"/>
                                        <p:tgtEl>
                                          <p:spTgt spid="24578"/>
                                        </p:tgtEl>
                                        <p:attrNameLst>
                                          <p:attrName>ppt_w</p:attrName>
                                        </p:attrNameLst>
                                      </p:cBhvr>
                                      <p:tavLst>
                                        <p:tav tm="0">
                                          <p:val>
                                            <p:fltVal val="0"/>
                                          </p:val>
                                        </p:tav>
                                        <p:tav tm="100000">
                                          <p:val>
                                            <p:strVal val="#ppt_w"/>
                                          </p:val>
                                        </p:tav>
                                      </p:tavLst>
                                    </p:anim>
                                    <p:anim calcmode="lin" valueType="num">
                                      <p:cBhvr>
                                        <p:cTn id="32" dur="1000" fill="hold"/>
                                        <p:tgtEl>
                                          <p:spTgt spid="24578"/>
                                        </p:tgtEl>
                                        <p:attrNameLst>
                                          <p:attrName>ppt_h</p:attrName>
                                        </p:attrNameLst>
                                      </p:cBhvr>
                                      <p:tavLst>
                                        <p:tav tm="0">
                                          <p:val>
                                            <p:fltVal val="0"/>
                                          </p:val>
                                        </p:tav>
                                        <p:tav tm="100000">
                                          <p:val>
                                            <p:strVal val="#ppt_h"/>
                                          </p:val>
                                        </p:tav>
                                      </p:tavLst>
                                    </p:anim>
                                    <p:anim calcmode="lin" valueType="num">
                                      <p:cBhvr>
                                        <p:cTn id="33" dur="1000" fill="hold"/>
                                        <p:tgtEl>
                                          <p:spTgt spid="24578"/>
                                        </p:tgtEl>
                                        <p:attrNameLst>
                                          <p:attrName>style.rotation</p:attrName>
                                        </p:attrNameLst>
                                      </p:cBhvr>
                                      <p:tavLst>
                                        <p:tav tm="0">
                                          <p:val>
                                            <p:fltVal val="90"/>
                                          </p:val>
                                        </p:tav>
                                        <p:tav tm="100000">
                                          <p:val>
                                            <p:fltVal val="0"/>
                                          </p:val>
                                        </p:tav>
                                      </p:tavLst>
                                    </p:anim>
                                    <p:animEffect transition="in" filter="fade">
                                      <p:cBhvr>
                                        <p:cTn id="34" dur="1000"/>
                                        <p:tgtEl>
                                          <p:spTgt spid="24578"/>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22502" b="22502"/>
          <a:stretch>
            <a:fillRect/>
          </a:stretch>
        </p:blipFill>
        <p:spPr>
          <a:xfrm>
            <a:off x="0" y="685800"/>
            <a:ext cx="9144000" cy="66294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752600" y="3429000"/>
            <a:ext cx="1749197" cy="584776"/>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lgn="ctr"/>
            <a:r>
              <a:rPr lang="en-US" sz="3200" b="1" dirty="0">
                <a:effectLst>
                  <a:outerShdw blurRad="38100" dist="38100" dir="2700000" algn="tl">
                    <a:srgbClr val="000000">
                      <a:alpha val="43137"/>
                    </a:srgbClr>
                  </a:outerShdw>
                </a:effectLst>
                <a:latin typeface="Avenir Next Demi Bold"/>
                <a:cs typeface="Avenir Next Demi Bold"/>
              </a:rPr>
              <a:t>NAWSA</a:t>
            </a:r>
            <a:endParaRPr lang="en-US" sz="3200" dirty="0">
              <a:latin typeface="Avenir Next Demi Bold"/>
              <a:cs typeface="Avenir Next Demi Bold"/>
            </a:endParaRPr>
          </a:p>
        </p:txBody>
      </p:sp>
      <p:sp>
        <p:nvSpPr>
          <p:cNvPr id="6" name="Rectangle 5"/>
          <p:cNvSpPr/>
          <p:nvPr/>
        </p:nvSpPr>
        <p:spPr>
          <a:xfrm>
            <a:off x="6019800" y="3505200"/>
            <a:ext cx="1167081" cy="584776"/>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lgn="ctr"/>
            <a:r>
              <a:rPr lang="en-US" sz="3200" b="1" dirty="0" smtClean="0">
                <a:effectLst>
                  <a:outerShdw blurRad="38100" dist="38100" dir="2700000" algn="tl">
                    <a:srgbClr val="000000">
                      <a:alpha val="43137"/>
                    </a:srgbClr>
                  </a:outerShdw>
                </a:effectLst>
                <a:latin typeface="Avenir Next Demi Bold"/>
                <a:cs typeface="Avenir Next Demi Bold"/>
              </a:rPr>
              <a:t>NWP</a:t>
            </a:r>
            <a:endParaRPr lang="en-US" sz="3200" dirty="0">
              <a:latin typeface="Avenir Next Demi Bold"/>
              <a:cs typeface="Avenir Next Demi Bold"/>
            </a:endParaRPr>
          </a:p>
        </p:txBody>
      </p:sp>
      <p:pic>
        <p:nvPicPr>
          <p:cNvPr id="7" name="Picture 2" descr="http://upload.wikimedia.org/wikipedia/commons/4/4e/Carrie_Chapman_Catt.jpg">
            <a:hlinkClick r:id="rId4"/>
          </p:cNvPr>
          <p:cNvPicPr>
            <a:picLocks noChangeAspect="1" noChangeArrowheads="1"/>
          </p:cNvPicPr>
          <p:nvPr/>
        </p:nvPicPr>
        <p:blipFill>
          <a:blip r:embed="rId5" cstate="print"/>
          <a:srcRect/>
          <a:stretch>
            <a:fillRect/>
          </a:stretch>
        </p:blipFill>
        <p:spPr bwMode="auto">
          <a:xfrm>
            <a:off x="0" y="2438400"/>
            <a:ext cx="1761067" cy="2510385"/>
          </a:xfrm>
          <a:prstGeom prst="ellipse">
            <a:avLst/>
          </a:prstGeom>
          <a:ln>
            <a:noFill/>
          </a:ln>
          <a:effectLst>
            <a:softEdge rad="112500"/>
          </a:effectLst>
        </p:spPr>
      </p:pic>
      <p:pic>
        <p:nvPicPr>
          <p:cNvPr id="8" name="Picture 4" descr="http://suffragewagon.files.wordpress.com/2011/09/alicepaul-desk.jpg"/>
          <p:cNvPicPr>
            <a:picLocks noChangeAspect="1" noChangeArrowheads="1"/>
          </p:cNvPicPr>
          <p:nvPr/>
        </p:nvPicPr>
        <p:blipFill>
          <a:blip r:embed="rId6" cstate="print"/>
          <a:srcRect/>
          <a:stretch>
            <a:fillRect/>
          </a:stretch>
        </p:blipFill>
        <p:spPr bwMode="auto">
          <a:xfrm>
            <a:off x="7315200" y="2514600"/>
            <a:ext cx="1752600" cy="2362200"/>
          </a:xfrm>
          <a:prstGeom prst="ellipse">
            <a:avLst/>
          </a:prstGeom>
          <a:ln>
            <a:noFill/>
          </a:ln>
          <a:effectLst>
            <a:softEdge rad="112500"/>
          </a:effectLst>
        </p:spPr>
      </p:pic>
      <p:sp>
        <p:nvSpPr>
          <p:cNvPr id="3" name="TextBox 2"/>
          <p:cNvSpPr txBox="1"/>
          <p:nvPr/>
        </p:nvSpPr>
        <p:spPr>
          <a:xfrm>
            <a:off x="1600200" y="5334000"/>
            <a:ext cx="6769214" cy="113877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b="1" dirty="0" smtClean="0">
                <a:solidFill>
                  <a:schemeClr val="bg1"/>
                </a:solidFill>
                <a:latin typeface="Avenir Next Demi Bold"/>
                <a:cs typeface="Avenir Next Demi Bold"/>
              </a:rPr>
              <a:t>Analyze</a:t>
            </a:r>
            <a:r>
              <a:rPr lang="en-US" sz="2000" b="1" dirty="0" smtClean="0">
                <a:solidFill>
                  <a:schemeClr val="bg1"/>
                </a:solidFill>
                <a:latin typeface="Avenir Next Demi Bold"/>
                <a:cs typeface="Avenir Next Demi Bold"/>
              </a:rPr>
              <a:t> </a:t>
            </a:r>
            <a:r>
              <a:rPr lang="en-US" sz="2200" b="1" dirty="0" smtClean="0">
                <a:solidFill>
                  <a:schemeClr val="bg1"/>
                </a:solidFill>
                <a:latin typeface="Avenir Next Demi Bold"/>
                <a:cs typeface="Avenir Next Demi Bold"/>
              </a:rPr>
              <a:t>the next several primary sources and infer the main differences of HOW each political group attempted to gain the right to vote….</a:t>
            </a:r>
            <a:endParaRPr lang="en-US" sz="2200" b="1" dirty="0">
              <a:solidFill>
                <a:schemeClr val="bg1"/>
              </a:solidFill>
              <a:latin typeface="Avenir Next Demi Bold"/>
              <a:cs typeface="Avenir Next Demi Bold"/>
            </a:endParaRPr>
          </a:p>
        </p:txBody>
      </p:sp>
      <p:sp>
        <p:nvSpPr>
          <p:cNvPr id="10" name="Title 1"/>
          <p:cNvSpPr txBox="1">
            <a:spLocks/>
          </p:cNvSpPr>
          <p:nvPr/>
        </p:nvSpPr>
        <p:spPr>
          <a:xfrm>
            <a:off x="533400" y="609600"/>
            <a:ext cx="8229600" cy="716663"/>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lnSpc>
                <a:spcPct val="90000"/>
              </a:lnSpc>
            </a:pPr>
            <a:r>
              <a:rPr lang="en-US" sz="4000" dirty="0" smtClean="0">
                <a:effectLst>
                  <a:glow rad="101600">
                    <a:schemeClr val="bg1">
                      <a:alpha val="75000"/>
                    </a:schemeClr>
                  </a:glow>
                </a:effectLst>
                <a:latin typeface="AntiqueOliComReg"/>
                <a:cs typeface="AntiqueOliComReg"/>
              </a:rPr>
              <a:t>#10. Comparing Political Strategies</a:t>
            </a:r>
            <a:endParaRPr lang="en-US" sz="4000" dirty="0">
              <a:effectLst>
                <a:glow rad="101600">
                  <a:schemeClr val="bg1">
                    <a:alpha val="75000"/>
                  </a:schemeClr>
                </a:glow>
              </a:effectLst>
              <a:latin typeface="AntiqueOliComReg"/>
              <a:cs typeface="AntiqueOliComReg"/>
            </a:endParaRPr>
          </a:p>
        </p:txBody>
      </p:sp>
      <p:sp>
        <p:nvSpPr>
          <p:cNvPr id="11" name="Rectangle 10"/>
          <p:cNvSpPr/>
          <p:nvPr/>
        </p:nvSpPr>
        <p:spPr>
          <a:xfrm>
            <a:off x="3657600" y="2514600"/>
            <a:ext cx="2059243" cy="1537857"/>
          </a:xfrm>
          <a:prstGeom prst="rect">
            <a:avLst/>
          </a:prstGeom>
          <a:solidFill>
            <a:srgbClr val="FFFF66"/>
          </a:solidFill>
          <a:ln>
            <a:noFill/>
          </a:ln>
          <a:effectLst>
            <a:glow rad="101600">
              <a:srgbClr val="FFFF00">
                <a:alpha val="75000"/>
              </a:srgb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a:lnSpc>
                <a:spcPct val="90000"/>
              </a:lnSpc>
            </a:pPr>
            <a:r>
              <a:rPr lang="en-US" b="1" dirty="0" smtClean="0">
                <a:solidFill>
                  <a:srgbClr val="000000"/>
                </a:solidFill>
                <a:latin typeface="Avenir Next Demi Bold"/>
                <a:cs typeface="Avenir Next Demi Bold"/>
              </a:rPr>
              <a:t>Goal: </a:t>
            </a:r>
            <a:r>
              <a:rPr lang="en-US" sz="2000" b="1" dirty="0" smtClean="0">
                <a:solidFill>
                  <a:srgbClr val="000000"/>
                </a:solidFill>
                <a:latin typeface="Avenir Next Demi Bold"/>
                <a:cs typeface="Avenir Next Demi Bold"/>
              </a:rPr>
              <a:t>Constitutional </a:t>
            </a:r>
          </a:p>
          <a:p>
            <a:pPr algn="ctr">
              <a:lnSpc>
                <a:spcPct val="90000"/>
              </a:lnSpc>
            </a:pPr>
            <a:r>
              <a:rPr lang="en-US" sz="2000" b="1" dirty="0" smtClean="0">
                <a:solidFill>
                  <a:srgbClr val="000000"/>
                </a:solidFill>
                <a:latin typeface="Avenir Next Demi Bold"/>
                <a:cs typeface="Avenir Next Demi Bold"/>
              </a:rPr>
              <a:t>Amendment </a:t>
            </a:r>
          </a:p>
          <a:p>
            <a:pPr algn="ctr">
              <a:lnSpc>
                <a:spcPct val="90000"/>
              </a:lnSpc>
            </a:pPr>
            <a:r>
              <a:rPr lang="en-US" sz="2000" b="1" dirty="0" smtClean="0">
                <a:solidFill>
                  <a:srgbClr val="000000"/>
                </a:solidFill>
                <a:latin typeface="Avenir Next Demi Bold"/>
                <a:cs typeface="Avenir Next Demi Bold"/>
              </a:rPr>
              <a:t>Women</a:t>
            </a:r>
          </a:p>
          <a:p>
            <a:pPr algn="ctr">
              <a:lnSpc>
                <a:spcPct val="90000"/>
              </a:lnSpc>
            </a:pPr>
            <a:r>
              <a:rPr lang="en-US" sz="2000" b="1" dirty="0" smtClean="0">
                <a:solidFill>
                  <a:srgbClr val="000000"/>
                </a:solidFill>
                <a:latin typeface="Avenir Next Demi Bold"/>
                <a:cs typeface="Avenir Next Demi Bold"/>
              </a:rPr>
              <a:t>Suffrage</a:t>
            </a:r>
          </a:p>
        </p:txBody>
      </p:sp>
    </p:spTree>
    <p:extLst>
      <p:ext uri="{BB962C8B-B14F-4D97-AF65-F5344CB8AC3E}">
        <p14:creationId xmlns:p14="http://schemas.microsoft.com/office/powerpoint/2010/main" val="178489717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par>
                          <p:cTn id="10" fill="hold">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53"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304800" y="1143000"/>
            <a:ext cx="8229600" cy="1447800"/>
          </a:xfrm>
        </p:spPr>
        <p:txBody>
          <a:bodyPr>
            <a:normAutofit/>
          </a:bodyPr>
          <a:lstStyle/>
          <a:p>
            <a:pPr>
              <a:lnSpc>
                <a:spcPct val="90000"/>
              </a:lnSpc>
              <a:buFont typeface="Arial"/>
              <a:buChar char="•"/>
            </a:pPr>
            <a:r>
              <a:rPr lang="en-US" sz="2300" b="1" dirty="0">
                <a:latin typeface="Avenir Next Demi Bold"/>
                <a:cs typeface="Avenir Next Demi Bold"/>
              </a:rPr>
              <a:t>NAWSA at first focused on </a:t>
            </a:r>
            <a:r>
              <a:rPr lang="en-US" sz="2300" b="1" dirty="0" smtClean="0">
                <a:solidFill>
                  <a:srgbClr val="FF3300"/>
                </a:solidFill>
                <a:latin typeface="Avenir Next Demi Bold"/>
                <a:cs typeface="Avenir Next Demi Bold"/>
              </a:rPr>
              <a:t>state to state</a:t>
            </a:r>
            <a:r>
              <a:rPr lang="en-US" sz="2300" b="1" dirty="0" smtClean="0">
                <a:latin typeface="Avenir Next Demi Bold"/>
                <a:cs typeface="Avenir Next Demi Bold"/>
              </a:rPr>
              <a:t> </a:t>
            </a:r>
            <a:r>
              <a:rPr lang="en-US" sz="2300" b="1" dirty="0">
                <a:latin typeface="Avenir Next Demi Bold"/>
                <a:cs typeface="Avenir Next Demi Bold"/>
              </a:rPr>
              <a:t>campaigns to win the right to vote, since earlier efforts at passing a </a:t>
            </a:r>
            <a:r>
              <a:rPr lang="en-US" sz="2300" b="1" dirty="0">
                <a:solidFill>
                  <a:srgbClr val="FF3300"/>
                </a:solidFill>
                <a:latin typeface="Avenir Next Demi Bold"/>
                <a:cs typeface="Avenir Next Demi Bold"/>
              </a:rPr>
              <a:t>federal </a:t>
            </a:r>
            <a:r>
              <a:rPr lang="en-US" sz="2300" b="1" dirty="0">
                <a:latin typeface="Avenir Next Demi Bold"/>
                <a:cs typeface="Avenir Next Demi Bold"/>
              </a:rPr>
              <a:t>amendment had failed.</a:t>
            </a:r>
          </a:p>
          <a:p>
            <a:pPr>
              <a:lnSpc>
                <a:spcPct val="90000"/>
              </a:lnSpc>
              <a:buFont typeface="Wingdings" pitchFamily="2" charset="2"/>
              <a:buNone/>
            </a:pPr>
            <a:endParaRPr lang="en-US" sz="2600" b="1"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4691" b="89877" l="2667" r="95667">
                        <a14:foregroundMark x1="89500" y1="43457" x2="89333" y2="80247"/>
                      </a14:backgroundRemoval>
                    </a14:imgEffect>
                  </a14:imgLayer>
                </a14:imgProps>
              </a:ext>
            </a:extLst>
          </a:blip>
          <a:srcRect l="1643" t="2169" r="6104" b="10264"/>
          <a:stretch/>
        </p:blipFill>
        <p:spPr>
          <a:xfrm>
            <a:off x="990600" y="2125133"/>
            <a:ext cx="7386926" cy="4732867"/>
          </a:xfrm>
          <a:prstGeom prst="rect">
            <a:avLst/>
          </a:prstGeom>
        </p:spPr>
      </p:pic>
      <p:sp>
        <p:nvSpPr>
          <p:cNvPr id="5" name="Rectangle 4"/>
          <p:cNvSpPr/>
          <p:nvPr/>
        </p:nvSpPr>
        <p:spPr>
          <a:xfrm rot="21282881">
            <a:off x="2078785" y="3325832"/>
            <a:ext cx="4750018" cy="1200329"/>
          </a:xfrm>
          <a:prstGeom prst="rect">
            <a:avLst/>
          </a:prstGeom>
        </p:spPr>
        <p:txBody>
          <a:bodyPr wrap="none">
            <a:spAutoFit/>
          </a:bodyPr>
          <a:lstStyle/>
          <a:p>
            <a:r>
              <a:rPr lang="en-US"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ntiqueOliNorDReg"/>
                <a:cs typeface="AntiqueOliNorDReg"/>
              </a:rPr>
              <a:t>NAWSA</a:t>
            </a:r>
          </a:p>
        </p:txBody>
      </p:sp>
      <p:sp>
        <p:nvSpPr>
          <p:cNvPr id="6" name="Title 1"/>
          <p:cNvSpPr txBox="1">
            <a:spLocks/>
          </p:cNvSpPr>
          <p:nvPr/>
        </p:nvSpPr>
        <p:spPr>
          <a:xfrm>
            <a:off x="533400" y="76200"/>
            <a:ext cx="8229600" cy="716663"/>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lnSpc>
                <a:spcPct val="90000"/>
              </a:lnSpc>
            </a:pPr>
            <a:r>
              <a:rPr lang="en-US" sz="3600" dirty="0" smtClean="0">
                <a:effectLst>
                  <a:glow rad="101600">
                    <a:schemeClr val="bg1">
                      <a:alpha val="75000"/>
                    </a:schemeClr>
                  </a:glow>
                </a:effectLst>
                <a:latin typeface="AntiqueOliComReg"/>
                <a:cs typeface="AntiqueOliComReg"/>
              </a:rPr>
              <a:t>Comparing Political Strategies</a:t>
            </a:r>
            <a:endParaRPr lang="en-US" sz="3600" dirty="0">
              <a:effectLst>
                <a:glow rad="101600">
                  <a:schemeClr val="bg1">
                    <a:alpha val="75000"/>
                  </a:schemeClr>
                </a:glow>
              </a:effectLst>
              <a:latin typeface="AntiqueOliComReg"/>
              <a:cs typeface="AntiqueOliComReg"/>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par>
                          <p:cTn id="10" fill="hold">
                            <p:stCondLst>
                              <p:cond delay="1000"/>
                            </p:stCondLst>
                            <p:childTnLst>
                              <p:par>
                                <p:cTn id="11" presetID="3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par>
                                <p:cTn id="17" presetID="10" presetClass="entr" presetSubtype="0" fill="hold" nodeType="withEffect">
                                  <p:stCondLst>
                                    <p:cond delay="0"/>
                                  </p:stCondLst>
                                  <p:childTnLst>
                                    <p:set>
                                      <p:cBhvr>
                                        <p:cTn id="18" dur="1" fill="hold">
                                          <p:stCondLst>
                                            <p:cond delay="0"/>
                                          </p:stCondLst>
                                        </p:cTn>
                                        <p:tgtEl>
                                          <p:spTgt spid="34819">
                                            <p:txEl>
                                              <p:pRg st="0" end="0"/>
                                            </p:txEl>
                                          </p:spTgt>
                                        </p:tgtEl>
                                        <p:attrNameLst>
                                          <p:attrName>style.visibility</p:attrName>
                                        </p:attrNameLst>
                                      </p:cBhvr>
                                      <p:to>
                                        <p:strVal val="visible"/>
                                      </p:to>
                                    </p:set>
                                    <p:animEffect transition="in" filter="fade">
                                      <p:cBhvr>
                                        <p:cTn id="19" dur="2000"/>
                                        <p:tgtEl>
                                          <p:spTgt spid="34819">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avel Hammered In Court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29600" y="4572000"/>
            <a:ext cx="541865" cy="304799"/>
          </a:xfrm>
          <a:prstGeom prst="rect">
            <a:avLst/>
          </a:prstGeom>
        </p:spPr>
      </p:pic>
      <p:pic>
        <p:nvPicPr>
          <p:cNvPr id="4" name="Content Placeholder 3"/>
          <p:cNvPicPr>
            <a:picLocks noGrp="1" noChangeAspect="1"/>
          </p:cNvPicPr>
          <p:nvPr>
            <p:ph idx="1"/>
          </p:nvPr>
        </p:nvPicPr>
        <p:blipFill>
          <a:blip r:embed="rId6">
            <a:extLst>
              <a:ext uri="{BEBA8EAE-BF5A-486C-A8C5-ECC9F3942E4B}">
                <a14:imgProps xmlns:a14="http://schemas.microsoft.com/office/drawing/2010/main">
                  <a14:imgLayer r:embed="rId7">
                    <a14:imgEffect>
                      <a14:backgroundRemoval t="594" b="99576" l="53" r="99921"/>
                    </a14:imgEffect>
                  </a14:imgLayer>
                </a14:imgProps>
              </a:ext>
            </a:extLst>
          </a:blip>
          <a:srcRect l="-6765" r="-6765"/>
          <a:stretch>
            <a:fillRect/>
          </a:stretch>
        </p:blipFill>
        <p:spPr>
          <a:xfrm>
            <a:off x="27877" y="1066800"/>
            <a:ext cx="9110133" cy="5410200"/>
          </a:xfrm>
        </p:spPr>
      </p:pic>
      <p:sp>
        <p:nvSpPr>
          <p:cNvPr id="5" name="Rectangle 4"/>
          <p:cNvSpPr/>
          <p:nvPr/>
        </p:nvSpPr>
        <p:spPr>
          <a:xfrm>
            <a:off x="609600" y="1524000"/>
            <a:ext cx="3276600" cy="3505200"/>
          </a:xfrm>
          <a:prstGeom prst="rect">
            <a:avLst/>
          </a:prstGeom>
          <a:blipFill rotWithShape="1">
            <a:blip r:embed="rId8"/>
            <a:tile tx="0" ty="0" sx="100000" sy="100000" flip="none" algn="tl"/>
          </a:blipFill>
          <a:ln>
            <a:solidFill>
              <a:schemeClr val="tx1"/>
            </a:solidFill>
          </a:ln>
          <a:scene3d>
            <a:camera prst="perspectiveContrastingRightFacing"/>
            <a:lightRig rig="threePt" dir="t"/>
          </a:scene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smtClean="0">
                <a:latin typeface="Avenir Next Demi Bold"/>
                <a:cs typeface="Avenir Next Demi Bold"/>
              </a:rPr>
              <a:t>Convince </a:t>
            </a:r>
          </a:p>
          <a:p>
            <a:pPr algn="ctr"/>
            <a:r>
              <a:rPr lang="en-US" sz="3200" b="1" dirty="0" smtClean="0">
                <a:latin typeface="Avenir Next Demi Bold"/>
                <a:cs typeface="Avenir Next Demi Bold"/>
              </a:rPr>
              <a:t>states to </a:t>
            </a:r>
          </a:p>
          <a:p>
            <a:pPr algn="ctr"/>
            <a:r>
              <a:rPr lang="en-US" sz="3200" b="1" dirty="0" smtClean="0">
                <a:latin typeface="Avenir Next Demi Bold"/>
                <a:cs typeface="Avenir Next Demi Bold"/>
              </a:rPr>
              <a:t>support </a:t>
            </a:r>
          </a:p>
          <a:p>
            <a:pPr algn="ctr"/>
            <a:r>
              <a:rPr lang="en-US" sz="3200" b="1" dirty="0" smtClean="0">
                <a:latin typeface="Avenir Next Demi Bold"/>
                <a:cs typeface="Avenir Next Demi Bold"/>
              </a:rPr>
              <a:t>suffrage</a:t>
            </a:r>
          </a:p>
          <a:p>
            <a:pPr algn="ctr"/>
            <a:r>
              <a:rPr lang="en-US" sz="3200" b="1" dirty="0" smtClean="0">
                <a:latin typeface="Avenir Next Demi Bold"/>
                <a:cs typeface="Avenir Next Demi Bold"/>
              </a:rPr>
              <a:t> amendments</a:t>
            </a:r>
            <a:endParaRPr lang="en-US" sz="3200" b="1" dirty="0">
              <a:latin typeface="Avenir Next Demi Bold"/>
              <a:cs typeface="Avenir Next Demi Bold"/>
            </a:endParaRPr>
          </a:p>
        </p:txBody>
      </p:sp>
      <p:sp>
        <p:nvSpPr>
          <p:cNvPr id="6" name="Rectangle 5"/>
          <p:cNvSpPr/>
          <p:nvPr/>
        </p:nvSpPr>
        <p:spPr>
          <a:xfrm>
            <a:off x="5715000" y="1295400"/>
            <a:ext cx="3276600" cy="3505200"/>
          </a:xfrm>
          <a:prstGeom prst="rect">
            <a:avLst/>
          </a:prstGeom>
          <a:blipFill rotWithShape="1">
            <a:blip r:embed="rId8"/>
            <a:tile tx="0" ty="0" sx="100000" sy="100000" flip="none" algn="tl"/>
          </a:blipFill>
          <a:ln>
            <a:solidFill>
              <a:schemeClr val="tx1"/>
            </a:solidFill>
          </a:ln>
          <a:scene3d>
            <a:camera prst="perspectiveContrastingRightFacing"/>
            <a:lightRig rig="threePt" dir="t"/>
          </a:scene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smtClean="0">
                <a:latin typeface="Avenir Next Demi Bold"/>
                <a:cs typeface="Avenir Next Demi Bold"/>
              </a:rPr>
              <a:t>Convince the </a:t>
            </a:r>
          </a:p>
          <a:p>
            <a:pPr algn="ctr"/>
            <a:r>
              <a:rPr lang="en-US" sz="3200" b="1" dirty="0">
                <a:latin typeface="Avenir Next Demi Bold"/>
                <a:cs typeface="Avenir Next Demi Bold"/>
              </a:rPr>
              <a:t>n</a:t>
            </a:r>
            <a:r>
              <a:rPr lang="en-US" sz="3200" b="1" dirty="0" smtClean="0">
                <a:latin typeface="Avenir Next Demi Bold"/>
                <a:cs typeface="Avenir Next Demi Bold"/>
              </a:rPr>
              <a:t>ational </a:t>
            </a:r>
          </a:p>
          <a:p>
            <a:pPr algn="ctr"/>
            <a:r>
              <a:rPr lang="en-US" sz="3200" b="1" dirty="0">
                <a:latin typeface="Avenir Next Demi Bold"/>
                <a:cs typeface="Avenir Next Demi Bold"/>
              </a:rPr>
              <a:t>g</a:t>
            </a:r>
            <a:r>
              <a:rPr lang="en-US" sz="3200" b="1" dirty="0" smtClean="0">
                <a:latin typeface="Avenir Next Demi Bold"/>
                <a:cs typeface="Avenir Next Demi Bold"/>
              </a:rPr>
              <a:t>overnment</a:t>
            </a:r>
            <a:endParaRPr lang="en-US" sz="3200" b="1" dirty="0">
              <a:latin typeface="Avenir Next Demi Bold"/>
              <a:cs typeface="Avenir Next Demi Bold"/>
            </a:endParaRPr>
          </a:p>
          <a:p>
            <a:pPr algn="ctr"/>
            <a:r>
              <a:rPr lang="en-US" sz="3200" b="1" dirty="0">
                <a:latin typeface="Avenir Next Demi Bold"/>
                <a:cs typeface="Avenir Next Demi Bold"/>
              </a:rPr>
              <a:t>t</a:t>
            </a:r>
            <a:r>
              <a:rPr lang="en-US" sz="3200" b="1" dirty="0" smtClean="0">
                <a:latin typeface="Avenir Next Demi Bold"/>
                <a:cs typeface="Avenir Next Demi Bold"/>
              </a:rPr>
              <a:t>o support</a:t>
            </a:r>
          </a:p>
          <a:p>
            <a:pPr algn="ctr"/>
            <a:r>
              <a:rPr lang="en-US" sz="3200" b="1" dirty="0">
                <a:latin typeface="Avenir Next Demi Bold"/>
                <a:cs typeface="Avenir Next Demi Bold"/>
              </a:rPr>
              <a:t>s</a:t>
            </a:r>
            <a:r>
              <a:rPr lang="en-US" sz="3200" b="1" dirty="0" smtClean="0">
                <a:latin typeface="Avenir Next Demi Bold"/>
                <a:cs typeface="Avenir Next Demi Bold"/>
              </a:rPr>
              <a:t>uffrage </a:t>
            </a:r>
          </a:p>
          <a:p>
            <a:pPr algn="ctr"/>
            <a:r>
              <a:rPr lang="en-US" sz="3200" b="1" dirty="0" smtClean="0">
                <a:latin typeface="Avenir Next Demi Bold"/>
                <a:cs typeface="Avenir Next Demi Bold"/>
              </a:rPr>
              <a:t>amendments</a:t>
            </a:r>
          </a:p>
        </p:txBody>
      </p:sp>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backgroundRemoval t="9956" b="100000" l="0" r="100000">
                        <a14:foregroundMark x1="25125" y1="95796" x2="98500" y2="98230"/>
                        <a14:backgroundMark x1="23250" y1="27876" x2="375" y2="53540"/>
                        <a14:backgroundMark x1="16500" y1="56858" x2="40125" y2="54425"/>
                        <a14:backgroundMark x1="61000" y1="40487" x2="99250" y2="46018"/>
                      </a14:backgroundRemoval>
                    </a14:imgEffect>
                  </a14:imgLayer>
                </a14:imgProps>
              </a:ext>
            </a:extLst>
          </a:blip>
          <a:stretch>
            <a:fillRect/>
          </a:stretch>
        </p:blipFill>
        <p:spPr>
          <a:xfrm>
            <a:off x="0" y="2132620"/>
            <a:ext cx="9144000" cy="4724400"/>
          </a:xfrm>
          <a:prstGeom prst="rect">
            <a:avLst/>
          </a:prstGeom>
        </p:spPr>
      </p:pic>
      <p:pic>
        <p:nvPicPr>
          <p:cNvPr id="8" name="Picture 2" descr="http://obamaballotchallenge.com/wp-content/uploads/2012/01/Courtroom-empty.jpg"/>
          <p:cNvPicPr>
            <a:picLocks noChangeAspect="1" noChangeArrowheads="1"/>
          </p:cNvPicPr>
          <p:nvPr/>
        </p:nvPicPr>
        <p:blipFill>
          <a:blip r:embed="rId11" cstate="print"/>
          <a:srcRect/>
          <a:stretch>
            <a:fillRect/>
          </a:stretch>
        </p:blipFill>
        <p:spPr bwMode="auto">
          <a:xfrm>
            <a:off x="-21168" y="0"/>
            <a:ext cx="9165168" cy="69342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9" name="Picture 4" descr="http://www.projecttaney.org/Animated$242520Judge.gif"/>
          <p:cNvPicPr>
            <a:picLocks noChangeAspect="1" noChangeArrowheads="1" noCrop="1"/>
          </p:cNvPicPr>
          <p:nvPr/>
        </p:nvPicPr>
        <p:blipFill>
          <a:blip r:embed="rId12" cstate="print"/>
          <a:srcRect/>
          <a:stretch>
            <a:fillRect/>
          </a:stretch>
        </p:blipFill>
        <p:spPr bwMode="auto">
          <a:xfrm>
            <a:off x="2819400" y="152400"/>
            <a:ext cx="3305175" cy="2362200"/>
          </a:xfrm>
          <a:prstGeom prst="rect">
            <a:avLst/>
          </a:prstGeom>
          <a:noFill/>
        </p:spPr>
      </p:pic>
      <p:sp>
        <p:nvSpPr>
          <p:cNvPr id="11" name="Rectangle 10"/>
          <p:cNvSpPr/>
          <p:nvPr/>
        </p:nvSpPr>
        <p:spPr>
          <a:xfrm>
            <a:off x="2819400" y="2819400"/>
            <a:ext cx="3276600" cy="3505200"/>
          </a:xfrm>
          <a:prstGeom prst="rect">
            <a:avLst/>
          </a:prstGeom>
          <a:blipFill rotWithShape="1">
            <a:blip r:embed="rId8"/>
            <a:tile tx="0" ty="0" sx="100000" sy="100000" flip="none" algn="tl"/>
          </a:blipFill>
          <a:ln>
            <a:solidFill>
              <a:schemeClr val="tx1"/>
            </a:solidFill>
          </a:ln>
          <a:scene3d>
            <a:camera prst="perspectiveContrastingRightFacing"/>
            <a:lightRig rig="threePt" dir="t"/>
          </a:scene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smtClean="0">
                <a:latin typeface="Avenir Next Demi Bold"/>
                <a:cs typeface="Avenir Next Demi Bold"/>
              </a:rPr>
              <a:t>Continue to </a:t>
            </a:r>
          </a:p>
          <a:p>
            <a:pPr algn="ctr"/>
            <a:r>
              <a:rPr lang="en-US" sz="3200" b="1" dirty="0" smtClean="0">
                <a:latin typeface="Avenir Next Demi Bold"/>
                <a:cs typeface="Avenir Next Demi Bold"/>
              </a:rPr>
              <a:t>use court </a:t>
            </a:r>
          </a:p>
          <a:p>
            <a:pPr algn="ctr"/>
            <a:r>
              <a:rPr lang="en-US" sz="3200" b="1" dirty="0">
                <a:latin typeface="Avenir Next Demi Bold"/>
                <a:cs typeface="Avenir Next Demi Bold"/>
              </a:rPr>
              <a:t>c</a:t>
            </a:r>
            <a:r>
              <a:rPr lang="en-US" sz="3200" b="1" dirty="0" smtClean="0">
                <a:latin typeface="Avenir Next Demi Bold"/>
                <a:cs typeface="Avenir Next Demi Bold"/>
              </a:rPr>
              <a:t>ases to </a:t>
            </a:r>
          </a:p>
          <a:p>
            <a:pPr algn="ctr"/>
            <a:r>
              <a:rPr lang="en-US" sz="3200" b="1" dirty="0">
                <a:latin typeface="Avenir Next Demi Bold"/>
                <a:cs typeface="Avenir Next Demi Bold"/>
              </a:rPr>
              <a:t>c</a:t>
            </a:r>
            <a:r>
              <a:rPr lang="en-US" sz="3200" b="1" dirty="0" smtClean="0">
                <a:latin typeface="Avenir Next Demi Bold"/>
                <a:cs typeface="Avenir Next Demi Bold"/>
              </a:rPr>
              <a:t>hallenge</a:t>
            </a:r>
          </a:p>
          <a:p>
            <a:pPr algn="ctr"/>
            <a:r>
              <a:rPr lang="en-US" sz="3200" b="1" dirty="0">
                <a:latin typeface="Avenir Next Demi Bold"/>
                <a:cs typeface="Avenir Next Demi Bold"/>
              </a:rPr>
              <a:t>w</a:t>
            </a:r>
            <a:r>
              <a:rPr lang="en-US" sz="3200" b="1" dirty="0" smtClean="0">
                <a:latin typeface="Avenir Next Demi Bold"/>
                <a:cs typeface="Avenir Next Demi Bold"/>
              </a:rPr>
              <a:t>omen’s lack </a:t>
            </a:r>
          </a:p>
          <a:p>
            <a:pPr algn="ctr"/>
            <a:r>
              <a:rPr lang="en-US" sz="3200" b="1" dirty="0">
                <a:latin typeface="Avenir Next Demi Bold"/>
                <a:cs typeface="Avenir Next Demi Bold"/>
              </a:rPr>
              <a:t>o</a:t>
            </a:r>
            <a:r>
              <a:rPr lang="en-US" sz="3200" b="1" dirty="0" smtClean="0">
                <a:latin typeface="Avenir Next Demi Bold"/>
                <a:cs typeface="Avenir Next Demi Bold"/>
              </a:rPr>
              <a:t>f voting rights</a:t>
            </a:r>
          </a:p>
          <a:p>
            <a:pPr algn="ctr"/>
            <a:endParaRPr lang="en-US" sz="3200" b="1" dirty="0">
              <a:latin typeface="Avenir Next Demi Bold"/>
              <a:cs typeface="Avenir Next Demi Bold"/>
            </a:endParaRPr>
          </a:p>
        </p:txBody>
      </p:sp>
      <p:sp>
        <p:nvSpPr>
          <p:cNvPr id="12" name="Title 1"/>
          <p:cNvSpPr txBox="1">
            <a:spLocks/>
          </p:cNvSpPr>
          <p:nvPr/>
        </p:nvSpPr>
        <p:spPr>
          <a:xfrm>
            <a:off x="533400" y="152400"/>
            <a:ext cx="8229600" cy="716663"/>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r>
              <a:rPr lang="en-US" sz="4000" dirty="0" smtClean="0">
                <a:effectLst>
                  <a:glow rad="101600">
                    <a:schemeClr val="bg1">
                      <a:alpha val="75000"/>
                    </a:schemeClr>
                  </a:glow>
                </a:effectLst>
                <a:latin typeface="AntiqueOliComReg"/>
                <a:cs typeface="AntiqueOliComReg"/>
              </a:rPr>
              <a:t>NAWSA: Political Strategies</a:t>
            </a:r>
            <a:endParaRPr lang="en-US" sz="4000" dirty="0">
              <a:effectLst>
                <a:glow rad="101600">
                  <a:schemeClr val="bg1">
                    <a:alpha val="75000"/>
                  </a:schemeClr>
                </a:glow>
              </a:effectLst>
              <a:latin typeface="AntiqueOliComReg"/>
              <a:cs typeface="AntiqueOliComReg"/>
            </a:endParaRPr>
          </a:p>
        </p:txBody>
      </p:sp>
    </p:spTree>
    <p:extLst>
      <p:ext uri="{BB962C8B-B14F-4D97-AF65-F5344CB8AC3E}">
        <p14:creationId xmlns:p14="http://schemas.microsoft.com/office/powerpoint/2010/main" val="150624897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1" nodeType="afterEffect">
                                  <p:stCondLst>
                                    <p:cond delay="2000"/>
                                  </p:stCondLst>
                                  <p:childTnLst>
                                    <p:animEffect transition="out" filter="dissolv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par>
                          <p:cTn id="8" fill="hold">
                            <p:stCondLst>
                              <p:cond delay="40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ppt_x"/>
                                          </p:val>
                                        </p:tav>
                                        <p:tav tm="100000">
                                          <p:val>
                                            <p:strVal val="#ppt_x"/>
                                          </p:val>
                                        </p:tav>
                                      </p:tavLst>
                                    </p:anim>
                                    <p:anim calcmode="lin" valueType="num">
                                      <p:cBhvr additive="base">
                                        <p:cTn id="12"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2000" fill="hold"/>
                                        <p:tgtEl>
                                          <p:spTgt spid="6"/>
                                        </p:tgtEl>
                                        <p:attrNameLst>
                                          <p:attrName>ppt_w</p:attrName>
                                        </p:attrNameLst>
                                      </p:cBhvr>
                                      <p:tavLst>
                                        <p:tav tm="0">
                                          <p:val>
                                            <p:fltVal val="0"/>
                                          </p:val>
                                        </p:tav>
                                        <p:tav tm="100000">
                                          <p:val>
                                            <p:strVal val="#ppt_w"/>
                                          </p:val>
                                        </p:tav>
                                      </p:tavLst>
                                    </p:anim>
                                    <p:anim calcmode="lin" valueType="num">
                                      <p:cBhvr>
                                        <p:cTn id="18" dur="2000" fill="hold"/>
                                        <p:tgtEl>
                                          <p:spTgt spid="6"/>
                                        </p:tgtEl>
                                        <p:attrNameLst>
                                          <p:attrName>ppt_h</p:attrName>
                                        </p:attrNameLst>
                                      </p:cBhvr>
                                      <p:tavLst>
                                        <p:tav tm="0">
                                          <p:val>
                                            <p:fltVal val="0"/>
                                          </p:val>
                                        </p:tav>
                                        <p:tav tm="100000">
                                          <p:val>
                                            <p:strVal val="#ppt_h"/>
                                          </p:val>
                                        </p:tav>
                                      </p:tavLst>
                                    </p:anim>
                                    <p:anim calcmode="lin" valueType="num">
                                      <p:cBhvr>
                                        <p:cTn id="19" dur="2000" fill="hold"/>
                                        <p:tgtEl>
                                          <p:spTgt spid="6"/>
                                        </p:tgtEl>
                                        <p:attrNameLst>
                                          <p:attrName>style.rotation</p:attrName>
                                        </p:attrNameLst>
                                      </p:cBhvr>
                                      <p:tavLst>
                                        <p:tav tm="0">
                                          <p:val>
                                            <p:fltVal val="90"/>
                                          </p:val>
                                        </p:tav>
                                        <p:tav tm="100000">
                                          <p:val>
                                            <p:fltVal val="0"/>
                                          </p:val>
                                        </p:tav>
                                      </p:tavLst>
                                    </p:anim>
                                    <p:animEffect transition="in" filter="fade">
                                      <p:cBhvr>
                                        <p:cTn id="20" dur="2000"/>
                                        <p:tgtEl>
                                          <p:spTgt spid="6"/>
                                        </p:tgtEl>
                                      </p:cBhvr>
                                    </p:animEffect>
                                  </p:childTnLst>
                                </p:cTn>
                              </p:par>
                              <p:par>
                                <p:cTn id="21" presetID="9" presetClass="exit" presetSubtype="0" fill="hold" nodeType="withEffect">
                                  <p:stCondLst>
                                    <p:cond delay="0"/>
                                  </p:stCondLst>
                                  <p:childTnLst>
                                    <p:animEffect transition="out" filter="dissolve">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anim calcmode="lin" valueType="num">
                                      <p:cBhvr>
                                        <p:cTn id="27" dur="2000" fill="hold"/>
                                        <p:tgtEl>
                                          <p:spTgt spid="7"/>
                                        </p:tgtEl>
                                        <p:attrNameLst>
                                          <p:attrName>ppt_x</p:attrName>
                                        </p:attrNameLst>
                                      </p:cBhvr>
                                      <p:tavLst>
                                        <p:tav tm="0">
                                          <p:val>
                                            <p:strVal val="#ppt_x"/>
                                          </p:val>
                                        </p:tav>
                                        <p:tav tm="100000">
                                          <p:val>
                                            <p:strVal val="#ppt_x"/>
                                          </p:val>
                                        </p:tav>
                                      </p:tavLst>
                                    </p:anim>
                                    <p:anim calcmode="lin" valueType="num">
                                      <p:cBhvr>
                                        <p:cTn id="28"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5" presetClass="exit" presetSubtype="0" fill="hold" nodeType="clickEffect">
                                  <p:stCondLst>
                                    <p:cond delay="0"/>
                                  </p:stCondLst>
                                  <p:childTnLst>
                                    <p:anim calcmode="lin" valueType="num">
                                      <p:cBhvr>
                                        <p:cTn id="32" dur="2000"/>
                                        <p:tgtEl>
                                          <p:spTgt spid="7"/>
                                        </p:tgtEl>
                                        <p:attrNameLst>
                                          <p:attrName>ppt_w</p:attrName>
                                        </p:attrNameLst>
                                      </p:cBhvr>
                                      <p:tavLst>
                                        <p:tav tm="0">
                                          <p:val>
                                            <p:strVal val="ppt_w"/>
                                          </p:val>
                                        </p:tav>
                                        <p:tav tm="100000">
                                          <p:val>
                                            <p:strVal val="ppt_w*0.70"/>
                                          </p:val>
                                        </p:tav>
                                      </p:tavLst>
                                    </p:anim>
                                    <p:anim calcmode="lin" valueType="num">
                                      <p:cBhvr>
                                        <p:cTn id="33" dur="2000"/>
                                        <p:tgtEl>
                                          <p:spTgt spid="7"/>
                                        </p:tgtEl>
                                        <p:attrNameLst>
                                          <p:attrName>ppt_h</p:attrName>
                                        </p:attrNameLst>
                                      </p:cBhvr>
                                      <p:tavLst>
                                        <p:tav tm="0">
                                          <p:val>
                                            <p:strVal val="ppt_h"/>
                                          </p:val>
                                        </p:tav>
                                        <p:tav tm="100000">
                                          <p:val>
                                            <p:strVal val="ppt_h"/>
                                          </p:val>
                                        </p:tav>
                                      </p:tavLst>
                                    </p:anim>
                                    <p:animEffect transition="out" filter="fade">
                                      <p:cBhvr>
                                        <p:cTn id="34" dur="2000"/>
                                        <p:tgtEl>
                                          <p:spTgt spid="7"/>
                                        </p:tgtEl>
                                      </p:cBhvr>
                                    </p:animEffect>
                                    <p:set>
                                      <p:cBhvr>
                                        <p:cTn id="35" dur="1" fill="hold">
                                          <p:stCondLst>
                                            <p:cond delay="1999"/>
                                          </p:stCondLst>
                                        </p:cTn>
                                        <p:tgtEl>
                                          <p:spTgt spid="7"/>
                                        </p:tgtEl>
                                        <p:attrNameLst>
                                          <p:attrName>style.visibility</p:attrName>
                                        </p:attrNameLst>
                                      </p:cBhvr>
                                      <p:to>
                                        <p:strVal val="hidden"/>
                                      </p:to>
                                    </p:set>
                                  </p:childTnLst>
                                </p:cTn>
                              </p:par>
                              <p:par>
                                <p:cTn id="36" presetID="55" presetClass="exit" presetSubtype="0" fill="hold" grpId="1" nodeType="withEffect">
                                  <p:stCondLst>
                                    <p:cond delay="0"/>
                                  </p:stCondLst>
                                  <p:childTnLst>
                                    <p:anim calcmode="lin" valueType="num">
                                      <p:cBhvr>
                                        <p:cTn id="37" dur="2000"/>
                                        <p:tgtEl>
                                          <p:spTgt spid="6"/>
                                        </p:tgtEl>
                                        <p:attrNameLst>
                                          <p:attrName>ppt_w</p:attrName>
                                        </p:attrNameLst>
                                      </p:cBhvr>
                                      <p:tavLst>
                                        <p:tav tm="0">
                                          <p:val>
                                            <p:strVal val="ppt_w"/>
                                          </p:val>
                                        </p:tav>
                                        <p:tav tm="100000">
                                          <p:val>
                                            <p:strVal val="ppt_w*0.70"/>
                                          </p:val>
                                        </p:tav>
                                      </p:tavLst>
                                    </p:anim>
                                    <p:anim calcmode="lin" valueType="num">
                                      <p:cBhvr>
                                        <p:cTn id="38" dur="2000"/>
                                        <p:tgtEl>
                                          <p:spTgt spid="6"/>
                                        </p:tgtEl>
                                        <p:attrNameLst>
                                          <p:attrName>ppt_h</p:attrName>
                                        </p:attrNameLst>
                                      </p:cBhvr>
                                      <p:tavLst>
                                        <p:tav tm="0">
                                          <p:val>
                                            <p:strVal val="ppt_h"/>
                                          </p:val>
                                        </p:tav>
                                        <p:tav tm="100000">
                                          <p:val>
                                            <p:strVal val="ppt_h"/>
                                          </p:val>
                                        </p:tav>
                                      </p:tavLst>
                                    </p:anim>
                                    <p:animEffect transition="out" filter="fade">
                                      <p:cBhvr>
                                        <p:cTn id="39" dur="2000"/>
                                        <p:tgtEl>
                                          <p:spTgt spid="6"/>
                                        </p:tgtEl>
                                      </p:cBhvr>
                                    </p:animEffect>
                                    <p:set>
                                      <p:cBhvr>
                                        <p:cTn id="40" dur="1" fill="hold">
                                          <p:stCondLst>
                                            <p:cond delay="1999"/>
                                          </p:stCondLst>
                                        </p:cTn>
                                        <p:tgtEl>
                                          <p:spTgt spid="6"/>
                                        </p:tgtEl>
                                        <p:attrNameLst>
                                          <p:attrName>style.visibility</p:attrName>
                                        </p:attrNameLst>
                                      </p:cBhvr>
                                      <p:to>
                                        <p:strVal val="hidden"/>
                                      </p:to>
                                    </p:set>
                                  </p:childTnLst>
                                </p:cTn>
                              </p:par>
                              <p:par>
                                <p:cTn id="41" presetID="55" presetClass="exit" presetSubtype="0" fill="hold" grpId="1" nodeType="withEffect">
                                  <p:stCondLst>
                                    <p:cond delay="0"/>
                                  </p:stCondLst>
                                  <p:childTnLst>
                                    <p:anim calcmode="lin" valueType="num">
                                      <p:cBhvr>
                                        <p:cTn id="42" dur="2000"/>
                                        <p:tgtEl>
                                          <p:spTgt spid="5"/>
                                        </p:tgtEl>
                                        <p:attrNameLst>
                                          <p:attrName>ppt_w</p:attrName>
                                        </p:attrNameLst>
                                      </p:cBhvr>
                                      <p:tavLst>
                                        <p:tav tm="0">
                                          <p:val>
                                            <p:strVal val="ppt_w"/>
                                          </p:val>
                                        </p:tav>
                                        <p:tav tm="100000">
                                          <p:val>
                                            <p:strVal val="ppt_w*0.70"/>
                                          </p:val>
                                        </p:tav>
                                      </p:tavLst>
                                    </p:anim>
                                    <p:anim calcmode="lin" valueType="num">
                                      <p:cBhvr>
                                        <p:cTn id="43" dur="2000"/>
                                        <p:tgtEl>
                                          <p:spTgt spid="5"/>
                                        </p:tgtEl>
                                        <p:attrNameLst>
                                          <p:attrName>ppt_h</p:attrName>
                                        </p:attrNameLst>
                                      </p:cBhvr>
                                      <p:tavLst>
                                        <p:tav tm="0">
                                          <p:val>
                                            <p:strVal val="ppt_h"/>
                                          </p:val>
                                        </p:tav>
                                        <p:tav tm="100000">
                                          <p:val>
                                            <p:strVal val="ppt_h"/>
                                          </p:val>
                                        </p:tav>
                                      </p:tavLst>
                                    </p:anim>
                                    <p:animEffect transition="out" filter="fade">
                                      <p:cBhvr>
                                        <p:cTn id="44" dur="2000"/>
                                        <p:tgtEl>
                                          <p:spTgt spid="5"/>
                                        </p:tgtEl>
                                      </p:cBhvr>
                                    </p:animEffect>
                                    <p:set>
                                      <p:cBhvr>
                                        <p:cTn id="45" dur="1" fill="hold">
                                          <p:stCondLst>
                                            <p:cond delay="1999"/>
                                          </p:stCondLst>
                                        </p:cTn>
                                        <p:tgtEl>
                                          <p:spTgt spid="5"/>
                                        </p:tgtEl>
                                        <p:attrNameLst>
                                          <p:attrName>style.visibility</p:attrName>
                                        </p:attrNameLst>
                                      </p:cBhvr>
                                      <p:to>
                                        <p:strVal val="hidden"/>
                                      </p:to>
                                    </p:set>
                                  </p:childTnLst>
                                </p:cTn>
                              </p:par>
                              <p:par>
                                <p:cTn id="46" presetID="22" presetClass="entr" presetSubtype="4"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20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000"/>
                                        <p:tgtEl>
                                          <p:spTgt spid="9"/>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circle(in)">
                                      <p:cBhvr>
                                        <p:cTn id="54" dur="2000"/>
                                        <p:tgtEl>
                                          <p:spTgt spid="11"/>
                                        </p:tgtEl>
                                      </p:cBhvr>
                                    </p:animEffect>
                                  </p:childTnLst>
                                </p:cTn>
                              </p:par>
                              <p:par>
                                <p:cTn id="55" presetID="1" presetClass="mediacall" presetSubtype="0" fill="hold" nodeType="withEffect">
                                  <p:stCondLst>
                                    <p:cond delay="1000"/>
                                  </p:stCondLst>
                                  <p:childTnLst>
                                    <p:cmd type="call" cmd="playFrom(0.0)">
                                      <p:cBhvr>
                                        <p:cTn id="56" dur="536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57" fill="hold" display="0">
                  <p:stCondLst>
                    <p:cond delay="indefinite"/>
                  </p:stCondLst>
                </p:cTn>
                <p:tgtEl>
                  <p:spTgt spid="10"/>
                </p:tgtEl>
              </p:cMediaNode>
            </p:video>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0"/>
                                        </p:tgtEl>
                                      </p:cBhvr>
                                    </p:cmd>
                                  </p:childTnLst>
                                </p:cTn>
                              </p:par>
                            </p:childTnLst>
                          </p:cTn>
                        </p:par>
                      </p:childTnLst>
                    </p:cTn>
                  </p:par>
                </p:childTnLst>
              </p:cTn>
              <p:nextCondLst>
                <p:cond evt="onClick" delay="0">
                  <p:tgtEl>
                    <p:spTgt spid="10"/>
                  </p:tgtEl>
                </p:cond>
              </p:nextCondLst>
            </p:seq>
          </p:childTnLst>
        </p:cTn>
      </p:par>
    </p:tnLst>
    <p:bldLst>
      <p:bldP spid="5" grpId="0" animBg="1"/>
      <p:bldP spid="5" grpId="1" animBg="1"/>
      <p:bldP spid="6" grpId="0" animBg="1"/>
      <p:bldP spid="6" grpId="1" animBg="1"/>
      <p:bldP spid="11" grpId="0" animBg="1"/>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_473nrD5vEv8/SmB6liFl51I/AAAAAAAABxA/KX98IwmECV0/s1600/suffrage-sign.jpg"/>
          <p:cNvPicPr>
            <a:picLocks noChangeAspect="1" noChangeArrowheads="1"/>
          </p:cNvPicPr>
          <p:nvPr/>
        </p:nvPicPr>
        <p:blipFill>
          <a:blip r:embed="rId3" cstate="print"/>
          <a:srcRect/>
          <a:stretch>
            <a:fillRect/>
          </a:stretch>
        </p:blipFill>
        <p:spPr bwMode="auto">
          <a:xfrm>
            <a:off x="1905000" y="2084165"/>
            <a:ext cx="5181600" cy="4621435"/>
          </a:xfrm>
          <a:prstGeom prst="rect">
            <a:avLst/>
          </a:prstGeom>
          <a:ln>
            <a:noFill/>
          </a:ln>
          <a:effectLst>
            <a:softEdge rad="112500"/>
          </a:effectLst>
        </p:spPr>
      </p:pic>
      <p:sp>
        <p:nvSpPr>
          <p:cNvPr id="5" name="Title 1"/>
          <p:cNvSpPr txBox="1">
            <a:spLocks/>
          </p:cNvSpPr>
          <p:nvPr/>
        </p:nvSpPr>
        <p:spPr>
          <a:xfrm>
            <a:off x="228600" y="76200"/>
            <a:ext cx="8229600" cy="716663"/>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r>
              <a:rPr lang="en-US" sz="4800" dirty="0" smtClean="0">
                <a:effectLst>
                  <a:glow rad="101600">
                    <a:schemeClr val="bg1">
                      <a:alpha val="75000"/>
                    </a:schemeClr>
                  </a:glow>
                </a:effectLst>
                <a:latin typeface="AntiqueOliComReg"/>
                <a:cs typeface="AntiqueOliComReg"/>
              </a:rPr>
              <a:t>Predict:</a:t>
            </a:r>
            <a:endParaRPr lang="en-US" sz="4800" dirty="0">
              <a:effectLst>
                <a:glow rad="101600">
                  <a:schemeClr val="bg1">
                    <a:alpha val="75000"/>
                  </a:schemeClr>
                </a:glow>
              </a:effectLst>
              <a:latin typeface="AntiqueOliComReg"/>
              <a:cs typeface="AntiqueOliComReg"/>
            </a:endParaRPr>
          </a:p>
        </p:txBody>
      </p:sp>
      <p:sp>
        <p:nvSpPr>
          <p:cNvPr id="4" name="TextBox 3"/>
          <p:cNvSpPr txBox="1"/>
          <p:nvPr/>
        </p:nvSpPr>
        <p:spPr>
          <a:xfrm>
            <a:off x="304800" y="990600"/>
            <a:ext cx="8802410" cy="898707"/>
          </a:xfrm>
          <a:prstGeom prst="rect">
            <a:avLst/>
          </a:prstGeom>
          <a:noFill/>
        </p:spPr>
        <p:txBody>
          <a:bodyPr wrap="none" rtlCol="0">
            <a:spAutoFit/>
          </a:bodyPr>
          <a:lstStyle/>
          <a:p>
            <a:pPr marL="342900" indent="-342900">
              <a:lnSpc>
                <a:spcPct val="110000"/>
              </a:lnSpc>
              <a:buFont typeface="Arial"/>
              <a:buChar char="•"/>
            </a:pPr>
            <a:r>
              <a:rPr lang="en-US" u="sng" dirty="0" smtClean="0">
                <a:latin typeface="Avenir Next Demi Bold"/>
                <a:cs typeface="Avenir Next Demi Bold"/>
              </a:rPr>
              <a:t>Why</a:t>
            </a:r>
            <a:r>
              <a:rPr lang="en-US" dirty="0" smtClean="0">
                <a:latin typeface="Avenir Next Demi Bold"/>
                <a:cs typeface="Avenir Next Demi Bold"/>
              </a:rPr>
              <a:t> do you think this woman is holding this sign?</a:t>
            </a:r>
          </a:p>
          <a:p>
            <a:pPr marL="342900" indent="-342900">
              <a:lnSpc>
                <a:spcPct val="110000"/>
              </a:lnSpc>
              <a:buFont typeface="Arial"/>
              <a:buChar char="•"/>
            </a:pPr>
            <a:r>
              <a:rPr lang="en-US" dirty="0" smtClean="0">
                <a:latin typeface="Avenir Next Demi Bold"/>
                <a:cs typeface="Avenir Next Demi Bold"/>
              </a:rPr>
              <a:t>Write down </a:t>
            </a:r>
            <a:r>
              <a:rPr lang="en-US" u="sng" dirty="0" smtClean="0">
                <a:latin typeface="Avenir Next Demi Bold"/>
                <a:cs typeface="Avenir Next Demi Bold"/>
              </a:rPr>
              <a:t>one question</a:t>
            </a:r>
            <a:r>
              <a:rPr lang="en-US" dirty="0" smtClean="0">
                <a:latin typeface="Avenir Next Demi Bold"/>
                <a:cs typeface="Avenir Next Demi Bold"/>
              </a:rPr>
              <a:t> you have for this primary source</a:t>
            </a:r>
            <a:r>
              <a:rPr lang="en-US" dirty="0" smtClean="0"/>
              <a:t>.  </a:t>
            </a:r>
            <a:endParaRPr lang="en-US" dirty="0"/>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Autofit/>
          </a:bodyPr>
          <a:lstStyle/>
          <a:p>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ntiqueOliNorDReg"/>
                <a:cs typeface="AntiqueOliNorDReg"/>
              </a:rPr>
              <a:t>State By State Campaigns</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ntiqueOliNorDReg"/>
              <a:cs typeface="AntiqueOliNorDReg"/>
            </a:endParaRPr>
          </a:p>
        </p:txBody>
      </p:sp>
      <p:sp>
        <p:nvSpPr>
          <p:cNvPr id="3" name="Content Placeholder 2"/>
          <p:cNvSpPr>
            <a:spLocks noGrp="1"/>
          </p:cNvSpPr>
          <p:nvPr>
            <p:ph idx="1"/>
          </p:nvPr>
        </p:nvSpPr>
        <p:spPr>
          <a:xfrm>
            <a:off x="457200" y="1600200"/>
            <a:ext cx="8229600" cy="4525963"/>
          </a:xfrm>
        </p:spPr>
        <p:txBody>
          <a:bodyPr/>
          <a:lstStyle/>
          <a:p>
            <a:pPr>
              <a:lnSpc>
                <a:spcPct val="90000"/>
              </a:lnSpc>
              <a:buFont typeface="Arial"/>
              <a:buChar char="•"/>
            </a:pPr>
            <a:r>
              <a:rPr lang="en-US" b="1" dirty="0">
                <a:latin typeface="Avenir Next Demi Bold"/>
                <a:cs typeface="Avenir Next Demi Bold"/>
              </a:rPr>
              <a:t>By 1896, </a:t>
            </a:r>
            <a:r>
              <a:rPr lang="en-US" b="1" u="sng" dirty="0">
                <a:latin typeface="Avenir Next Demi Bold"/>
                <a:cs typeface="Avenir Next Demi Bold"/>
              </a:rPr>
              <a:t>only four</a:t>
            </a:r>
            <a:r>
              <a:rPr lang="en-US" b="1" dirty="0">
                <a:latin typeface="Avenir Next Demi Bold"/>
                <a:cs typeface="Avenir Next Demi Bold"/>
              </a:rPr>
              <a:t> states allowed women to vote.</a:t>
            </a:r>
          </a:p>
          <a:p>
            <a:pPr>
              <a:lnSpc>
                <a:spcPct val="50000"/>
              </a:lnSpc>
              <a:buFont typeface="Arial"/>
              <a:buChar char="•"/>
            </a:pPr>
            <a:endParaRPr lang="en-US" b="1" dirty="0">
              <a:latin typeface="Avenir Next Demi Bold"/>
              <a:cs typeface="Avenir Next Demi Bold"/>
            </a:endParaRPr>
          </a:p>
          <a:p>
            <a:pPr>
              <a:lnSpc>
                <a:spcPct val="90000"/>
              </a:lnSpc>
              <a:buFont typeface="Arial"/>
              <a:buChar char="•"/>
            </a:pPr>
            <a:r>
              <a:rPr lang="en-US" b="1" dirty="0">
                <a:latin typeface="Avenir Next Demi Bold"/>
                <a:cs typeface="Avenir Next Demi Bold"/>
              </a:rPr>
              <a:t>Between 1896 &amp; 1910, women did not gain the right to vote in a single state.</a:t>
            </a:r>
          </a:p>
          <a:p>
            <a:pPr marL="0" indent="0">
              <a:buNone/>
            </a:pPr>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68" b="99265" l="4711" r="100000">
                        <a14:foregroundMark x1="50749" y1="93750" x2="50749" y2="93750"/>
                        <a14:foregroundMark x1="84368" y1="92647" x2="84368" y2="92647"/>
                        <a14:foregroundMark x1="44325" y1="60662" x2="44968" y2="72059"/>
                        <a14:foregroundMark x1="95717" y1="9191" x2="87366" y2="37500"/>
                        <a14:foregroundMark x1="87152" y1="56250" x2="87152" y2="56250"/>
                        <a14:foregroundMark x1="55246" y1="11029" x2="44111" y2="12500"/>
                        <a14:foregroundMark x1="55889" y1="9926" x2="55889" y2="9926"/>
                        <a14:foregroundMark x1="96146" y1="27941" x2="96146" y2="27941"/>
                        <a14:foregroundMark x1="95717" y1="7353" x2="95717" y2="7353"/>
                        <a14:foregroundMark x1="94004" y1="7721" x2="94004" y2="7721"/>
                        <a14:foregroundMark x1="11777" y1="4044" x2="11349" y2="11765"/>
                        <a14:foregroundMark x1="86081" y1="90809" x2="86081" y2="90809"/>
                        <a14:backgroundMark x1="14347" y1="1838" x2="14347" y2="1838"/>
                      </a14:backgroundRemoval>
                    </a14:imgEffect>
                  </a14:imgLayer>
                </a14:imgProps>
              </a:ext>
            </a:extLst>
          </a:blip>
          <a:stretch>
            <a:fillRect/>
          </a:stretch>
        </p:blipFill>
        <p:spPr>
          <a:xfrm>
            <a:off x="2209800" y="3505200"/>
            <a:ext cx="5562600" cy="3239887"/>
          </a:xfrm>
          <a:prstGeom prst="rect">
            <a:avLst/>
          </a:prstGeom>
        </p:spPr>
      </p:pic>
    </p:spTree>
    <p:extLst>
      <p:ext uri="{BB962C8B-B14F-4D97-AF65-F5344CB8AC3E}">
        <p14:creationId xmlns:p14="http://schemas.microsoft.com/office/powerpoint/2010/main" val="702206979"/>
      </p:ext>
    </p:extLst>
  </p:cSld>
  <p:clrMapOvr>
    <a:masterClrMapping/>
  </p:clrMapOvr>
  <mc:AlternateContent xmlns:mc="http://schemas.openxmlformats.org/markup-compatibility/2006" xmlns:p14="http://schemas.microsoft.com/office/powerpoint/2010/main">
    <mc:Choice Requires="p14">
      <p:transition spd="slow" p14:dur="2300">
        <p14:prism isContent="1"/>
        <p:sndAc>
          <p:stSnd>
            <p:snd r:embed="rId2" name="Tick Tock"/>
          </p:stSnd>
        </p:sndAc>
      </p:transition>
    </mc:Choice>
    <mc:Fallback xmlns="">
      <p:transition xmlns:p14="http://schemas.microsoft.com/office/powerpoint/2010/main" spd="slow">
        <p:fade/>
        <p:sndAc>
          <p:stSnd>
            <p:snd r:embed="rId5" name="Tick Tock"/>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7" name="Rectangle 6"/>
          <p:cNvSpPr/>
          <p:nvPr/>
        </p:nvSpPr>
        <p:spPr>
          <a:xfrm rot="21282881">
            <a:off x="3141618" y="1464767"/>
            <a:ext cx="2471951" cy="1569660"/>
          </a:xfrm>
          <a:prstGeom prst="rect">
            <a:avLst/>
          </a:prstGeom>
        </p:spPr>
        <p:txBody>
          <a:bodyPr wrap="none">
            <a:spAutoFit/>
          </a:bodyPr>
          <a:lstStyle/>
          <a:p>
            <a:r>
              <a:rPr lang="en-US" sz="9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Impact"/>
                <a:cs typeface="Impact"/>
              </a:rPr>
              <a:t>NWP</a:t>
            </a:r>
            <a:endParaRPr lang="en-US" sz="9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Impact"/>
              <a:cs typeface="Impact"/>
            </a:endParaRPr>
          </a:p>
        </p:txBody>
      </p:sp>
    </p:spTree>
    <p:extLst>
      <p:ext uri="{BB962C8B-B14F-4D97-AF65-F5344CB8AC3E}">
        <p14:creationId xmlns:p14="http://schemas.microsoft.com/office/powerpoint/2010/main" val="182645767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36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42" presetClass="entr" presetSubtype="0" fill="hold" nodeType="after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ppt_x</p:attrName>
                                        </p:attrNameLst>
                                      </p:cBhvr>
                                      <p:tavLst>
                                        <p:tav tm="0">
                                          <p:val>
                                            <p:strVal val="#ppt_x"/>
                                          </p:val>
                                        </p:tav>
                                        <p:tav tm="100000">
                                          <p:val>
                                            <p:strVal val="#ppt_x"/>
                                          </p:val>
                                        </p:tav>
                                      </p:tavLst>
                                    </p:anim>
                                    <p:anim calcmode="lin" valueType="num">
                                      <p:cBhvr>
                                        <p:cTn id="16"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3000"/>
                                        <p:tgtEl>
                                          <p:spTgt spid="7"/>
                                        </p:tgtEl>
                                      </p:cBhvr>
                                    </p:animEffect>
                                    <p:set>
                                      <p:cBhvr>
                                        <p:cTn id="21" dur="1" fill="hold">
                                          <p:stCondLst>
                                            <p:cond delay="2999"/>
                                          </p:stCondLst>
                                        </p:cTn>
                                        <p:tgtEl>
                                          <p:spTgt spid="7"/>
                                        </p:tgtEl>
                                        <p:attrNameLst>
                                          <p:attrName>style.visibility</p:attrName>
                                        </p:attrNameLst>
                                      </p:cBhvr>
                                      <p:to>
                                        <p:strVal val="hidden"/>
                                      </p:to>
                                    </p:set>
                                  </p:childTnLst>
                                </p:cTn>
                              </p:par>
                              <p:par>
                                <p:cTn id="22" presetID="10" presetClass="entr" presetSubtype="0" fill="hold" nodeType="withEffect">
                                  <p:stCondLst>
                                    <p:cond delay="2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pic>
        <p:nvPicPr>
          <p:cNvPr id="3" name="Picture 2"/>
          <p:cNvPicPr>
            <a:picLocks noChangeAspect="1"/>
          </p:cNvPicPr>
          <p:nvPr/>
        </p:nvPicPr>
        <p:blipFill rotWithShape="1">
          <a:blip r:embed="rId4"/>
          <a:srcRect t="4529"/>
          <a:stretch/>
        </p:blipFill>
        <p:spPr>
          <a:xfrm>
            <a:off x="-152400" y="4038600"/>
            <a:ext cx="9372600" cy="2952740"/>
          </a:xfrm>
          <a:prstGeom prst="rect">
            <a:avLst/>
          </a:prstGeom>
          <a:ln>
            <a:noFill/>
          </a:ln>
          <a:effectLst>
            <a:softEdge rad="112500"/>
          </a:effectLst>
        </p:spPr>
      </p:pic>
      <p:pic>
        <p:nvPicPr>
          <p:cNvPr id="7" name="Picture 2" descr="http://safewomenandgirls.files.wordpress.com/2011/04/alice-paul-police.jpg"/>
          <p:cNvPicPr>
            <a:picLocks noChangeAspect="1" noChangeArrowheads="1"/>
          </p:cNvPicPr>
          <p:nvPr/>
        </p:nvPicPr>
        <p:blipFill>
          <a:blip r:embed="rId5" cstate="print"/>
          <a:srcRect/>
          <a:stretch>
            <a:fillRect/>
          </a:stretch>
        </p:blipFill>
        <p:spPr bwMode="auto">
          <a:xfrm>
            <a:off x="457200" y="304800"/>
            <a:ext cx="3962400" cy="579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6"/>
          <a:stretch>
            <a:fillRect/>
          </a:stretch>
        </p:blipFill>
        <p:spPr>
          <a:xfrm>
            <a:off x="4800600" y="381000"/>
            <a:ext cx="3886200" cy="579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1964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4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0"/>
                            </p:stCondLst>
                            <p:childTnLst>
                              <p:par>
                                <p:cTn id="11" presetID="55"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3000" fill="hold"/>
                                        <p:tgtEl>
                                          <p:spTgt spid="7"/>
                                        </p:tgtEl>
                                        <p:attrNameLst>
                                          <p:attrName>ppt_w</p:attrName>
                                        </p:attrNameLst>
                                      </p:cBhvr>
                                      <p:tavLst>
                                        <p:tav tm="0">
                                          <p:val>
                                            <p:strVal val="#ppt_w*0.70"/>
                                          </p:val>
                                        </p:tav>
                                        <p:tav tm="100000">
                                          <p:val>
                                            <p:strVal val="#ppt_w"/>
                                          </p:val>
                                        </p:tav>
                                      </p:tavLst>
                                    </p:anim>
                                    <p:anim calcmode="lin" valueType="num">
                                      <p:cBhvr>
                                        <p:cTn id="14" dur="3000" fill="hold"/>
                                        <p:tgtEl>
                                          <p:spTgt spid="7"/>
                                        </p:tgtEl>
                                        <p:attrNameLst>
                                          <p:attrName>ppt_h</p:attrName>
                                        </p:attrNameLst>
                                      </p:cBhvr>
                                      <p:tavLst>
                                        <p:tav tm="0">
                                          <p:val>
                                            <p:strVal val="#ppt_h"/>
                                          </p:val>
                                        </p:tav>
                                        <p:tav tm="100000">
                                          <p:val>
                                            <p:strVal val="#ppt_h"/>
                                          </p:val>
                                        </p:tav>
                                      </p:tavLst>
                                    </p:anim>
                                    <p:animEffect transition="in" filter="fade">
                                      <p:cBhvr>
                                        <p:cTn id="15" dur="3000"/>
                                        <p:tgtEl>
                                          <p:spTgt spid="7"/>
                                        </p:tgtEl>
                                      </p:cBhvr>
                                    </p:animEffect>
                                  </p:childTnLst>
                                </p:cTn>
                              </p:par>
                            </p:childTnLst>
                          </p:cTn>
                        </p:par>
                        <p:par>
                          <p:cTn id="16" fill="hold">
                            <p:stCondLst>
                              <p:cond delay="12000"/>
                            </p:stCondLst>
                            <p:childTnLst>
                              <p:par>
                                <p:cTn id="17" presetID="10" presetClass="exit" presetSubtype="0" fill="hold" nodeType="afterEffect">
                                  <p:stCondLst>
                                    <p:cond delay="0"/>
                                  </p:stCondLst>
                                  <p:childTnLst>
                                    <p:animEffect transition="out" filter="fade">
                                      <p:cBhvr>
                                        <p:cTn id="18" dur="3000"/>
                                        <p:tgtEl>
                                          <p:spTgt spid="3"/>
                                        </p:tgtEl>
                                      </p:cBhvr>
                                    </p:animEffect>
                                    <p:set>
                                      <p:cBhvr>
                                        <p:cTn id="19" dur="1" fill="hold">
                                          <p:stCondLst>
                                            <p:cond delay="2999"/>
                                          </p:stCondLst>
                                        </p:cTn>
                                        <p:tgtEl>
                                          <p:spTgt spid="3"/>
                                        </p:tgtEl>
                                        <p:attrNameLst>
                                          <p:attrName>style.visibility</p:attrName>
                                        </p:attrNameLst>
                                      </p:cBhvr>
                                      <p:to>
                                        <p:strVal val="hidden"/>
                                      </p:to>
                                    </p:set>
                                  </p:childTnLst>
                                </p:cTn>
                              </p:par>
                              <p:par>
                                <p:cTn id="20" presetID="55" presetClass="entr" presetSubtype="0" fill="hold" nodeType="withEffect">
                                  <p:stCondLst>
                                    <p:cond delay="3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2000" fill="hold"/>
                                        <p:tgtEl>
                                          <p:spTgt spid="6"/>
                                        </p:tgtEl>
                                        <p:attrNameLst>
                                          <p:attrName>ppt_w</p:attrName>
                                        </p:attrNameLst>
                                      </p:cBhvr>
                                      <p:tavLst>
                                        <p:tav tm="0">
                                          <p:val>
                                            <p:strVal val="#ppt_w*0.70"/>
                                          </p:val>
                                        </p:tav>
                                        <p:tav tm="100000">
                                          <p:val>
                                            <p:strVal val="#ppt_w"/>
                                          </p:val>
                                        </p:tav>
                                      </p:tavLst>
                                    </p:anim>
                                    <p:anim calcmode="lin" valueType="num">
                                      <p:cBhvr>
                                        <p:cTn id="23" dur="2000" fill="hold"/>
                                        <p:tgtEl>
                                          <p:spTgt spid="6"/>
                                        </p:tgtEl>
                                        <p:attrNameLst>
                                          <p:attrName>ppt_h</p:attrName>
                                        </p:attrNameLst>
                                      </p:cBhvr>
                                      <p:tavLst>
                                        <p:tav tm="0">
                                          <p:val>
                                            <p:strVal val="#ppt_h"/>
                                          </p:val>
                                        </p:tav>
                                        <p:tav tm="100000">
                                          <p:val>
                                            <p:strVal val="#ppt_h"/>
                                          </p:val>
                                        </p:tav>
                                      </p:tavLst>
                                    </p:anim>
                                    <p:animEffect transition="in" filter="fade">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rison Door Closing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4038600"/>
            <a:ext cx="3488267" cy="1962150"/>
          </a:xfrm>
          <a:prstGeom prst="rect">
            <a:avLst/>
          </a:prstGeom>
        </p:spPr>
      </p:pic>
      <p:pic>
        <p:nvPicPr>
          <p:cNvPr id="6" name="prison-bars-closing.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500" y="6120"/>
            <a:ext cx="9144000" cy="6851879"/>
          </a:xfrm>
          <a:prstGeom prst="rect">
            <a:avLst/>
          </a:prstGeom>
        </p:spPr>
      </p:pic>
      <p:pic>
        <p:nvPicPr>
          <p:cNvPr id="4" name="Content Placeholder 3"/>
          <p:cNvPicPr>
            <a:picLocks noGrp="1" noChangeAspect="1"/>
          </p:cNvPicPr>
          <p:nvPr>
            <p:ph idx="1"/>
          </p:nvPr>
        </p:nvPicPr>
        <p:blipFill rotWithShape="1">
          <a:blip r:embed="rId9"/>
          <a:srcRect l="-53" r="-2042"/>
          <a:stretch/>
        </p:blipFill>
        <p:spPr>
          <a:xfrm>
            <a:off x="685800" y="457200"/>
            <a:ext cx="3886199" cy="5791200"/>
          </a:xfrm>
          <a:ln>
            <a:noFill/>
          </a:ln>
        </p:spPr>
      </p:pic>
      <p:sp>
        <p:nvSpPr>
          <p:cNvPr id="2" name="TextBox 1"/>
          <p:cNvSpPr txBox="1"/>
          <p:nvPr/>
        </p:nvSpPr>
        <p:spPr>
          <a:xfrm>
            <a:off x="1295400" y="6096000"/>
            <a:ext cx="1640067" cy="52322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800" b="1"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Alice Paul </a:t>
            </a:r>
            <a:endParaRPr lang="en-US" sz="2800" b="1"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pic>
        <p:nvPicPr>
          <p:cNvPr id="3" name="Picture 2"/>
          <p:cNvPicPr>
            <a:picLocks noChangeAspect="1"/>
          </p:cNvPicPr>
          <p:nvPr/>
        </p:nvPicPr>
        <p:blipFill>
          <a:blip r:embed="rId10"/>
          <a:stretch>
            <a:fillRect/>
          </a:stretch>
        </p:blipFill>
        <p:spPr>
          <a:xfrm>
            <a:off x="4572000" y="457200"/>
            <a:ext cx="4313282" cy="5791200"/>
          </a:xfrm>
          <a:prstGeom prst="rect">
            <a:avLst/>
          </a:prstGeom>
        </p:spPr>
      </p:pic>
      <p:sp>
        <p:nvSpPr>
          <p:cNvPr id="7" name="TextBox 6"/>
          <p:cNvSpPr txBox="1"/>
          <p:nvPr/>
        </p:nvSpPr>
        <p:spPr>
          <a:xfrm>
            <a:off x="6172200" y="6019800"/>
            <a:ext cx="1788220" cy="52322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800" b="1"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Lucy Burns </a:t>
            </a:r>
            <a:endParaRPr lang="en-US" sz="2800" b="1"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pic>
        <p:nvPicPr>
          <p:cNvPr id="9" name="Picture 8"/>
          <p:cNvPicPr>
            <a:picLocks noChangeAspect="1"/>
          </p:cNvPicPr>
          <p:nvPr/>
        </p:nvPicPr>
        <p:blipFill>
          <a:blip r:embed="rId11"/>
          <a:stretch>
            <a:fillRect/>
          </a:stretch>
        </p:blipFill>
        <p:spPr>
          <a:xfrm>
            <a:off x="19998" y="4987"/>
            <a:ext cx="9137351" cy="6853013"/>
          </a:xfrm>
          <a:prstGeom prst="rect">
            <a:avLst/>
          </a:prstGeom>
        </p:spPr>
      </p:pic>
    </p:spTree>
    <p:extLst>
      <p:ext uri="{BB962C8B-B14F-4D97-AF65-F5344CB8AC3E}">
        <p14:creationId xmlns:p14="http://schemas.microsoft.com/office/powerpoint/2010/main" val="33464599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0" fill="hold"/>
                                        <p:tgtEl>
                                          <p:spTgt spid="6"/>
                                        </p:tgtEl>
                                      </p:cBhvr>
                                    </p:cmd>
                                  </p:childTnLst>
                                </p:cTn>
                              </p:par>
                              <p:par>
                                <p:cTn id="7" presetID="1" presetClass="mediacall" presetSubtype="0" fill="hold" nodeType="withEffect">
                                  <p:stCondLst>
                                    <p:cond delay="1000"/>
                                  </p:stCondLst>
                                  <p:childTnLst>
                                    <p:cmd type="call" cmd="playFrom(0.0)">
                                      <p:cBhvr>
                                        <p:cTn id="8" dur="2902" fill="hold"/>
                                        <p:tgtEl>
                                          <p:spTgt spid="8"/>
                                        </p:tgtEl>
                                      </p:cBhvr>
                                    </p:cmd>
                                  </p:childTnLst>
                                </p:cTn>
                              </p:par>
                              <p:par>
                                <p:cTn id="9" presetID="55" presetClass="entr" presetSubtype="0" fill="hold" nodeType="withEffect">
                                  <p:stCondLst>
                                    <p:cond delay="2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strVal val="#ppt_w*0.70"/>
                                          </p:val>
                                        </p:tav>
                                        <p:tav tm="100000">
                                          <p:val>
                                            <p:strVal val="#ppt_w"/>
                                          </p:val>
                                        </p:tav>
                                      </p:tavLst>
                                    </p:anim>
                                    <p:anim calcmode="lin" valueType="num">
                                      <p:cBhvr>
                                        <p:cTn id="12" dur="2000" fill="hold"/>
                                        <p:tgtEl>
                                          <p:spTgt spid="4"/>
                                        </p:tgtEl>
                                        <p:attrNameLst>
                                          <p:attrName>ppt_h</p:attrName>
                                        </p:attrNameLst>
                                      </p:cBhvr>
                                      <p:tavLst>
                                        <p:tav tm="0">
                                          <p:val>
                                            <p:strVal val="#ppt_h"/>
                                          </p:val>
                                        </p:tav>
                                        <p:tav tm="100000">
                                          <p:val>
                                            <p:strVal val="#ppt_h"/>
                                          </p:val>
                                        </p:tav>
                                      </p:tavLst>
                                    </p:anim>
                                    <p:animEffect transition="in" filter="fade">
                                      <p:cBhvr>
                                        <p:cTn id="13" dur="2000"/>
                                        <p:tgtEl>
                                          <p:spTgt spid="4"/>
                                        </p:tgtEl>
                                      </p:cBhvr>
                                    </p:animEffect>
                                  </p:childTnLst>
                                </p:cTn>
                              </p:par>
                              <p:par>
                                <p:cTn id="14" presetID="22" presetClass="entr" presetSubtype="4" fill="hold" grpId="0"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2000"/>
                                        <p:tgtEl>
                                          <p:spTgt spid="2"/>
                                        </p:tgtEl>
                                      </p:cBhvr>
                                    </p:animEffect>
                                  </p:childTnLst>
                                </p:cTn>
                              </p:par>
                            </p:childTnLst>
                          </p:cTn>
                        </p:par>
                        <p:par>
                          <p:cTn id="17" fill="hold">
                            <p:stCondLst>
                              <p:cond delay="4000"/>
                            </p:stCondLst>
                            <p:childTnLst>
                              <p:par>
                                <p:cTn id="18" presetID="55"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2000" fill="hold"/>
                                        <p:tgtEl>
                                          <p:spTgt spid="3"/>
                                        </p:tgtEl>
                                        <p:attrNameLst>
                                          <p:attrName>ppt_w</p:attrName>
                                        </p:attrNameLst>
                                      </p:cBhvr>
                                      <p:tavLst>
                                        <p:tav tm="0">
                                          <p:val>
                                            <p:strVal val="#ppt_w*0.70"/>
                                          </p:val>
                                        </p:tav>
                                        <p:tav tm="100000">
                                          <p:val>
                                            <p:strVal val="#ppt_w"/>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animEffect transition="in" filter="fade">
                                      <p:cBhvr>
                                        <p:cTn id="22" dur="2000"/>
                                        <p:tgtEl>
                                          <p:spTgt spid="3"/>
                                        </p:tgtEl>
                                      </p:cBhvr>
                                    </p:animEffect>
                                  </p:childTnLst>
                                </p:cTn>
                              </p:par>
                              <p:par>
                                <p:cTn id="23" presetID="55" presetClass="entr" presetSubtype="0" fill="hold" grpId="0" nodeType="withEffect">
                                  <p:stCondLst>
                                    <p:cond delay="1000"/>
                                  </p:stCondLst>
                                  <p:childTnLst>
                                    <p:set>
                                      <p:cBhvr>
                                        <p:cTn id="24" dur="1" fill="hold">
                                          <p:stCondLst>
                                            <p:cond delay="0"/>
                                          </p:stCondLst>
                                        </p:cTn>
                                        <p:tgtEl>
                                          <p:spTgt spid="7"/>
                                        </p:tgtEl>
                                        <p:attrNameLst>
                                          <p:attrName>style.visibility</p:attrName>
                                        </p:attrNameLst>
                                      </p:cBhvr>
                                      <p:to>
                                        <p:strVal val="visible"/>
                                      </p:to>
                                    </p:set>
                                    <p:anim calcmode="lin" valueType="num">
                                      <p:cBhvr>
                                        <p:cTn id="25" dur="2000" fill="hold"/>
                                        <p:tgtEl>
                                          <p:spTgt spid="7"/>
                                        </p:tgtEl>
                                        <p:attrNameLst>
                                          <p:attrName>ppt_w</p:attrName>
                                        </p:attrNameLst>
                                      </p:cBhvr>
                                      <p:tavLst>
                                        <p:tav tm="0">
                                          <p:val>
                                            <p:strVal val="#ppt_w*0.70"/>
                                          </p:val>
                                        </p:tav>
                                        <p:tav tm="100000">
                                          <p:val>
                                            <p:strVal val="#ppt_w"/>
                                          </p:val>
                                        </p:tav>
                                      </p:tavLst>
                                    </p:anim>
                                    <p:anim calcmode="lin" valueType="num">
                                      <p:cBhvr>
                                        <p:cTn id="26" dur="2000" fill="hold"/>
                                        <p:tgtEl>
                                          <p:spTgt spid="7"/>
                                        </p:tgtEl>
                                        <p:attrNameLst>
                                          <p:attrName>ppt_h</p:attrName>
                                        </p:attrNameLst>
                                      </p:cBhvr>
                                      <p:tavLst>
                                        <p:tav tm="0">
                                          <p:val>
                                            <p:strVal val="#ppt_h"/>
                                          </p:val>
                                        </p:tav>
                                        <p:tav tm="100000">
                                          <p:val>
                                            <p:strVal val="#ppt_h"/>
                                          </p:val>
                                        </p:tav>
                                      </p:tavLst>
                                    </p:anim>
                                    <p:animEffect transition="in" filter="fade">
                                      <p:cBhvr>
                                        <p:cTn id="27" dur="2000"/>
                                        <p:tgtEl>
                                          <p:spTgt spid="7"/>
                                        </p:tgtEl>
                                      </p:cBhvr>
                                    </p:animEffect>
                                  </p:childTnLst>
                                </p:cTn>
                              </p:par>
                            </p:childTnLst>
                          </p:cTn>
                        </p:par>
                        <p:par>
                          <p:cTn id="28" fill="hold">
                            <p:stCondLst>
                              <p:cond delay="7000"/>
                            </p:stCondLst>
                            <p:childTnLst>
                              <p:par>
                                <p:cTn id="29" presetID="10" presetClass="entr" presetSubtype="0" fill="hold" nodeType="afterEffect">
                                  <p:stCondLst>
                                    <p:cond delay="3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6"/>
                </p:tgtEl>
              </p:cMediaNode>
            </p:video>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6"/>
                                        </p:tgtEl>
                                      </p:cBhvr>
                                    </p:cmd>
                                  </p:childTnLst>
                                </p:cTn>
                              </p:par>
                            </p:childTnLst>
                          </p:cTn>
                        </p:par>
                      </p:childTnLst>
                    </p:cTn>
                  </p:par>
                </p:childTnLst>
              </p:cTn>
              <p:nextCondLst>
                <p:cond evt="onClick" delay="0">
                  <p:tgtEl>
                    <p:spTgt spid="6"/>
                  </p:tgtEl>
                </p:cond>
              </p:nextCondLst>
            </p:seq>
            <p:video>
              <p:cMediaNode vol="80000" showWhenStopped="0">
                <p:cTn id="38" fill="hold" display="0">
                  <p:stCondLst>
                    <p:cond delay="indefinite"/>
                  </p:stCondLst>
                </p:cTn>
                <p:tgtEl>
                  <p:spTgt spid="8"/>
                </p:tgtEl>
              </p:cMediaNode>
            </p:video>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8"/>
                                        </p:tgtEl>
                                      </p:cBhvr>
                                    </p:cmd>
                                  </p:childTnLst>
                                </p:cTn>
                              </p:par>
                            </p:childTnLst>
                          </p:cTn>
                        </p:par>
                      </p:childTnLst>
                    </p:cTn>
                  </p:par>
                </p:childTnLst>
              </p:cTn>
              <p:nextCondLst>
                <p:cond evt="onClick" delay="0">
                  <p:tgtEl>
                    <p:spTgt spid="8"/>
                  </p:tgtEl>
                </p:cond>
              </p:nextCondLst>
            </p:seq>
          </p:childTnLst>
        </p:cTn>
      </p:par>
    </p:tnLst>
    <p:bldLst>
      <p:bldP spid="2"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1200" y="228600"/>
            <a:ext cx="5113468" cy="4724400"/>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10" b="89747" l="654" r="90000">
                        <a14:foregroundMark x1="64038" y1="17252" x2="49923" y2="88017"/>
                        <a14:foregroundMark x1="66885" y1="47159" x2="87385" y2="89747"/>
                        <a14:foregroundMark x1="11269" y1="63791" x2="6077" y2="88972"/>
                        <a14:foregroundMark x1="13154" y1="82619" x2="47808" y2="88791"/>
                        <a14:foregroundMark x1="79154" y1="52557" x2="85038" y2="76446"/>
                        <a14:foregroundMark x1="85038" y1="55243" x2="86923" y2="83264"/>
                        <a14:foregroundMark x1="11000" y1="87061" x2="26808" y2="87216"/>
                        <a14:foregroundMark x1="66192" y1="40987" x2="66192" y2="40987"/>
                        <a14:backgroundMark x1="65462" y1="43208" x2="65462" y2="43208"/>
                      </a14:backgroundRemoval>
                    </a14:imgEffect>
                  </a14:imgLayer>
                </a14:imgProps>
              </a:ext>
            </a:extLst>
          </a:blip>
          <a:srcRect b="12624"/>
          <a:stretch/>
        </p:blipFill>
        <p:spPr>
          <a:xfrm>
            <a:off x="0" y="2923131"/>
            <a:ext cx="3023949" cy="3934869"/>
          </a:xfrm>
          <a:prstGeom prst="rect">
            <a:avLst/>
          </a:prstGeom>
        </p:spPr>
      </p:pic>
      <p:sp>
        <p:nvSpPr>
          <p:cNvPr id="6" name="Rectangle 5"/>
          <p:cNvSpPr/>
          <p:nvPr/>
        </p:nvSpPr>
        <p:spPr>
          <a:xfrm>
            <a:off x="2819400" y="3048000"/>
            <a:ext cx="5486400" cy="3816429"/>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en-US" sz="2200" b="1" dirty="0" smtClean="0">
                <a:solidFill>
                  <a:schemeClr val="bg1"/>
                </a:solidFill>
                <a:latin typeface="Avenir Next Demi Bold"/>
                <a:cs typeface="Avenir Next Demi Bold"/>
              </a:rPr>
              <a:t>Alice </a:t>
            </a:r>
            <a:r>
              <a:rPr lang="en-US" sz="2200" b="1" dirty="0">
                <a:solidFill>
                  <a:schemeClr val="bg1"/>
                </a:solidFill>
                <a:latin typeface="Avenir Next Demi Bold"/>
                <a:cs typeface="Avenir Next Demi Bold"/>
              </a:rPr>
              <a:t>Paul fought to get women the right to vote with passion and tenacity. Hunger strikes were a powerful tool for suffragettes, and Paul went on one while imprisoned in 1917 at Virginia’s Occoquan Workhouse to protest the poor conditions. </a:t>
            </a:r>
            <a:r>
              <a:rPr lang="en-US" sz="2200" b="1" dirty="0" smtClean="0">
                <a:solidFill>
                  <a:schemeClr val="bg1"/>
                </a:solidFill>
                <a:latin typeface="Avenir Next Demi Bold"/>
                <a:cs typeface="Avenir Next Demi Bold"/>
              </a:rPr>
              <a:t>Her </a:t>
            </a:r>
            <a:r>
              <a:rPr lang="en-US" sz="2200" b="1" dirty="0">
                <a:solidFill>
                  <a:schemeClr val="bg1"/>
                </a:solidFill>
                <a:latin typeface="Avenir Next Demi Bold"/>
                <a:cs typeface="Avenir Next Demi Bold"/>
              </a:rPr>
              <a:t>hunger strike got her a ticket to the psych ward, where she was force-fed raw eggs, but her protest served a larger purpose by helping fan the flames of </a:t>
            </a:r>
            <a:r>
              <a:rPr lang="en-US" sz="2200" b="1" dirty="0" smtClean="0">
                <a:solidFill>
                  <a:schemeClr val="bg1"/>
                </a:solidFill>
                <a:latin typeface="Avenir Next Demi Bold"/>
                <a:cs typeface="Avenir Next Demi Bold"/>
              </a:rPr>
              <a:t>public. </a:t>
            </a:r>
            <a:r>
              <a:rPr lang="en-US" sz="2200" b="1" dirty="0">
                <a:solidFill>
                  <a:schemeClr val="tx1"/>
                </a:solidFill>
              </a:rPr>
              <a:t>opinion.</a:t>
            </a:r>
          </a:p>
        </p:txBody>
      </p:sp>
      <p:sp>
        <p:nvSpPr>
          <p:cNvPr id="7" name="Rectangle 6"/>
          <p:cNvSpPr/>
          <p:nvPr/>
        </p:nvSpPr>
        <p:spPr>
          <a:xfrm>
            <a:off x="838200" y="6324600"/>
            <a:ext cx="1584917" cy="461665"/>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a:latin typeface="Avenir Next Demi Bold"/>
                <a:cs typeface="Avenir Next Demi Bold"/>
              </a:rPr>
              <a:t>Alice </a:t>
            </a:r>
            <a:r>
              <a:rPr lang="en-US" dirty="0" smtClean="0">
                <a:latin typeface="Avenir Next Demi Bold"/>
                <a:cs typeface="Avenir Next Demi Bold"/>
              </a:rPr>
              <a:t>Paul </a:t>
            </a:r>
            <a:endParaRPr lang="en-US" dirty="0">
              <a:latin typeface="Avenir Next Demi Bold"/>
              <a:cs typeface="Avenir Next Demi Bold"/>
            </a:endParaRPr>
          </a:p>
        </p:txBody>
      </p:sp>
    </p:spTree>
    <p:extLst>
      <p:ext uri="{BB962C8B-B14F-4D97-AF65-F5344CB8AC3E}">
        <p14:creationId xmlns:p14="http://schemas.microsoft.com/office/powerpoint/2010/main" val="1044700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2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ppt_x</p:attrName>
                                        </p:attrNameLst>
                                      </p:cBhvr>
                                      <p:tavLst>
                                        <p:tav tm="0">
                                          <p:val>
                                            <p:strVal val="#ppt_x"/>
                                          </p:val>
                                        </p:tav>
                                        <p:tav tm="100000">
                                          <p:val>
                                            <p:strVal val="#ppt_x"/>
                                          </p:val>
                                        </p:tav>
                                      </p:tavLst>
                                    </p:anim>
                                    <p:anim calcmode="lin" valueType="num">
                                      <p:cBhvr>
                                        <p:cTn id="16" dur="2000" fill="hold"/>
                                        <p:tgtEl>
                                          <p:spTgt spid="5"/>
                                        </p:tgtEl>
                                        <p:attrNameLst>
                                          <p:attrName>ppt_y</p:attrName>
                                        </p:attrNameLst>
                                      </p:cBhvr>
                                      <p:tavLst>
                                        <p:tav tm="0">
                                          <p:val>
                                            <p:strVal val="#ppt_y+.1"/>
                                          </p:val>
                                        </p:tav>
                                        <p:tav tm="100000">
                                          <p:val>
                                            <p:strVal val="#ppt_y"/>
                                          </p:val>
                                        </p:tav>
                                      </p:tavLst>
                                    </p:anim>
                                  </p:childTnLst>
                                </p:cTn>
                              </p:par>
                              <p:par>
                                <p:cTn id="17" presetID="55" presetClass="entr" presetSubtype="0" fill="hold" grpId="0" nodeType="withEffect">
                                  <p:stCondLst>
                                    <p:cond delay="2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91200" y="3198597"/>
            <a:ext cx="3105150" cy="3659403"/>
          </a:xfrm>
          <a:prstGeom prst="rect">
            <a:avLst/>
          </a:prstGeom>
        </p:spPr>
      </p:pic>
      <p:sp>
        <p:nvSpPr>
          <p:cNvPr id="4" name="Rectangle 3"/>
          <p:cNvSpPr/>
          <p:nvPr/>
        </p:nvSpPr>
        <p:spPr>
          <a:xfrm>
            <a:off x="0" y="0"/>
            <a:ext cx="9145550" cy="3228063"/>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marL="342900" indent="-342900">
              <a:lnSpc>
                <a:spcPct val="90000"/>
              </a:lnSpc>
              <a:buFont typeface="Arial"/>
              <a:buChar char="•"/>
            </a:pPr>
            <a:r>
              <a:rPr lang="en-US" sz="2200" b="1" dirty="0" smtClean="0">
                <a:solidFill>
                  <a:srgbClr val="FFFFFF"/>
                </a:solidFill>
                <a:effectLst>
                  <a:outerShdw blurRad="50800" dist="38100" dir="2700000" algn="tl" rotWithShape="0">
                    <a:srgbClr val="000000">
                      <a:alpha val="43000"/>
                    </a:srgbClr>
                  </a:outerShdw>
                </a:effectLst>
                <a:latin typeface="Avenir Next Demi Bold"/>
                <a:cs typeface="Avenir Next Demi Bold"/>
              </a:rPr>
              <a:t>A </a:t>
            </a:r>
            <a:r>
              <a:rPr lang="en-US" sz="2200" b="1" dirty="0">
                <a:solidFill>
                  <a:srgbClr val="FFFFFF"/>
                </a:solidFill>
                <a:effectLst>
                  <a:outerShdw blurRad="50800" dist="38100" dir="2700000" algn="tl" rotWithShape="0">
                    <a:srgbClr val="000000">
                      <a:alpha val="43000"/>
                    </a:srgbClr>
                  </a:outerShdw>
                </a:effectLst>
                <a:latin typeface="Avenir Next Demi Bold"/>
                <a:cs typeface="Avenir Next Demi Bold"/>
              </a:rPr>
              <a:t>hunger strike is a method of non-violent resistance or pressure in which participants fast as an act of political protest, or to provoke feelings of guilt in others, usually with the objective to achieve a specific goal, such as a policy change. </a:t>
            </a:r>
            <a:r>
              <a:rPr lang="en-US" sz="2200" b="1" dirty="0" smtClean="0">
                <a:solidFill>
                  <a:srgbClr val="FFFFFF"/>
                </a:solidFill>
                <a:effectLst>
                  <a:outerShdw blurRad="50800" dist="38100" dir="2700000" algn="tl" rotWithShape="0">
                    <a:srgbClr val="000000">
                      <a:alpha val="43000"/>
                    </a:srgbClr>
                  </a:outerShdw>
                </a:effectLst>
                <a:latin typeface="Avenir Next Demi Bold"/>
                <a:cs typeface="Avenir Next Demi Bold"/>
              </a:rPr>
              <a:t>Most </a:t>
            </a:r>
            <a:r>
              <a:rPr lang="en-US" sz="2200" b="1" dirty="0">
                <a:solidFill>
                  <a:srgbClr val="FFFFFF"/>
                </a:solidFill>
                <a:effectLst>
                  <a:outerShdw blurRad="50800" dist="38100" dir="2700000" algn="tl" rotWithShape="0">
                    <a:srgbClr val="000000">
                      <a:alpha val="43000"/>
                    </a:srgbClr>
                  </a:outerShdw>
                </a:effectLst>
                <a:latin typeface="Avenir Next Demi Bold"/>
                <a:cs typeface="Avenir Next Demi Bold"/>
              </a:rPr>
              <a:t>hunger strikers will take liquids but not solid </a:t>
            </a:r>
            <a:r>
              <a:rPr lang="en-US" sz="2200" b="1" dirty="0" smtClean="0">
                <a:solidFill>
                  <a:srgbClr val="FFFFFF"/>
                </a:solidFill>
                <a:effectLst>
                  <a:outerShdw blurRad="50800" dist="38100" dir="2700000" algn="tl" rotWithShape="0">
                    <a:srgbClr val="000000">
                      <a:alpha val="43000"/>
                    </a:srgbClr>
                  </a:outerShdw>
                </a:effectLst>
                <a:latin typeface="Avenir Next Demi Bold"/>
                <a:cs typeface="Avenir Next Demi Bold"/>
              </a:rPr>
              <a:t>food.</a:t>
            </a:r>
          </a:p>
          <a:p>
            <a:pPr>
              <a:lnSpc>
                <a:spcPct val="90000"/>
              </a:lnSpc>
            </a:pPr>
            <a:endParaRPr lang="en-US" sz="2200" b="1" dirty="0" smtClean="0">
              <a:solidFill>
                <a:srgbClr val="FFFFFF"/>
              </a:solidFill>
              <a:effectLst>
                <a:outerShdw blurRad="50800" dist="38100" dir="2700000" algn="tl" rotWithShape="0">
                  <a:srgbClr val="000000">
                    <a:alpha val="43000"/>
                  </a:srgbClr>
                </a:outerShdw>
              </a:effectLst>
              <a:latin typeface="Avenir Next Demi Bold"/>
              <a:cs typeface="Avenir Next Demi Bold"/>
            </a:endParaRPr>
          </a:p>
          <a:p>
            <a:pPr marL="342900" indent="-342900">
              <a:lnSpc>
                <a:spcPct val="90000"/>
              </a:lnSpc>
              <a:buFont typeface="Arial"/>
              <a:buChar char="•"/>
            </a:pPr>
            <a:r>
              <a:rPr lang="en-US" sz="2200" b="1" dirty="0" smtClean="0">
                <a:solidFill>
                  <a:srgbClr val="FFFFFF"/>
                </a:solidFill>
                <a:effectLst>
                  <a:outerShdw blurRad="50800" dist="38100" dir="2700000" algn="tl" rotWithShape="0">
                    <a:srgbClr val="000000">
                      <a:alpha val="43000"/>
                    </a:srgbClr>
                  </a:outerShdw>
                </a:effectLst>
                <a:latin typeface="Avenir Next Demi Bold"/>
                <a:cs typeface="Avenir Next Demi Bold"/>
              </a:rPr>
              <a:t>In </a:t>
            </a:r>
            <a:r>
              <a:rPr lang="en-US" sz="2200" b="1" dirty="0">
                <a:solidFill>
                  <a:srgbClr val="FFFFFF"/>
                </a:solidFill>
                <a:effectLst>
                  <a:outerShdw blurRad="50800" dist="38100" dir="2700000" algn="tl" rotWithShape="0">
                    <a:srgbClr val="000000">
                      <a:alpha val="43000"/>
                    </a:srgbClr>
                  </a:outerShdw>
                </a:effectLst>
                <a:latin typeface="Avenir Next Demi Bold"/>
                <a:cs typeface="Avenir Next Demi Bold"/>
              </a:rPr>
              <a:t>cases where an entity (usually the state) has or is able to obtain custody of the hunger striker (such as a prisoner), the hunger strike is often terminated by the custodial entity through the use of force-feeding.</a:t>
            </a:r>
          </a:p>
        </p:txBody>
      </p:sp>
      <p:pic>
        <p:nvPicPr>
          <p:cNvPr id="6" name="Picture 5"/>
          <p:cNvPicPr>
            <a:picLocks noChangeAspect="1"/>
          </p:cNvPicPr>
          <p:nvPr/>
        </p:nvPicPr>
        <p:blipFill>
          <a:blip r:embed="rId4"/>
          <a:stretch>
            <a:fillRect/>
          </a:stretch>
        </p:blipFill>
        <p:spPr>
          <a:xfrm>
            <a:off x="304800" y="3276600"/>
            <a:ext cx="5181600" cy="3581400"/>
          </a:xfrm>
          <a:prstGeom prst="rect">
            <a:avLst/>
          </a:prstGeom>
          <a:ln>
            <a:noFill/>
          </a:ln>
          <a:effectLst>
            <a:softEdge rad="112500"/>
          </a:effectLst>
        </p:spPr>
      </p:pic>
      <p:sp>
        <p:nvSpPr>
          <p:cNvPr id="9" name="TextBox 8"/>
          <p:cNvSpPr txBox="1"/>
          <p:nvPr/>
        </p:nvSpPr>
        <p:spPr>
          <a:xfrm>
            <a:off x="914400" y="5257800"/>
            <a:ext cx="7315200" cy="1200329"/>
          </a:xfrm>
          <a:prstGeom prst="rect">
            <a:avLst/>
          </a:prstGeom>
          <a:solidFill>
            <a:schemeClr val="dk1">
              <a:alpha val="77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dirty="0" smtClean="0">
                <a:solidFill>
                  <a:schemeClr val="bg1"/>
                </a:solidFill>
                <a:latin typeface="Avenir Next Demi Bold"/>
                <a:cs typeface="Avenir Next Demi Bold"/>
              </a:rPr>
              <a:t>#11. Write &amp; Discuss:</a:t>
            </a:r>
          </a:p>
          <a:p>
            <a:pPr algn="ctr"/>
            <a:r>
              <a:rPr lang="en-US" sz="2200" b="1" dirty="0" smtClean="0">
                <a:solidFill>
                  <a:schemeClr val="bg1"/>
                </a:solidFill>
                <a:latin typeface="Avenir Next Demi Bold"/>
                <a:cs typeface="Avenir Next Demi Bold"/>
              </a:rPr>
              <a:t>What is a ‘hunger strike’? Do you think this approach </a:t>
            </a:r>
          </a:p>
          <a:p>
            <a:pPr algn="ctr"/>
            <a:r>
              <a:rPr lang="en-US" sz="2200" b="1" dirty="0" smtClean="0">
                <a:solidFill>
                  <a:schemeClr val="bg1"/>
                </a:solidFill>
                <a:latin typeface="Avenir Next Demi Bold"/>
                <a:cs typeface="Avenir Next Demi Bold"/>
              </a:rPr>
              <a:t>would be an effective strategy in promoting change?</a:t>
            </a:r>
          </a:p>
        </p:txBody>
      </p:sp>
    </p:spTree>
    <p:extLst>
      <p:ext uri="{BB962C8B-B14F-4D97-AF65-F5344CB8AC3E}">
        <p14:creationId xmlns:p14="http://schemas.microsoft.com/office/powerpoint/2010/main" val="21432837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2000"/>
                                        <p:tgtEl>
                                          <p:spTgt spid="3"/>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38" b="98347" l="5992" r="89773">
                        <a14:foregroundMark x1="41322" y1="17906" x2="41322" y2="17906"/>
                        <a14:foregroundMark x1="41322" y1="19008" x2="41322" y2="19008"/>
                        <a14:foregroundMark x1="41426" y1="21763" x2="41426" y2="21763"/>
                        <a14:foregroundMark x1="65496" y1="56061" x2="83678" y2="89394"/>
                        <a14:foregroundMark x1="45868" y1="51515" x2="19835" y2="98347"/>
                        <a14:foregroundMark x1="54649" y1="3994" x2="55682" y2="61708"/>
                        <a14:foregroundMark x1="63326" y1="7438" x2="65702" y2="57713"/>
                        <a14:foregroundMark x1="51136" y1="4408" x2="44628" y2="40634"/>
                        <a14:foregroundMark x1="47211" y1="7989" x2="40496" y2="39532"/>
                        <a14:foregroundMark x1="39566" y1="25620" x2="39669" y2="34298"/>
                        <a14:foregroundMark x1="38533" y1="34848" x2="38533" y2="34848"/>
                        <a14:foregroundMark x1="39256" y1="36226" x2="39256" y2="36226"/>
                        <a14:foregroundMark x1="73140" y1="58678" x2="88843" y2="96970"/>
                        <a14:foregroundMark x1="76343" y1="60744" x2="79959" y2="67493"/>
                        <a14:foregroundMark x1="86674" y1="83609" x2="89256" y2="94628"/>
                        <a14:backgroundMark x1="33368" y1="2617" x2="10847" y2="53994"/>
                        <a14:backgroundMark x1="72934" y1="3719" x2="81921" y2="53581"/>
                        <a14:backgroundMark x1="42459" y1="3444" x2="35847" y2="13223"/>
                        <a14:backgroundMark x1="90806" y1="90220" x2="90806" y2="96419"/>
                      </a14:backgroundRemoval>
                    </a14:imgEffect>
                  </a14:imgLayer>
                </a14:imgProps>
              </a:ext>
            </a:extLst>
          </a:blip>
          <a:stretch>
            <a:fillRect/>
          </a:stretch>
        </p:blipFill>
        <p:spPr>
          <a:xfrm>
            <a:off x="-228600" y="2895600"/>
            <a:ext cx="5283200" cy="39624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293" b="97266" l="28185" r="100000">
                        <a14:foregroundMark x1="54664" y1="64063" x2="37212" y2="91699"/>
                        <a14:foregroundMark x1="87563" y1="59082" x2="98495" y2="93555"/>
                        <a14:foregroundMark x1="53862" y1="62988" x2="34203" y2="77930"/>
                        <a14:foregroundMark x1="73821" y1="64551" x2="74925" y2="97266"/>
                        <a14:foregroundMark x1="96891" y1="96094" x2="96891" y2="96094"/>
                        <a14:foregroundMark x1="70512" y1="67285" x2="65697" y2="76367"/>
                        <a14:foregroundMark x1="47442" y1="73145" x2="41424" y2="76563"/>
                        <a14:foregroundMark x1="35908" y1="95703" x2="43230" y2="96289"/>
                        <a14:foregroundMark x1="34203" y1="15723" x2="35005" y2="28516"/>
                        <a14:foregroundMark x1="33400" y1="18066" x2="33400" y2="25000"/>
                        <a14:foregroundMark x1="47141" y1="84863" x2="45938" y2="96289"/>
                        <a14:foregroundMark x1="85055" y1="63770" x2="82949" y2="89160"/>
                      </a14:backgroundRemoval>
                    </a14:imgEffect>
                  </a14:imgLayer>
                </a14:imgProps>
              </a:ext>
            </a:extLst>
          </a:blip>
          <a:stretch>
            <a:fillRect/>
          </a:stretch>
        </p:blipFill>
        <p:spPr>
          <a:xfrm>
            <a:off x="5434458" y="3048000"/>
            <a:ext cx="3709542" cy="3810000"/>
          </a:xfrm>
          <a:prstGeom prst="rect">
            <a:avLst/>
          </a:prstGeom>
        </p:spPr>
      </p:pic>
      <p:sp>
        <p:nvSpPr>
          <p:cNvPr id="12" name="Rectangle 11"/>
          <p:cNvSpPr/>
          <p:nvPr/>
        </p:nvSpPr>
        <p:spPr>
          <a:xfrm>
            <a:off x="304800" y="-864482"/>
            <a:ext cx="6553200" cy="461665"/>
          </a:xfrm>
          <a:prstGeom prst="rect">
            <a:avLst/>
          </a:prstGeom>
        </p:spPr>
        <p:txBody>
          <a:bodyPr wrap="square">
            <a:spAutoFit/>
          </a:bodyPr>
          <a:lstStyle/>
          <a:p>
            <a:endParaRPr lang="en-US" dirty="0"/>
          </a:p>
        </p:txBody>
      </p:sp>
      <p:sp>
        <p:nvSpPr>
          <p:cNvPr id="15" name="Rectangle 14"/>
          <p:cNvSpPr/>
          <p:nvPr/>
        </p:nvSpPr>
        <p:spPr>
          <a:xfrm>
            <a:off x="4380029" y="1178351"/>
            <a:ext cx="4419600" cy="3698449"/>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lnSpc>
                <a:spcPct val="90000"/>
              </a:lnSpc>
            </a:pPr>
            <a:r>
              <a:rPr lang="en-US" sz="2000" b="1" dirty="0">
                <a:solidFill>
                  <a:srgbClr val="FFFFFF"/>
                </a:solidFill>
                <a:latin typeface="Avenir Next Demi Bold"/>
                <a:cs typeface="Avenir Next Demi Bold"/>
              </a:rPr>
              <a:t>The man credited with helping found an independent Indian state and the inspiration for countless non-violent protests, Gandhi used hunger strikes as a tactic numerous times. Some proved unsuccessful, like a twenty-one day fast against British rule that Gandhi began in February 1943. Another fast in 1948 ended after five days, with Muslims, Sikhs, and Hindus saying they would work toward Gandhi’s vision of greater national unity.</a:t>
            </a:r>
          </a:p>
        </p:txBody>
      </p:sp>
      <p:sp>
        <p:nvSpPr>
          <p:cNvPr id="16" name="Rectangle 15"/>
          <p:cNvSpPr/>
          <p:nvPr/>
        </p:nvSpPr>
        <p:spPr>
          <a:xfrm>
            <a:off x="304800" y="990600"/>
            <a:ext cx="8153400" cy="1631216"/>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en-US" sz="2000" b="1" dirty="0">
                <a:solidFill>
                  <a:srgbClr val="FFFFFF"/>
                </a:solidFill>
                <a:latin typeface="Avenir Next Demi Bold"/>
                <a:cs typeface="Avenir Next Demi Bold"/>
              </a:rPr>
              <a:t>The Latino-American labor rights leader used hunger strikes multiple times while agitating for farm workers. In 1968, Chavez undertook a 25-day fast to gain recognition for the union he helped co-found, the United Farm Workers. He repeated the fast for 24 days in 1972, then carried on a 36-day fast in 1988 at the age of 61.</a:t>
            </a:r>
          </a:p>
        </p:txBody>
      </p:sp>
      <p:sp>
        <p:nvSpPr>
          <p:cNvPr id="3" name="Rectangle 2"/>
          <p:cNvSpPr/>
          <p:nvPr/>
        </p:nvSpPr>
        <p:spPr>
          <a:xfrm>
            <a:off x="334387" y="6396335"/>
            <a:ext cx="2805341" cy="461665"/>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lgn="ctr"/>
            <a:r>
              <a:rPr lang="en-US" dirty="0">
                <a:solidFill>
                  <a:srgbClr val="FFFFFF"/>
                </a:solidFill>
                <a:latin typeface="Avenir Next Demi Bold"/>
                <a:cs typeface="Avenir Next Demi Bold"/>
              </a:rPr>
              <a:t>Mohandas </a:t>
            </a:r>
            <a:r>
              <a:rPr lang="en-US" dirty="0" smtClean="0">
                <a:solidFill>
                  <a:srgbClr val="FFFFFF"/>
                </a:solidFill>
                <a:latin typeface="Avenir Next Demi Bold"/>
                <a:cs typeface="Avenir Next Demi Bold"/>
              </a:rPr>
              <a:t>Gandhi</a:t>
            </a:r>
            <a:endParaRPr lang="en-US" dirty="0">
              <a:latin typeface="Avenir Next Demi Bold"/>
              <a:cs typeface="Avenir Next Demi Bold"/>
            </a:endParaRPr>
          </a:p>
        </p:txBody>
      </p:sp>
      <p:sp>
        <p:nvSpPr>
          <p:cNvPr id="4" name="Rectangle 3"/>
          <p:cNvSpPr/>
          <p:nvPr/>
        </p:nvSpPr>
        <p:spPr>
          <a:xfrm>
            <a:off x="6781800" y="6248400"/>
            <a:ext cx="2121093" cy="461665"/>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lgn="ctr"/>
            <a:r>
              <a:rPr lang="en-US" b="1" dirty="0">
                <a:solidFill>
                  <a:srgbClr val="FFFFFF"/>
                </a:solidFill>
                <a:latin typeface="Avenir Next Demi Bold"/>
                <a:cs typeface="Avenir Next Demi Bold"/>
              </a:rPr>
              <a:t>Cesar </a:t>
            </a:r>
            <a:r>
              <a:rPr lang="en-US" b="1" dirty="0" smtClean="0">
                <a:solidFill>
                  <a:srgbClr val="FFFFFF"/>
                </a:solidFill>
                <a:latin typeface="Avenir Next Demi Bold"/>
                <a:cs typeface="Avenir Next Demi Bold"/>
              </a:rPr>
              <a:t>Chavez</a:t>
            </a:r>
            <a:r>
              <a:rPr lang="en-US" dirty="0" smtClean="0">
                <a:solidFill>
                  <a:srgbClr val="FFFFFF"/>
                </a:solidFill>
                <a:latin typeface="Avenir Next Demi Bold"/>
                <a:cs typeface="Avenir Next Demi Bold"/>
              </a:rPr>
              <a:t> </a:t>
            </a:r>
            <a:endParaRPr lang="en-US" dirty="0">
              <a:latin typeface="Avenir Next Demi Bold"/>
              <a:cs typeface="Avenir Next Demi Bold"/>
            </a:endParaRPr>
          </a:p>
        </p:txBody>
      </p:sp>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ackgroundRemoval t="1185" b="100000" l="42424" r="100000">
                        <a14:foregroundMark x1="70092" y1="89336" x2="68116" y2="99526"/>
                        <a14:foregroundMark x1="74704" y1="98104" x2="74704" y2="98104"/>
                        <a14:foregroundMark x1="75758" y1="98578" x2="75758" y2="98578"/>
                        <a14:foregroundMark x1="56785" y1="59242" x2="55731" y2="63270"/>
                        <a14:foregroundMark x1="48485" y1="79147" x2="46245" y2="84834"/>
                        <a14:foregroundMark x1="44401" y1="89810" x2="43874" y2="91706"/>
                      </a14:backgroundRemoval>
                    </a14:imgEffect>
                  </a14:imgLayer>
                </a14:imgProps>
              </a:ext>
            </a:extLst>
          </a:blip>
          <a:srcRect l="41430"/>
          <a:stretch/>
        </p:blipFill>
        <p:spPr>
          <a:xfrm>
            <a:off x="3048000" y="3367787"/>
            <a:ext cx="3692443" cy="3505200"/>
          </a:xfrm>
          <a:prstGeom prst="rect">
            <a:avLst/>
          </a:prstGeom>
        </p:spPr>
      </p:pic>
      <p:sp>
        <p:nvSpPr>
          <p:cNvPr id="9" name="Rectangle 8"/>
          <p:cNvSpPr/>
          <p:nvPr/>
        </p:nvSpPr>
        <p:spPr>
          <a:xfrm>
            <a:off x="152400" y="782464"/>
            <a:ext cx="8153400" cy="2585323"/>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nSpc>
                <a:spcPct val="90000"/>
              </a:lnSpc>
            </a:pPr>
            <a:r>
              <a:rPr lang="en-US" sz="2000" b="1" dirty="0" smtClean="0">
                <a:latin typeface="Avenir Next Demi Bold"/>
                <a:cs typeface="Avenir Next Demi Bold"/>
              </a:rPr>
              <a:t>Known </a:t>
            </a:r>
            <a:r>
              <a:rPr lang="en-US" sz="2000" b="1" dirty="0">
                <a:latin typeface="Avenir Next Demi Bold"/>
                <a:cs typeface="Avenir Next Demi Bold"/>
              </a:rPr>
              <a:t>as the "Iron </a:t>
            </a:r>
            <a:r>
              <a:rPr lang="en-US" sz="2000" b="1" dirty="0" smtClean="0">
                <a:latin typeface="Avenir Next Demi Bold"/>
                <a:cs typeface="Avenir Next Demi Bold"/>
              </a:rPr>
              <a:t>Lady”, </a:t>
            </a:r>
            <a:r>
              <a:rPr lang="en-US" sz="2000" b="1" dirty="0" err="1" smtClean="0">
                <a:latin typeface="Avenir Next Demi Bold"/>
                <a:cs typeface="Avenir Next Demi Bold"/>
              </a:rPr>
              <a:t>Irom</a:t>
            </a:r>
            <a:r>
              <a:rPr lang="en-US" sz="2000" b="1" dirty="0" smtClean="0">
                <a:latin typeface="Avenir Next Demi Bold"/>
                <a:cs typeface="Avenir Next Demi Bold"/>
              </a:rPr>
              <a:t> </a:t>
            </a:r>
            <a:r>
              <a:rPr lang="en-US" sz="2000" b="1" dirty="0" err="1" smtClean="0">
                <a:latin typeface="Avenir Next Demi Bold"/>
                <a:cs typeface="Avenir Next Demi Bold"/>
              </a:rPr>
              <a:t>Sharmila</a:t>
            </a:r>
            <a:r>
              <a:rPr lang="en-US" sz="2000" b="1" dirty="0" smtClean="0">
                <a:latin typeface="Avenir Next Demi Bold"/>
                <a:cs typeface="Avenir Next Demi Bold"/>
              </a:rPr>
              <a:t> is </a:t>
            </a:r>
            <a:r>
              <a:rPr lang="en-US" sz="2000" b="1" dirty="0">
                <a:latin typeface="Avenir Next Demi Bold"/>
                <a:cs typeface="Avenir Next Demi Bold"/>
              </a:rPr>
              <a:t>a civil rights activist, political activist, and poet from the Indian state of Manipur. On 2 November 2000</a:t>
            </a:r>
            <a:r>
              <a:rPr lang="en-US" sz="2000" b="1" dirty="0" smtClean="0">
                <a:latin typeface="Avenir Next Demi Bold"/>
                <a:cs typeface="Avenir Next Demi Bold"/>
              </a:rPr>
              <a:t>,  she </a:t>
            </a:r>
            <a:r>
              <a:rPr lang="en-US" sz="2000" b="1" dirty="0">
                <a:latin typeface="Avenir Next Demi Bold"/>
                <a:cs typeface="Avenir Next Demi Bold"/>
              </a:rPr>
              <a:t>began a hunger strike which she ended on 9 August 2016, after 16 years of fasting. Having refused food and water for more than 500 weeks, she has been called "the world's longest hunger </a:t>
            </a:r>
            <a:r>
              <a:rPr lang="en-US" sz="2000" b="1" dirty="0" smtClean="0">
                <a:latin typeface="Avenir Next Demi Bold"/>
                <a:cs typeface="Avenir Next Demi Bold"/>
              </a:rPr>
              <a:t>striker”. The </a:t>
            </a:r>
            <a:r>
              <a:rPr lang="en-US" sz="2000" b="1" dirty="0">
                <a:latin typeface="Avenir Next Demi Bold"/>
                <a:cs typeface="Avenir Next Demi Bold"/>
              </a:rPr>
              <a:t>44-year old campaigner, detained under a law that makes attempting suicide illegal, has become a symbol of resistance against state violence in the conflict-torn north-eastern state of Manipur.</a:t>
            </a:r>
          </a:p>
        </p:txBody>
      </p:sp>
      <p:sp>
        <p:nvSpPr>
          <p:cNvPr id="10" name="Rectangle 9"/>
          <p:cNvSpPr/>
          <p:nvPr/>
        </p:nvSpPr>
        <p:spPr>
          <a:xfrm>
            <a:off x="3429000" y="6019800"/>
            <a:ext cx="3160829" cy="461665"/>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lgn="ctr"/>
            <a:r>
              <a:rPr lang="en-US" dirty="0" err="1">
                <a:latin typeface="Avenir Next Demi Bold"/>
                <a:cs typeface="Avenir Next Demi Bold"/>
              </a:rPr>
              <a:t>Irom</a:t>
            </a:r>
            <a:r>
              <a:rPr lang="en-US" dirty="0">
                <a:latin typeface="Avenir Next Demi Bold"/>
                <a:cs typeface="Avenir Next Demi Bold"/>
              </a:rPr>
              <a:t> </a:t>
            </a:r>
            <a:r>
              <a:rPr lang="en-US" dirty="0" err="1">
                <a:latin typeface="Avenir Next Demi Bold"/>
                <a:cs typeface="Avenir Next Demi Bold"/>
              </a:rPr>
              <a:t>Chanu</a:t>
            </a:r>
            <a:r>
              <a:rPr lang="en-US" dirty="0">
                <a:latin typeface="Avenir Next Demi Bold"/>
                <a:cs typeface="Avenir Next Demi Bold"/>
              </a:rPr>
              <a:t> </a:t>
            </a:r>
            <a:r>
              <a:rPr lang="en-US" dirty="0" err="1" smtClean="0">
                <a:latin typeface="Avenir Next Demi Bold"/>
                <a:cs typeface="Avenir Next Demi Bold"/>
              </a:rPr>
              <a:t>Sharmila</a:t>
            </a:r>
            <a:r>
              <a:rPr lang="en-US" dirty="0" smtClean="0">
                <a:latin typeface="Avenir Next Demi Bold"/>
                <a:cs typeface="Avenir Next Demi Bold"/>
              </a:rPr>
              <a:t> </a:t>
            </a:r>
            <a:endParaRPr lang="en-US" dirty="0">
              <a:latin typeface="Avenir Next Demi Bold"/>
              <a:cs typeface="Avenir Next Demi Bold"/>
            </a:endParaRPr>
          </a:p>
        </p:txBody>
      </p:sp>
      <p:sp>
        <p:nvSpPr>
          <p:cNvPr id="13" name="Title 1"/>
          <p:cNvSpPr txBox="1">
            <a:spLocks/>
          </p:cNvSpPr>
          <p:nvPr/>
        </p:nvSpPr>
        <p:spPr>
          <a:xfrm>
            <a:off x="609600" y="76200"/>
            <a:ext cx="8229600" cy="716663"/>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r>
              <a:rPr lang="en-US" sz="4400" dirty="0" smtClean="0">
                <a:effectLst>
                  <a:glow rad="101600">
                    <a:schemeClr val="bg1">
                      <a:alpha val="75000"/>
                    </a:schemeClr>
                  </a:glow>
                </a:effectLst>
                <a:latin typeface="AntiqueOliComReg"/>
                <a:cs typeface="AntiqueOliComReg"/>
              </a:rPr>
              <a:t>HUNGER STRIKES</a:t>
            </a:r>
            <a:endParaRPr lang="en-US" sz="4400" dirty="0">
              <a:effectLst>
                <a:glow rad="101600">
                  <a:schemeClr val="bg1">
                    <a:alpha val="75000"/>
                  </a:schemeClr>
                </a:glow>
              </a:effectLst>
              <a:latin typeface="AntiqueOliComReg"/>
              <a:cs typeface="AntiqueOliComReg"/>
            </a:endParaRPr>
          </a:p>
        </p:txBody>
      </p:sp>
    </p:spTree>
    <p:extLst>
      <p:ext uri="{BB962C8B-B14F-4D97-AF65-F5344CB8AC3E}">
        <p14:creationId xmlns:p14="http://schemas.microsoft.com/office/powerpoint/2010/main" val="12181011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par>
                          <p:cTn id="13" fill="hold">
                            <p:stCondLst>
                              <p:cond delay="3000"/>
                            </p:stCondLst>
                            <p:childTnLst>
                              <p:par>
                                <p:cTn id="14" presetID="6" presetClass="entr" presetSubtype="16" fill="hold" grpId="0" nodeType="afterEffect">
                                  <p:stCondLst>
                                    <p:cond delay="100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000"/>
                                        <p:tgtEl>
                                          <p:spTgt spid="15"/>
                                        </p:tgtEl>
                                      </p:cBhvr>
                                    </p:animEffect>
                                    <p:set>
                                      <p:cBhvr>
                                        <p:cTn id="21" dur="1" fill="hold">
                                          <p:stCondLst>
                                            <p:cond delay="1999"/>
                                          </p:stCondLst>
                                        </p:cTn>
                                        <p:tgtEl>
                                          <p:spTgt spid="15"/>
                                        </p:tgtEl>
                                        <p:attrNameLst>
                                          <p:attrName>style.visibility</p:attrName>
                                        </p:attrNameLst>
                                      </p:cBhvr>
                                      <p:to>
                                        <p:strVal val="hidden"/>
                                      </p:to>
                                    </p:se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ppt_x</p:attrName>
                                        </p:attrNameLst>
                                      </p:cBhvr>
                                      <p:tavLst>
                                        <p:tav tm="0">
                                          <p:val>
                                            <p:strVal val="#ppt_x"/>
                                          </p:val>
                                        </p:tav>
                                        <p:tav tm="100000">
                                          <p:val>
                                            <p:strVal val="#ppt_x"/>
                                          </p:val>
                                        </p:tav>
                                      </p:tavLst>
                                    </p:anim>
                                    <p:anim calcmode="lin" valueType="num">
                                      <p:cBhvr>
                                        <p:cTn id="27" dur="2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5"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2000" fill="hold"/>
                                        <p:tgtEl>
                                          <p:spTgt spid="4"/>
                                        </p:tgtEl>
                                        <p:attrNameLst>
                                          <p:attrName>ppt_w</p:attrName>
                                        </p:attrNameLst>
                                      </p:cBhvr>
                                      <p:tavLst>
                                        <p:tav tm="0">
                                          <p:val>
                                            <p:strVal val="#ppt_w*0.70"/>
                                          </p:val>
                                        </p:tav>
                                        <p:tav tm="100000">
                                          <p:val>
                                            <p:strVal val="#ppt_w"/>
                                          </p:val>
                                        </p:tav>
                                      </p:tavLst>
                                    </p:anim>
                                    <p:anim calcmode="lin" valueType="num">
                                      <p:cBhvr>
                                        <p:cTn id="32" dur="2000" fill="hold"/>
                                        <p:tgtEl>
                                          <p:spTgt spid="4"/>
                                        </p:tgtEl>
                                        <p:attrNameLst>
                                          <p:attrName>ppt_h</p:attrName>
                                        </p:attrNameLst>
                                      </p:cBhvr>
                                      <p:tavLst>
                                        <p:tav tm="0">
                                          <p:val>
                                            <p:strVal val="#ppt_h"/>
                                          </p:val>
                                        </p:tav>
                                        <p:tav tm="100000">
                                          <p:val>
                                            <p:strVal val="#ppt_h"/>
                                          </p:val>
                                        </p:tav>
                                      </p:tavLst>
                                    </p:anim>
                                    <p:animEffect transition="in" filter="fade">
                                      <p:cBhvr>
                                        <p:cTn id="33" dur="2000"/>
                                        <p:tgtEl>
                                          <p:spTgt spid="4"/>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xit" presetSubtype="0" fill="hold" grpId="1" nodeType="clickEffect">
                                  <p:stCondLst>
                                    <p:cond delay="0"/>
                                  </p:stCondLst>
                                  <p:childTnLst>
                                    <p:anim calcmode="lin" valueType="num">
                                      <p:cBhvr>
                                        <p:cTn id="41" dur="1000"/>
                                        <p:tgtEl>
                                          <p:spTgt spid="16"/>
                                        </p:tgtEl>
                                        <p:attrNameLst>
                                          <p:attrName>ppt_w</p:attrName>
                                        </p:attrNameLst>
                                      </p:cBhvr>
                                      <p:tavLst>
                                        <p:tav tm="0">
                                          <p:val>
                                            <p:strVal val="ppt_w"/>
                                          </p:val>
                                        </p:tav>
                                        <p:tav tm="100000">
                                          <p:val>
                                            <p:strVal val="ppt_w*0.70"/>
                                          </p:val>
                                        </p:tav>
                                      </p:tavLst>
                                    </p:anim>
                                    <p:anim calcmode="lin" valueType="num">
                                      <p:cBhvr>
                                        <p:cTn id="42" dur="1000"/>
                                        <p:tgtEl>
                                          <p:spTgt spid="16"/>
                                        </p:tgtEl>
                                        <p:attrNameLst>
                                          <p:attrName>ppt_h</p:attrName>
                                        </p:attrNameLst>
                                      </p:cBhvr>
                                      <p:tavLst>
                                        <p:tav tm="0">
                                          <p:val>
                                            <p:strVal val="ppt_h"/>
                                          </p:val>
                                        </p:tav>
                                        <p:tav tm="100000">
                                          <p:val>
                                            <p:strVal val="ppt_h"/>
                                          </p:val>
                                        </p:tav>
                                      </p:tavLst>
                                    </p:anim>
                                    <p:animEffect transition="out" filter="fade">
                                      <p:cBhvr>
                                        <p:cTn id="43" dur="1000"/>
                                        <p:tgtEl>
                                          <p:spTgt spid="16"/>
                                        </p:tgtEl>
                                      </p:cBhvr>
                                    </p:animEffect>
                                    <p:set>
                                      <p:cBhvr>
                                        <p:cTn id="44" dur="1" fill="hold">
                                          <p:stCondLst>
                                            <p:cond delay="999"/>
                                          </p:stCondLst>
                                        </p:cTn>
                                        <p:tgtEl>
                                          <p:spTgt spid="16"/>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000"/>
                                        <p:tgtEl>
                                          <p:spTgt spid="6"/>
                                        </p:tgtEl>
                                      </p:cBhvr>
                                    </p:animEffect>
                                    <p:anim calcmode="lin" valueType="num">
                                      <p:cBhvr>
                                        <p:cTn id="49" dur="2000" fill="hold"/>
                                        <p:tgtEl>
                                          <p:spTgt spid="6"/>
                                        </p:tgtEl>
                                        <p:attrNameLst>
                                          <p:attrName>ppt_x</p:attrName>
                                        </p:attrNameLst>
                                      </p:cBhvr>
                                      <p:tavLst>
                                        <p:tav tm="0">
                                          <p:val>
                                            <p:strVal val="#ppt_x"/>
                                          </p:val>
                                        </p:tav>
                                        <p:tav tm="100000">
                                          <p:val>
                                            <p:strVal val="#ppt_x"/>
                                          </p:val>
                                        </p:tav>
                                      </p:tavLst>
                                    </p:anim>
                                    <p:anim calcmode="lin" valueType="num">
                                      <p:cBhvr>
                                        <p:cTn id="50" dur="2000" fill="hold"/>
                                        <p:tgtEl>
                                          <p:spTgt spid="6"/>
                                        </p:tgtEl>
                                        <p:attrNameLst>
                                          <p:attrName>ppt_y</p:attrName>
                                        </p:attrNameLst>
                                      </p:cBhvr>
                                      <p:tavLst>
                                        <p:tav tm="0">
                                          <p:val>
                                            <p:strVal val="#ppt_y+.1"/>
                                          </p:val>
                                        </p:tav>
                                        <p:tav tm="100000">
                                          <p:val>
                                            <p:strVal val="#ppt_y"/>
                                          </p:val>
                                        </p:tav>
                                      </p:tavLst>
                                    </p:anim>
                                  </p:childTnLst>
                                </p:cTn>
                              </p:par>
                              <p:par>
                                <p:cTn id="51" presetID="55"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2000" fill="hold"/>
                                        <p:tgtEl>
                                          <p:spTgt spid="10"/>
                                        </p:tgtEl>
                                        <p:attrNameLst>
                                          <p:attrName>ppt_w</p:attrName>
                                        </p:attrNameLst>
                                      </p:cBhvr>
                                      <p:tavLst>
                                        <p:tav tm="0">
                                          <p:val>
                                            <p:strVal val="#ppt_w*0.70"/>
                                          </p:val>
                                        </p:tav>
                                        <p:tav tm="100000">
                                          <p:val>
                                            <p:strVal val="#ppt_w"/>
                                          </p:val>
                                        </p:tav>
                                      </p:tavLst>
                                    </p:anim>
                                    <p:anim calcmode="lin" valueType="num">
                                      <p:cBhvr>
                                        <p:cTn id="54" dur="2000" fill="hold"/>
                                        <p:tgtEl>
                                          <p:spTgt spid="10"/>
                                        </p:tgtEl>
                                        <p:attrNameLst>
                                          <p:attrName>ppt_h</p:attrName>
                                        </p:attrNameLst>
                                      </p:cBhvr>
                                      <p:tavLst>
                                        <p:tav tm="0">
                                          <p:val>
                                            <p:strVal val="#ppt_h"/>
                                          </p:val>
                                        </p:tav>
                                        <p:tav tm="100000">
                                          <p:val>
                                            <p:strVal val="#ppt_h"/>
                                          </p:val>
                                        </p:tav>
                                      </p:tavLst>
                                    </p:anim>
                                    <p:animEffect transition="in" filter="fade">
                                      <p:cBhvr>
                                        <p:cTn id="55" dur="2000"/>
                                        <p:tgtEl>
                                          <p:spTgt spid="10"/>
                                        </p:tgtEl>
                                      </p:cBhvr>
                                    </p:animEffect>
                                  </p:childTnLst>
                                </p:cTn>
                              </p:par>
                            </p:childTnLst>
                          </p:cTn>
                        </p:par>
                        <p:par>
                          <p:cTn id="56" fill="hold">
                            <p:stCondLst>
                              <p:cond delay="3000"/>
                            </p:stCondLst>
                            <p:childTnLst>
                              <p:par>
                                <p:cTn id="57" presetID="20" presetClass="entr" presetSubtype="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edge">
                                      <p:cBhvr>
                                        <p:cTn id="59" dur="2000"/>
                                        <p:tgtEl>
                                          <p:spTgt spid="9"/>
                                        </p:tgtEl>
                                      </p:cBhvr>
                                    </p:animEffect>
                                  </p:childTnLst>
                                </p:cTn>
                              </p:par>
                            </p:childTnLst>
                          </p:cTn>
                        </p:par>
                        <p:par>
                          <p:cTn id="60" fill="hold">
                            <p:stCondLst>
                              <p:cond delay="5000"/>
                            </p:stCondLst>
                            <p:childTnLst>
                              <p:par>
                                <p:cTn id="61" presetID="53" presetClass="entr" presetSubtype="16"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ppt_w</p:attrName>
                                        </p:attrNameLst>
                                      </p:cBhvr>
                                      <p:tavLst>
                                        <p:tav tm="0">
                                          <p:val>
                                            <p:fltVal val="0"/>
                                          </p:val>
                                        </p:tav>
                                        <p:tav tm="100000">
                                          <p:val>
                                            <p:strVal val="#ppt_w"/>
                                          </p:val>
                                        </p:tav>
                                      </p:tavLst>
                                    </p:anim>
                                    <p:anim calcmode="lin" valueType="num">
                                      <p:cBhvr>
                                        <p:cTn id="64" dur="1000" fill="hold"/>
                                        <p:tgtEl>
                                          <p:spTgt spid="13"/>
                                        </p:tgtEl>
                                        <p:attrNameLst>
                                          <p:attrName>ppt_h</p:attrName>
                                        </p:attrNameLst>
                                      </p:cBhvr>
                                      <p:tavLst>
                                        <p:tav tm="0">
                                          <p:val>
                                            <p:fltVal val="0"/>
                                          </p:val>
                                        </p:tav>
                                        <p:tav tm="100000">
                                          <p:val>
                                            <p:strVal val="#ppt_h"/>
                                          </p:val>
                                        </p:tav>
                                      </p:tavLst>
                                    </p:anim>
                                    <p:animEffect transition="in" filter="fade">
                                      <p:cBhvr>
                                        <p:cTn id="65" dur="1000"/>
                                        <p:tgtEl>
                                          <p:spTgt spid="13"/>
                                        </p:tgtEl>
                                      </p:cBhvr>
                                    </p:animEffect>
                                  </p:childTnLst>
                                  <p:subTnLst>
                                    <p:audio>
                                      <p:cMediaNode>
                                        <p:cTn display="0" masterRel="sameClick">
                                          <p:stCondLst>
                                            <p:cond evt="begin" delay="0">
                                              <p:tn val="6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3" grpId="0" animBg="1"/>
      <p:bldP spid="4" grpId="0" animBg="1"/>
      <p:bldP spid="9" grpId="0" animBg="1"/>
      <p:bldP spid="10"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rcRect t="22502" b="22502"/>
          <a:stretch>
            <a:fillRect/>
          </a:stretch>
        </p:blipFill>
        <p:spPr>
          <a:xfrm>
            <a:off x="0" y="374"/>
            <a:ext cx="9144000" cy="685762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752600" y="3048000"/>
            <a:ext cx="1749197" cy="584776"/>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lgn="ctr"/>
            <a:r>
              <a:rPr lang="en-US" sz="3200" b="1" dirty="0">
                <a:effectLst>
                  <a:outerShdw blurRad="38100" dist="38100" dir="2700000" algn="tl">
                    <a:srgbClr val="000000">
                      <a:alpha val="43137"/>
                    </a:srgbClr>
                  </a:outerShdw>
                </a:effectLst>
                <a:latin typeface="Avenir Next Demi Bold"/>
                <a:cs typeface="Avenir Next Demi Bold"/>
              </a:rPr>
              <a:t>NAWSA</a:t>
            </a:r>
            <a:endParaRPr lang="en-US" sz="3200" dirty="0">
              <a:latin typeface="Avenir Next Demi Bold"/>
              <a:cs typeface="Avenir Next Demi Bold"/>
            </a:endParaRPr>
          </a:p>
        </p:txBody>
      </p:sp>
      <p:sp>
        <p:nvSpPr>
          <p:cNvPr id="6" name="Rectangle 5"/>
          <p:cNvSpPr/>
          <p:nvPr/>
        </p:nvSpPr>
        <p:spPr>
          <a:xfrm>
            <a:off x="6019800" y="3048000"/>
            <a:ext cx="1167081" cy="584776"/>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algn="ctr"/>
            <a:r>
              <a:rPr lang="en-US" sz="3200" b="1" dirty="0" smtClean="0">
                <a:effectLst>
                  <a:outerShdw blurRad="38100" dist="38100" dir="2700000" algn="tl">
                    <a:srgbClr val="000000">
                      <a:alpha val="43137"/>
                    </a:srgbClr>
                  </a:outerShdw>
                </a:effectLst>
                <a:latin typeface="Avenir Next Demi Bold"/>
                <a:cs typeface="Avenir Next Demi Bold"/>
              </a:rPr>
              <a:t>NWP</a:t>
            </a:r>
            <a:endParaRPr lang="en-US" sz="3200" dirty="0">
              <a:latin typeface="Avenir Next Demi Bold"/>
              <a:cs typeface="Avenir Next Demi Bold"/>
            </a:endParaRPr>
          </a:p>
        </p:txBody>
      </p:sp>
      <p:pic>
        <p:nvPicPr>
          <p:cNvPr id="7" name="Picture 2" descr="http://upload.wikimedia.org/wikipedia/commons/4/4e/Carrie_Chapman_Catt.jpg">
            <a:hlinkClick r:id="rId6"/>
          </p:cNvPr>
          <p:cNvPicPr>
            <a:picLocks noChangeAspect="1" noChangeArrowheads="1"/>
          </p:cNvPicPr>
          <p:nvPr/>
        </p:nvPicPr>
        <p:blipFill>
          <a:blip r:embed="rId7" cstate="print"/>
          <a:srcRect/>
          <a:stretch>
            <a:fillRect/>
          </a:stretch>
        </p:blipFill>
        <p:spPr bwMode="auto">
          <a:xfrm>
            <a:off x="0" y="2590801"/>
            <a:ext cx="1657113" cy="2362200"/>
          </a:xfrm>
          <a:prstGeom prst="ellipse">
            <a:avLst/>
          </a:prstGeom>
          <a:ln>
            <a:noFill/>
          </a:ln>
          <a:effectLst>
            <a:softEdge rad="112500"/>
          </a:effectLst>
        </p:spPr>
      </p:pic>
      <p:pic>
        <p:nvPicPr>
          <p:cNvPr id="8" name="Picture 4" descr="http://suffragewagon.files.wordpress.com/2011/09/alicepaul-desk.jpg"/>
          <p:cNvPicPr>
            <a:picLocks noChangeAspect="1" noChangeArrowheads="1"/>
          </p:cNvPicPr>
          <p:nvPr/>
        </p:nvPicPr>
        <p:blipFill>
          <a:blip r:embed="rId8" cstate="print"/>
          <a:srcRect/>
          <a:stretch>
            <a:fillRect/>
          </a:stretch>
        </p:blipFill>
        <p:spPr bwMode="auto">
          <a:xfrm>
            <a:off x="7391400" y="2667000"/>
            <a:ext cx="1752600" cy="2362200"/>
          </a:xfrm>
          <a:prstGeom prst="ellipse">
            <a:avLst/>
          </a:prstGeom>
          <a:ln>
            <a:noFill/>
          </a:ln>
          <a:effectLst>
            <a:softEdge rad="112500"/>
          </a:effectLst>
        </p:spPr>
      </p:pic>
      <p:sp>
        <p:nvSpPr>
          <p:cNvPr id="10" name="Title 1"/>
          <p:cNvSpPr txBox="1">
            <a:spLocks/>
          </p:cNvSpPr>
          <p:nvPr/>
        </p:nvSpPr>
        <p:spPr>
          <a:xfrm>
            <a:off x="533400" y="990600"/>
            <a:ext cx="8229600" cy="716663"/>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lnSpc>
                <a:spcPct val="90000"/>
              </a:lnSpc>
            </a:pPr>
            <a:r>
              <a:rPr lang="en-US" sz="4000" dirty="0" smtClean="0">
                <a:effectLst>
                  <a:glow rad="101600">
                    <a:schemeClr val="bg1">
                      <a:alpha val="75000"/>
                    </a:schemeClr>
                  </a:glow>
                </a:effectLst>
                <a:latin typeface="AntiqueOliComReg"/>
                <a:cs typeface="AntiqueOliComReg"/>
              </a:rPr>
              <a:t>Back to #10. </a:t>
            </a:r>
          </a:p>
          <a:p>
            <a:pPr algn="ctr">
              <a:lnSpc>
                <a:spcPct val="90000"/>
              </a:lnSpc>
            </a:pPr>
            <a:r>
              <a:rPr lang="en-US" sz="4000" dirty="0" smtClean="0">
                <a:effectLst>
                  <a:glow rad="101600">
                    <a:schemeClr val="bg1">
                      <a:alpha val="75000"/>
                    </a:schemeClr>
                  </a:glow>
                </a:effectLst>
                <a:latin typeface="AntiqueOliComReg"/>
                <a:cs typeface="AntiqueOliComReg"/>
              </a:rPr>
              <a:t>Comparing Political Strategies</a:t>
            </a:r>
            <a:endParaRPr lang="en-US" sz="4000" dirty="0">
              <a:effectLst>
                <a:glow rad="101600">
                  <a:schemeClr val="bg1">
                    <a:alpha val="75000"/>
                  </a:schemeClr>
                </a:glow>
              </a:effectLst>
              <a:latin typeface="AntiqueOliComReg"/>
              <a:cs typeface="AntiqueOliComReg"/>
            </a:endParaRPr>
          </a:p>
        </p:txBody>
      </p:sp>
      <p:sp>
        <p:nvSpPr>
          <p:cNvPr id="11" name="Rectangle 10"/>
          <p:cNvSpPr/>
          <p:nvPr/>
        </p:nvSpPr>
        <p:spPr>
          <a:xfrm>
            <a:off x="3657600" y="2514600"/>
            <a:ext cx="2059243" cy="1537857"/>
          </a:xfrm>
          <a:prstGeom prst="rect">
            <a:avLst/>
          </a:prstGeom>
          <a:solidFill>
            <a:srgbClr val="FFFF66"/>
          </a:solidFill>
          <a:ln>
            <a:noFill/>
          </a:ln>
          <a:effectLst>
            <a:glow rad="101600">
              <a:srgbClr val="FFFF00">
                <a:alpha val="75000"/>
              </a:srgb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a:lnSpc>
                <a:spcPct val="90000"/>
              </a:lnSpc>
            </a:pPr>
            <a:r>
              <a:rPr lang="en-US" b="1" dirty="0" smtClean="0">
                <a:solidFill>
                  <a:srgbClr val="000000"/>
                </a:solidFill>
                <a:latin typeface="Avenir Next Demi Bold"/>
                <a:cs typeface="Avenir Next Demi Bold"/>
              </a:rPr>
              <a:t>Goal: </a:t>
            </a:r>
            <a:r>
              <a:rPr lang="en-US" sz="2000" b="1" dirty="0" smtClean="0">
                <a:solidFill>
                  <a:srgbClr val="000000"/>
                </a:solidFill>
                <a:latin typeface="Avenir Next Demi Bold"/>
                <a:cs typeface="Avenir Next Demi Bold"/>
              </a:rPr>
              <a:t>Constitutional </a:t>
            </a:r>
          </a:p>
          <a:p>
            <a:pPr algn="ctr">
              <a:lnSpc>
                <a:spcPct val="90000"/>
              </a:lnSpc>
            </a:pPr>
            <a:r>
              <a:rPr lang="en-US" sz="2000" b="1" dirty="0" smtClean="0">
                <a:solidFill>
                  <a:srgbClr val="000000"/>
                </a:solidFill>
                <a:latin typeface="Avenir Next Demi Bold"/>
                <a:cs typeface="Avenir Next Demi Bold"/>
              </a:rPr>
              <a:t>Amendment </a:t>
            </a:r>
          </a:p>
          <a:p>
            <a:pPr algn="ctr">
              <a:lnSpc>
                <a:spcPct val="90000"/>
              </a:lnSpc>
            </a:pPr>
            <a:r>
              <a:rPr lang="en-US" sz="2000" b="1" smtClean="0">
                <a:solidFill>
                  <a:srgbClr val="000000"/>
                </a:solidFill>
                <a:latin typeface="Avenir Next Demi Bold"/>
                <a:cs typeface="Avenir Next Demi Bold"/>
              </a:rPr>
              <a:t>Women Suffrage</a:t>
            </a:r>
            <a:endParaRPr lang="en-US" sz="2000" b="1" dirty="0" smtClean="0">
              <a:solidFill>
                <a:srgbClr val="000000"/>
              </a:solidFill>
              <a:latin typeface="Avenir Next Demi Bold"/>
              <a:cs typeface="Avenir Next Demi Bold"/>
            </a:endParaRPr>
          </a:p>
        </p:txBody>
      </p:sp>
      <p:sp>
        <p:nvSpPr>
          <p:cNvPr id="12" name="Rectangle 11"/>
          <p:cNvSpPr/>
          <p:nvPr/>
        </p:nvSpPr>
        <p:spPr>
          <a:xfrm>
            <a:off x="914400" y="4800600"/>
            <a:ext cx="3429000" cy="1154162"/>
          </a:xfrm>
          <a:prstGeom prst="rect">
            <a:avLst/>
          </a:prstGeom>
        </p:spPr>
        <p:txBody>
          <a:bodyPr wrap="square">
            <a:spAutoFit/>
          </a:bodyPr>
          <a:lstStyle/>
          <a:p>
            <a:pPr marL="285750" indent="-285750">
              <a:buFont typeface="Arial"/>
              <a:buChar char="•"/>
            </a:pPr>
            <a:r>
              <a:rPr lang="en-US" sz="2300" b="1" dirty="0">
                <a:solidFill>
                  <a:schemeClr val="bg1"/>
                </a:solidFill>
                <a:effectLst>
                  <a:outerShdw blurRad="50800" dist="38100" dir="2700000" algn="tl" rotWithShape="0">
                    <a:srgbClr val="000000">
                      <a:alpha val="43000"/>
                    </a:srgbClr>
                  </a:outerShdw>
                </a:effectLst>
                <a:latin typeface="Avenir Next Demi Bold"/>
                <a:cs typeface="Avenir Next Demi Bold"/>
              </a:rPr>
              <a:t>The </a:t>
            </a:r>
            <a:r>
              <a:rPr lang="en-US" sz="2300" b="1" dirty="0" smtClean="0">
                <a:solidFill>
                  <a:schemeClr val="bg1"/>
                </a:solidFill>
                <a:effectLst>
                  <a:outerShdw blurRad="50800" dist="38100" dir="2700000" algn="tl" rotWithShape="0">
                    <a:srgbClr val="000000">
                      <a:alpha val="43000"/>
                    </a:srgbClr>
                  </a:outerShdw>
                </a:effectLst>
                <a:latin typeface="Avenir Next Demi Bold"/>
                <a:cs typeface="Avenir Next Demi Bold"/>
              </a:rPr>
              <a:t>strategies </a:t>
            </a:r>
            <a:r>
              <a:rPr lang="en-US" sz="2300" b="1" dirty="0">
                <a:solidFill>
                  <a:schemeClr val="bg1"/>
                </a:solidFill>
                <a:effectLst>
                  <a:outerShdw blurRad="50800" dist="38100" dir="2700000" algn="tl" rotWithShape="0">
                    <a:srgbClr val="000000">
                      <a:alpha val="43000"/>
                    </a:srgbClr>
                  </a:outerShdw>
                </a:effectLst>
                <a:latin typeface="Avenir Next Demi Bold"/>
                <a:cs typeface="Avenir Next Demi Bold"/>
              </a:rPr>
              <a:t>of NAWSA were </a:t>
            </a:r>
            <a:r>
              <a:rPr lang="en-US" sz="2300" b="1" u="sng" dirty="0" smtClean="0">
                <a:solidFill>
                  <a:schemeClr val="bg1"/>
                </a:solidFill>
                <a:effectLst>
                  <a:outerShdw blurRad="50800" dist="38100" dir="2700000" algn="tl" rotWithShape="0">
                    <a:srgbClr val="000000">
                      <a:alpha val="43000"/>
                    </a:srgbClr>
                  </a:outerShdw>
                </a:effectLst>
                <a:latin typeface="Avenir Next Demi Bold"/>
                <a:cs typeface="Avenir Next Demi Bold"/>
              </a:rPr>
              <a:t>moderate</a:t>
            </a:r>
            <a:r>
              <a:rPr lang="en-US" sz="2300" b="1" dirty="0" smtClean="0">
                <a:solidFill>
                  <a:schemeClr val="bg1"/>
                </a:solidFill>
                <a:effectLst>
                  <a:outerShdw blurRad="50800" dist="38100" dir="2700000" algn="tl" rotWithShape="0">
                    <a:srgbClr val="000000">
                      <a:alpha val="43000"/>
                    </a:srgbClr>
                  </a:outerShdw>
                </a:effectLst>
                <a:latin typeface="Avenir Next Demi Bold"/>
                <a:cs typeface="Avenir Next Demi Bold"/>
              </a:rPr>
              <a:t>.</a:t>
            </a:r>
            <a:endParaRPr lang="en-US" sz="2300" b="1" dirty="0">
              <a:solidFill>
                <a:schemeClr val="bg1"/>
              </a:solidFill>
              <a:effectLst>
                <a:outerShdw blurRad="50800" dist="38100" dir="2700000" algn="tl" rotWithShape="0">
                  <a:srgbClr val="000000">
                    <a:alpha val="43000"/>
                  </a:srgbClr>
                </a:outerShdw>
              </a:effectLst>
              <a:latin typeface="Avenir Next Demi Bold"/>
              <a:cs typeface="Avenir Next Demi Bold"/>
            </a:endParaRPr>
          </a:p>
        </p:txBody>
      </p:sp>
      <p:sp>
        <p:nvSpPr>
          <p:cNvPr id="13" name="Rectangle 12"/>
          <p:cNvSpPr/>
          <p:nvPr/>
        </p:nvSpPr>
        <p:spPr>
          <a:xfrm>
            <a:off x="5029200" y="4724400"/>
            <a:ext cx="3048000" cy="1053878"/>
          </a:xfrm>
          <a:prstGeom prst="rect">
            <a:avLst/>
          </a:prstGeom>
        </p:spPr>
        <p:txBody>
          <a:bodyPr wrap="square">
            <a:spAutoFit/>
          </a:bodyPr>
          <a:lstStyle/>
          <a:p>
            <a:pPr marL="285750" indent="-285750">
              <a:lnSpc>
                <a:spcPct val="90000"/>
              </a:lnSpc>
              <a:buFont typeface="Arial"/>
              <a:buChar char="•"/>
            </a:pPr>
            <a:r>
              <a:rPr lang="en-US" sz="2300" b="1" dirty="0" smtClean="0">
                <a:solidFill>
                  <a:schemeClr val="bg1"/>
                </a:solidFill>
                <a:effectLst>
                  <a:outerShdw blurRad="50800" dist="38100" dir="2700000" algn="tl" rotWithShape="0">
                    <a:srgbClr val="000000">
                      <a:alpha val="43000"/>
                    </a:srgbClr>
                  </a:outerShdw>
                </a:effectLst>
                <a:latin typeface="Avenir Next Demi Bold"/>
                <a:cs typeface="Avenir Next Demi Bold"/>
              </a:rPr>
              <a:t>The strategies </a:t>
            </a:r>
            <a:r>
              <a:rPr lang="en-US" sz="2300" b="1" dirty="0">
                <a:solidFill>
                  <a:schemeClr val="bg1"/>
                </a:solidFill>
                <a:effectLst>
                  <a:outerShdw blurRad="50800" dist="38100" dir="2700000" algn="tl" rotWithShape="0">
                    <a:srgbClr val="000000">
                      <a:alpha val="43000"/>
                    </a:srgbClr>
                  </a:outerShdw>
                </a:effectLst>
                <a:latin typeface="Avenir Next Demi Bold"/>
                <a:cs typeface="Avenir Next Demi Bold"/>
              </a:rPr>
              <a:t>of NWP </a:t>
            </a:r>
            <a:r>
              <a:rPr lang="en-US" sz="2300" b="1" dirty="0" smtClean="0">
                <a:solidFill>
                  <a:schemeClr val="bg1"/>
                </a:solidFill>
                <a:effectLst>
                  <a:outerShdw blurRad="50800" dist="38100" dir="2700000" algn="tl" rotWithShape="0">
                    <a:srgbClr val="000000">
                      <a:alpha val="43000"/>
                    </a:srgbClr>
                  </a:outerShdw>
                </a:effectLst>
                <a:latin typeface="Avenir Next Demi Bold"/>
                <a:cs typeface="Avenir Next Demi Bold"/>
              </a:rPr>
              <a:t>were more </a:t>
            </a:r>
            <a:r>
              <a:rPr lang="en-US" sz="2300" b="1" u="sng" dirty="0" smtClean="0">
                <a:solidFill>
                  <a:schemeClr val="bg1"/>
                </a:solidFill>
                <a:effectLst>
                  <a:outerShdw blurRad="50800" dist="38100" dir="2700000" algn="tl" rotWithShape="0">
                    <a:srgbClr val="000000">
                      <a:alpha val="43000"/>
                    </a:srgbClr>
                  </a:outerShdw>
                </a:effectLst>
                <a:latin typeface="Avenir Next Demi Bold"/>
                <a:cs typeface="Avenir Next Demi Bold"/>
              </a:rPr>
              <a:t>radical</a:t>
            </a:r>
            <a:r>
              <a:rPr lang="en-US" sz="2300" b="1" dirty="0" smtClean="0">
                <a:solidFill>
                  <a:schemeClr val="bg1"/>
                </a:solidFill>
                <a:effectLst>
                  <a:outerShdw blurRad="50800" dist="38100" dir="2700000" algn="tl" rotWithShape="0">
                    <a:srgbClr val="000000">
                      <a:alpha val="43000"/>
                    </a:srgbClr>
                  </a:outerShdw>
                </a:effectLst>
                <a:latin typeface="Avenir Next Demi Bold"/>
                <a:cs typeface="Avenir Next Demi Bold"/>
              </a:rPr>
              <a:t> in nature</a:t>
            </a:r>
            <a:r>
              <a:rPr lang="en-US" sz="2300" b="1" dirty="0">
                <a:solidFill>
                  <a:schemeClr val="bg1"/>
                </a:solidFill>
                <a:effectLst>
                  <a:outerShdw blurRad="50800" dist="38100" dir="2700000" algn="tl" rotWithShape="0">
                    <a:srgbClr val="000000">
                      <a:alpha val="43000"/>
                    </a:srgbClr>
                  </a:outerShdw>
                </a:effectLst>
                <a:latin typeface="Avenir Next Demi Bold"/>
                <a:cs typeface="Avenir Next Demi Bold"/>
              </a:rPr>
              <a:t>.</a:t>
            </a:r>
          </a:p>
        </p:txBody>
      </p:sp>
      <p:pic>
        <p:nvPicPr>
          <p:cNvPr id="15" name="Animated-question-mark-with-flashing-lights-pictur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6200" y="5609"/>
            <a:ext cx="777358" cy="1066800"/>
          </a:xfrm>
          <a:prstGeom prst="rect">
            <a:avLst/>
          </a:prstGeom>
        </p:spPr>
      </p:pic>
      <p:pic>
        <p:nvPicPr>
          <p:cNvPr id="16" name="Animated-question-mark-with-flashing-lights-pictur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366642" y="23357"/>
            <a:ext cx="777358" cy="1066800"/>
          </a:xfrm>
          <a:prstGeom prst="rect">
            <a:avLst/>
          </a:prstGeom>
        </p:spPr>
      </p:pic>
      <p:pic>
        <p:nvPicPr>
          <p:cNvPr id="17" name="Animated-question-mark-with-flashing-lights-pictur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229600" y="5791200"/>
            <a:ext cx="777358" cy="1066800"/>
          </a:xfrm>
          <a:prstGeom prst="rect">
            <a:avLst/>
          </a:prstGeom>
        </p:spPr>
      </p:pic>
      <p:pic>
        <p:nvPicPr>
          <p:cNvPr id="18" name="Animated-question-mark-with-flashing-lights-pictur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5638800"/>
            <a:ext cx="777358" cy="1066800"/>
          </a:xfrm>
          <a:prstGeom prst="rect">
            <a:avLst/>
          </a:prstGeom>
        </p:spPr>
      </p:pic>
      <p:sp>
        <p:nvSpPr>
          <p:cNvPr id="2" name="TextBox 1"/>
          <p:cNvSpPr txBox="1"/>
          <p:nvPr/>
        </p:nvSpPr>
        <p:spPr>
          <a:xfrm>
            <a:off x="2286000" y="6019800"/>
            <a:ext cx="4934119" cy="523220"/>
          </a:xfrm>
          <a:prstGeom prst="rect">
            <a:avLst/>
          </a:prstGeom>
          <a:noFill/>
        </p:spPr>
        <p:txBody>
          <a:bodyPr wrap="none" rtlCol="0">
            <a:spAutoFit/>
          </a:bodyPr>
          <a:lstStyle/>
          <a:p>
            <a:r>
              <a:rPr lang="en-US" sz="2800" dirty="0" smtClean="0">
                <a:latin typeface="AntiqueOliNorDReg"/>
                <a:cs typeface="AntiqueOliNorDReg"/>
              </a:rPr>
              <a:t>Main difference(s)?</a:t>
            </a:r>
            <a:endParaRPr lang="en-US" sz="2800" dirty="0">
              <a:latin typeface="AntiqueOliNorDReg"/>
              <a:cs typeface="AntiqueOliNorDReg"/>
            </a:endParaRPr>
          </a:p>
        </p:txBody>
      </p:sp>
    </p:spTree>
    <p:extLst>
      <p:ext uri="{BB962C8B-B14F-4D97-AF65-F5344CB8AC3E}">
        <p14:creationId xmlns:p14="http://schemas.microsoft.com/office/powerpoint/2010/main" val="105267710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0" fill="hold"/>
                                        <p:tgtEl>
                                          <p:spTgt spid="15"/>
                                        </p:tgtEl>
                                      </p:cBhvr>
                                    </p:cmd>
                                  </p:childTnLst>
                                </p:cTn>
                              </p:par>
                              <p:par>
                                <p:cTn id="7" presetID="1" presetClass="mediacall" presetSubtype="0" fill="hold" nodeType="withEffect">
                                  <p:stCondLst>
                                    <p:cond delay="0"/>
                                  </p:stCondLst>
                                  <p:childTnLst>
                                    <p:cmd type="call" cmd="playFrom(0.0)">
                                      <p:cBhvr>
                                        <p:cTn id="8" dur="540" fill="hold"/>
                                        <p:tgtEl>
                                          <p:spTgt spid="16"/>
                                        </p:tgtEl>
                                      </p:cBhvr>
                                    </p:cmd>
                                  </p:childTnLst>
                                </p:cTn>
                              </p:par>
                              <p:par>
                                <p:cTn id="9" presetID="1" presetClass="mediacall" presetSubtype="0" fill="hold" nodeType="withEffect">
                                  <p:stCondLst>
                                    <p:cond delay="0"/>
                                  </p:stCondLst>
                                  <p:childTnLst>
                                    <p:cmd type="call" cmd="playFrom(0.0)">
                                      <p:cBhvr>
                                        <p:cTn id="10" dur="540" fill="hold"/>
                                        <p:tgtEl>
                                          <p:spTgt spid="17"/>
                                        </p:tgtEl>
                                      </p:cBhvr>
                                    </p:cmd>
                                  </p:childTnLst>
                                </p:cTn>
                              </p:par>
                              <p:par>
                                <p:cTn id="11" presetID="1" presetClass="mediacall" presetSubtype="0" fill="hold" nodeType="withEffect">
                                  <p:stCondLst>
                                    <p:cond delay="0"/>
                                  </p:stCondLst>
                                  <p:childTnLst>
                                    <p:cmd type="call" cmd="playFrom(0.0)">
                                      <p:cBhvr>
                                        <p:cTn id="12" dur="540" fill="hold"/>
                                        <p:tgtEl>
                                          <p:spTgt spid="18"/>
                                        </p:tgtEl>
                                      </p:cBhvr>
                                    </p:cmd>
                                  </p:childTnLst>
                                </p:cTn>
                              </p:par>
                              <p:par>
                                <p:cTn id="13" presetID="5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Whoosh"/>
                                        </p:tgtEl>
                                      </p:cMediaNode>
                                    </p:audio>
                                  </p:subTnLst>
                                </p:cTn>
                              </p:par>
                            </p:childTnLst>
                          </p:cTn>
                        </p:par>
                        <p:par>
                          <p:cTn id="18" fill="hold">
                            <p:stCondLst>
                              <p:cond delay="1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53"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Effect transition="in" filter="fade">
                                      <p:cBhvr>
                                        <p:cTn id="29" dur="1000"/>
                                        <p:tgtEl>
                                          <p:spTgt spid="8"/>
                                        </p:tgtEl>
                                      </p:cBhvr>
                                    </p:animEffect>
                                  </p:childTnLst>
                                </p:cTn>
                              </p:par>
                              <p:par>
                                <p:cTn id="30" presetID="38" presetClass="entr" presetSubtype="0" accel="50000" fill="hold" grpId="0" nodeType="withEffect">
                                  <p:stCondLst>
                                    <p:cond delay="2000"/>
                                  </p:stCondLst>
                                  <p:iterate type="wd">
                                    <p:tmPct val="50000"/>
                                  </p:iterate>
                                  <p:childTnLst>
                                    <p:set>
                                      <p:cBhvr>
                                        <p:cTn id="31" dur="1" fill="hold">
                                          <p:stCondLst>
                                            <p:cond delay="0"/>
                                          </p:stCondLst>
                                        </p:cTn>
                                        <p:tgtEl>
                                          <p:spTgt spid="2"/>
                                        </p:tgtEl>
                                        <p:attrNameLst>
                                          <p:attrName>style.visibility</p:attrName>
                                        </p:attrNameLst>
                                      </p:cBhvr>
                                      <p:to>
                                        <p:strVal val="visible"/>
                                      </p:to>
                                    </p:set>
                                    <p:set>
                                      <p:cBhvr>
                                        <p:cTn id="32" dur="455" fill="hold">
                                          <p:stCondLst>
                                            <p:cond delay="0"/>
                                          </p:stCondLst>
                                        </p:cTn>
                                        <p:tgtEl>
                                          <p:spTgt spid="2"/>
                                        </p:tgtEl>
                                        <p:attrNameLst>
                                          <p:attrName>style.rotation</p:attrName>
                                        </p:attrNameLst>
                                      </p:cBhvr>
                                      <p:to>
                                        <p:strVal val="-45.0"/>
                                      </p:to>
                                    </p:set>
                                    <p:anim calcmode="lin" valueType="num">
                                      <p:cBhvr>
                                        <p:cTn id="3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3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3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3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strVal val="#ppt_w*0.70"/>
                                          </p:val>
                                        </p:tav>
                                        <p:tav tm="100000">
                                          <p:val>
                                            <p:strVal val="#ppt_w"/>
                                          </p:val>
                                        </p:tav>
                                      </p:tavLst>
                                    </p:anim>
                                    <p:anim calcmode="lin" valueType="num">
                                      <p:cBhvr>
                                        <p:cTn id="47" dur="1000" fill="hold"/>
                                        <p:tgtEl>
                                          <p:spTgt spid="13"/>
                                        </p:tgtEl>
                                        <p:attrNameLst>
                                          <p:attrName>ppt_h</p:attrName>
                                        </p:attrNameLst>
                                      </p:cBhvr>
                                      <p:tavLst>
                                        <p:tav tm="0">
                                          <p:val>
                                            <p:strVal val="#ppt_h"/>
                                          </p:val>
                                        </p:tav>
                                        <p:tav tm="100000">
                                          <p:val>
                                            <p:strVal val="#ppt_h"/>
                                          </p:val>
                                        </p:tav>
                                      </p:tavLst>
                                    </p:anim>
                                    <p:animEffect transition="in" filter="fade">
                                      <p:cBhvr>
                                        <p:cTn id="4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15"/>
                                        </p:tgtEl>
                                      </p:cBhvr>
                                    </p:cmd>
                                  </p:childTnLst>
                                </p:cTn>
                              </p:par>
                            </p:childTnLst>
                          </p:cTn>
                        </p:par>
                      </p:childTnLst>
                    </p:cTn>
                  </p:par>
                </p:childTnLst>
              </p:cTn>
              <p:nextCondLst>
                <p:cond evt="onClick" delay="0">
                  <p:tgtEl>
                    <p:spTgt spid="15"/>
                  </p:tgtEl>
                </p:cond>
              </p:nextCondLst>
            </p:seq>
            <p:video>
              <p:cMediaNode vol="80000">
                <p:cTn id="54" repeatCount="indefinite" fill="hold" display="0">
                  <p:stCondLst>
                    <p:cond delay="indefinite"/>
                  </p:stCondLst>
                </p:cTn>
                <p:tgtEl>
                  <p:spTgt spid="15"/>
                </p:tgtEl>
              </p:cMediaNode>
            </p:video>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16"/>
                                        </p:tgtEl>
                                      </p:cBhvr>
                                    </p:cmd>
                                  </p:childTnLst>
                                </p:cTn>
                              </p:par>
                            </p:childTnLst>
                          </p:cTn>
                        </p:par>
                      </p:childTnLst>
                    </p:cTn>
                  </p:par>
                </p:childTnLst>
              </p:cTn>
              <p:nextCondLst>
                <p:cond evt="onClick" delay="0">
                  <p:tgtEl>
                    <p:spTgt spid="16"/>
                  </p:tgtEl>
                </p:cond>
              </p:nextCondLst>
            </p:seq>
            <p:video>
              <p:cMediaNode vol="80000">
                <p:cTn id="60" repeatCount="indefinite" fill="hold" display="0">
                  <p:stCondLst>
                    <p:cond delay="indefinite"/>
                  </p:stCondLst>
                </p:cTn>
                <p:tgtEl>
                  <p:spTgt spid="16"/>
                </p:tgtEl>
              </p:cMediaNode>
            </p:video>
            <p:seq concurrent="1" nextAc="seek">
              <p:cTn id="61" restart="whenNotActive" fill="hold" evtFilter="cancelBubble" nodeType="interactiveSeq">
                <p:stCondLst>
                  <p:cond evt="onClick" delay="0">
                    <p:tgtEl>
                      <p:spTgt spid="17"/>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17"/>
                                        </p:tgtEl>
                                      </p:cBhvr>
                                    </p:cmd>
                                  </p:childTnLst>
                                </p:cTn>
                              </p:par>
                            </p:childTnLst>
                          </p:cTn>
                        </p:par>
                      </p:childTnLst>
                    </p:cTn>
                  </p:par>
                </p:childTnLst>
              </p:cTn>
              <p:nextCondLst>
                <p:cond evt="onClick" delay="0">
                  <p:tgtEl>
                    <p:spTgt spid="17"/>
                  </p:tgtEl>
                </p:cond>
              </p:nextCondLst>
            </p:seq>
            <p:video>
              <p:cMediaNode vol="80000">
                <p:cTn id="66" repeatCount="indefinite" fill="hold" display="0">
                  <p:stCondLst>
                    <p:cond delay="indefinite"/>
                  </p:stCondLst>
                </p:cTn>
                <p:tgtEl>
                  <p:spTgt spid="17"/>
                </p:tgtEl>
              </p:cMediaNode>
            </p:video>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repeatCount="indefinite" fill="hold" display="0">
                  <p:stCondLst>
                    <p:cond delay="indefinite"/>
                  </p:stCondLst>
                </p:cTn>
                <p:tgtEl>
                  <p:spTgt spid="18"/>
                </p:tgtEl>
              </p:cMediaNode>
            </p:video>
          </p:childTnLst>
        </p:cTn>
      </p:par>
    </p:tnLst>
    <p:bldLst>
      <p:bldP spid="10" grpId="0"/>
      <p:bldP spid="12" grpId="0"/>
      <p:bldP spid="13"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569" y="1143000"/>
            <a:ext cx="9144000" cy="5715000"/>
          </a:xfrm>
          <a:prstGeom prst="rect">
            <a:avLst/>
          </a:prstGeom>
        </p:spPr>
      </p:pic>
      <p:sp>
        <p:nvSpPr>
          <p:cNvPr id="5" name="5-Point Star 4"/>
          <p:cNvSpPr/>
          <p:nvPr/>
        </p:nvSpPr>
        <p:spPr>
          <a:xfrm>
            <a:off x="2057400" y="2514600"/>
            <a:ext cx="1524000" cy="914400"/>
          </a:xfrm>
          <a:prstGeom prst="star5">
            <a:avLst/>
          </a:prstGeom>
          <a:solidFill>
            <a:srgbClr val="FFFF00">
              <a:alpha val="50000"/>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effectLst>
                <a:glow rad="228600">
                  <a:schemeClr val="accent2">
                    <a:satMod val="175000"/>
                    <a:alpha val="40000"/>
                  </a:schemeClr>
                </a:glow>
              </a:effectLst>
            </a:endParaRPr>
          </a:p>
        </p:txBody>
      </p:sp>
      <p:sp>
        <p:nvSpPr>
          <p:cNvPr id="4098" name="Rectangle 2"/>
          <p:cNvSpPr>
            <a:spLocks noGrp="1" noChangeArrowheads="1"/>
          </p:cNvSpPr>
          <p:nvPr>
            <p:ph type="title"/>
          </p:nvPr>
        </p:nvSpPr>
        <p:spPr>
          <a:xfrm>
            <a:off x="533400" y="24123"/>
            <a:ext cx="8458200" cy="1371600"/>
          </a:xfrm>
        </p:spPr>
        <p:txBody>
          <a:bodyPr>
            <a:normAutofit/>
          </a:bodyPr>
          <a:lstStyle/>
          <a:p>
            <a:r>
              <a:rPr lang="en-US" sz="2500" b="1" u="sng" dirty="0" smtClean="0">
                <a:latin typeface="Avenir Next Demi Bold"/>
                <a:cs typeface="Avenir Next Demi Bold"/>
              </a:rPr>
              <a:t>Each political </a:t>
            </a:r>
            <a:r>
              <a:rPr lang="en-US" sz="2500" b="1" u="sng" dirty="0">
                <a:latin typeface="Avenir Next Demi Bold"/>
                <a:cs typeface="Avenir Next Demi Bold"/>
              </a:rPr>
              <a:t>p</a:t>
            </a:r>
            <a:r>
              <a:rPr lang="en-US" sz="2500" b="1" u="sng" dirty="0" smtClean="0">
                <a:latin typeface="Avenir Next Demi Bold"/>
                <a:cs typeface="Avenir Next Demi Bold"/>
              </a:rPr>
              <a:t>arty had the same </a:t>
            </a:r>
            <a:r>
              <a:rPr lang="en-US" sz="2500" b="1" u="sng" dirty="0">
                <a:latin typeface="Avenir Next Demi Bold"/>
                <a:cs typeface="Avenir Next Demi Bold"/>
              </a:rPr>
              <a:t>g</a:t>
            </a:r>
            <a:r>
              <a:rPr lang="en-US" sz="2500" b="1" u="sng" dirty="0" smtClean="0">
                <a:latin typeface="Avenir Next Demi Bold"/>
                <a:cs typeface="Avenir Next Demi Bold"/>
              </a:rPr>
              <a:t>oal</a:t>
            </a:r>
            <a:r>
              <a:rPr lang="en-US" sz="2500" b="1" dirty="0">
                <a:latin typeface="Avenir Next Demi Bold"/>
                <a:cs typeface="Avenir Next Demi Bold"/>
              </a:rPr>
              <a:t>: </a:t>
            </a:r>
            <a:r>
              <a:rPr lang="en-US" sz="2500" b="1" dirty="0" smtClean="0">
                <a:solidFill>
                  <a:srgbClr val="FF0000"/>
                </a:solidFill>
                <a:latin typeface="Avenir Next Demi Bold"/>
                <a:cs typeface="Avenir Next Demi Bold"/>
              </a:rPr>
              <a:t/>
            </a:r>
            <a:br>
              <a:rPr lang="en-US" sz="2500" b="1" dirty="0" smtClean="0">
                <a:solidFill>
                  <a:srgbClr val="FF0000"/>
                </a:solidFill>
                <a:latin typeface="Avenir Next Demi Bold"/>
                <a:cs typeface="Avenir Next Demi Bold"/>
              </a:rPr>
            </a:br>
            <a:r>
              <a:rPr lang="en-US" sz="2500" b="1" dirty="0" smtClean="0">
                <a:latin typeface="Avenir Next Demi Bold"/>
                <a:cs typeface="Avenir Next Demi Bold"/>
              </a:rPr>
              <a:t>Make </a:t>
            </a:r>
            <a:r>
              <a:rPr lang="en-US" sz="2500" b="1" dirty="0">
                <a:latin typeface="Avenir Next Demi Bold"/>
                <a:cs typeface="Avenir Next Demi Bold"/>
              </a:rPr>
              <a:t>an </a:t>
            </a:r>
            <a:r>
              <a:rPr lang="en-US" sz="2500" b="1" dirty="0" smtClean="0">
                <a:latin typeface="Avenir Next Demi Bold"/>
                <a:cs typeface="Avenir Next Demi Bold"/>
              </a:rPr>
              <a:t>amendment </a:t>
            </a:r>
            <a:r>
              <a:rPr lang="en-US" sz="2500" b="1" dirty="0">
                <a:latin typeface="Avenir Next Demi Bold"/>
                <a:cs typeface="Avenir Next Demi Bold"/>
              </a:rPr>
              <a:t>to the Constitution of </a:t>
            </a:r>
            <a:r>
              <a:rPr lang="en-US" sz="2500" b="1" dirty="0" smtClean="0">
                <a:latin typeface="Avenir Next Demi Bold"/>
                <a:cs typeface="Avenir Next Demi Bold"/>
              </a:rPr>
              <a:t/>
            </a:r>
            <a:br>
              <a:rPr lang="en-US" sz="2500" b="1" dirty="0" smtClean="0">
                <a:latin typeface="Avenir Next Demi Bold"/>
                <a:cs typeface="Avenir Next Demi Bold"/>
              </a:rPr>
            </a:br>
            <a:r>
              <a:rPr lang="en-US" sz="2500" b="1" dirty="0" smtClean="0">
                <a:latin typeface="Avenir Next Demi Bold"/>
                <a:cs typeface="Avenir Next Demi Bold"/>
              </a:rPr>
              <a:t>America that </a:t>
            </a:r>
            <a:r>
              <a:rPr lang="en-US" sz="2500" b="1" dirty="0">
                <a:latin typeface="Avenir Next Demi Bold"/>
                <a:cs typeface="Avenir Next Demi Bold"/>
              </a:rPr>
              <a:t>grants women the right to </a:t>
            </a:r>
            <a:r>
              <a:rPr lang="en-US" sz="2500" b="1" dirty="0" smtClean="0">
                <a:latin typeface="Avenir Next Demi Bold"/>
                <a:cs typeface="Avenir Next Demi Bold"/>
              </a:rPr>
              <a:t>vote.</a:t>
            </a:r>
            <a:endParaRPr lang="en-US" sz="2500" b="1" dirty="0">
              <a:latin typeface="Avenir Next Demi Bold"/>
              <a:cs typeface="Avenir Next Demi Bold"/>
            </a:endParaRPr>
          </a:p>
        </p:txBody>
      </p:sp>
      <p:sp>
        <p:nvSpPr>
          <p:cNvPr id="7" name="TextBox 6"/>
          <p:cNvSpPr txBox="1"/>
          <p:nvPr/>
        </p:nvSpPr>
        <p:spPr>
          <a:xfrm>
            <a:off x="533400" y="5181600"/>
            <a:ext cx="8046662" cy="153888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lnSpc>
                <a:spcPct val="90000"/>
              </a:lnSpc>
            </a:pPr>
            <a:r>
              <a:rPr lang="en-US" sz="3200" b="1" dirty="0" smtClean="0">
                <a:solidFill>
                  <a:schemeClr val="bg1"/>
                </a:solidFill>
                <a:latin typeface="AntiqueOliNorDReg"/>
                <a:cs typeface="AntiqueOliNorDReg"/>
              </a:rPr>
              <a:t>Write </a:t>
            </a:r>
            <a:r>
              <a:rPr lang="en-US" sz="3200" b="1" dirty="0">
                <a:solidFill>
                  <a:schemeClr val="bg1"/>
                </a:solidFill>
                <a:latin typeface="AntiqueOliNorDReg"/>
                <a:cs typeface="AntiqueOliNorDReg"/>
              </a:rPr>
              <a:t>&amp; Discuss:</a:t>
            </a:r>
          </a:p>
          <a:p>
            <a:pPr algn="ctr">
              <a:lnSpc>
                <a:spcPct val="90000"/>
              </a:lnSpc>
            </a:pPr>
            <a:r>
              <a:rPr lang="en-US" b="1" dirty="0" smtClean="0">
                <a:solidFill>
                  <a:schemeClr val="bg1"/>
                </a:solidFill>
                <a:latin typeface="Avenir Next Demi Bold"/>
                <a:cs typeface="Avenir Next Demi Bold"/>
              </a:rPr>
              <a:t>Write down </a:t>
            </a:r>
            <a:r>
              <a:rPr lang="en-US" b="1" u="sng" dirty="0" smtClean="0">
                <a:solidFill>
                  <a:schemeClr val="bg1"/>
                </a:solidFill>
                <a:latin typeface="Avenir Next Demi Bold"/>
                <a:cs typeface="Avenir Next Demi Bold"/>
              </a:rPr>
              <a:t>two</a:t>
            </a:r>
            <a:r>
              <a:rPr lang="en-US" b="1" dirty="0" smtClean="0">
                <a:solidFill>
                  <a:schemeClr val="bg1"/>
                </a:solidFill>
                <a:latin typeface="Avenir Next Demi Bold"/>
                <a:cs typeface="Avenir Next Demi Bold"/>
              </a:rPr>
              <a:t> possible reasons as to why you think</a:t>
            </a:r>
          </a:p>
          <a:p>
            <a:pPr>
              <a:lnSpc>
                <a:spcPct val="90000"/>
              </a:lnSpc>
            </a:pPr>
            <a:r>
              <a:rPr lang="en-US" b="1" dirty="0" smtClean="0">
                <a:solidFill>
                  <a:schemeClr val="bg1"/>
                </a:solidFill>
                <a:latin typeface="Avenir Next Demi Bold"/>
                <a:cs typeface="Avenir Next Demi Bold"/>
              </a:rPr>
              <a:t>Wyoming (or the west) was the 1</a:t>
            </a:r>
            <a:r>
              <a:rPr lang="en-US" b="1" baseline="30000" dirty="0" smtClean="0">
                <a:solidFill>
                  <a:schemeClr val="bg1"/>
                </a:solidFill>
                <a:latin typeface="Avenir Next Demi Bold"/>
                <a:cs typeface="Avenir Next Demi Bold"/>
              </a:rPr>
              <a:t>st</a:t>
            </a:r>
            <a:r>
              <a:rPr lang="en-US" b="1" dirty="0" smtClean="0">
                <a:solidFill>
                  <a:schemeClr val="bg1"/>
                </a:solidFill>
                <a:latin typeface="Avenir Next Demi Bold"/>
                <a:cs typeface="Avenir Next Demi Bold"/>
              </a:rPr>
              <a:t> area of the U.S. to grant women the right to vote.</a:t>
            </a:r>
            <a:r>
              <a:rPr lang="en-US" sz="2200" b="1" dirty="0" smtClean="0">
                <a:solidFill>
                  <a:schemeClr val="bg1"/>
                </a:solidFill>
                <a:latin typeface="Avenir Next Demi Bold"/>
                <a:cs typeface="Avenir Next Demi Bold"/>
              </a:rPr>
              <a:t> </a:t>
            </a:r>
            <a:endParaRPr lang="en-US" sz="2200" b="1" dirty="0">
              <a:solidFill>
                <a:schemeClr val="bg1"/>
              </a:solidFill>
              <a:latin typeface="Avenir Next Demi Bold"/>
              <a:cs typeface="Avenir Next Demi Bold"/>
            </a:endParaRPr>
          </a:p>
        </p:txBody>
      </p:sp>
      <p:sp>
        <p:nvSpPr>
          <p:cNvPr id="8" name="Title 1"/>
          <p:cNvSpPr txBox="1">
            <a:spLocks/>
          </p:cNvSpPr>
          <p:nvPr/>
        </p:nvSpPr>
        <p:spPr>
          <a:xfrm>
            <a:off x="762000" y="2895600"/>
            <a:ext cx="7467600" cy="1280160"/>
          </a:xfrm>
          <a:prstGeom prst="rect">
            <a:avLst/>
          </a:prstGeom>
          <a:noFill/>
          <a:ln>
            <a:noFill/>
          </a:ln>
        </p:spPr>
        <p:style>
          <a:lnRef idx="3">
            <a:schemeClr val="lt1"/>
          </a:lnRef>
          <a:fillRef idx="1">
            <a:schemeClr val="dk1"/>
          </a:fillRef>
          <a:effectRef idx="1">
            <a:schemeClr val="dk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u="none" strike="noStrike" kern="1200" cap="none" spc="0" normalizeH="0" baseline="0" noProof="0" dirty="0" smtClean="0">
                <a:ln>
                  <a:solidFill>
                    <a:schemeClr val="bg1"/>
                  </a:solidFill>
                </a:ln>
                <a:solidFill>
                  <a:srgbClr val="000000"/>
                </a:solidFill>
                <a:effectLst>
                  <a:glow rad="101600">
                    <a:schemeClr val="bg1">
                      <a:alpha val="75000"/>
                    </a:schemeClr>
                  </a:glow>
                </a:effectLst>
                <a:uLnTx/>
                <a:uFillTx/>
                <a:latin typeface="AntiqueOliNorDReg"/>
                <a:cs typeface="AntiqueOliNorDReg"/>
              </a:rPr>
              <a:t>Wyoming</a:t>
            </a:r>
            <a:r>
              <a:rPr kumimoji="0" lang="en-US" sz="2800" b="1" u="none" strike="noStrike" kern="1200" cap="none" spc="0" normalizeH="0" noProof="0" dirty="0" smtClean="0">
                <a:ln>
                  <a:solidFill>
                    <a:schemeClr val="bg1"/>
                  </a:solidFill>
                </a:ln>
                <a:solidFill>
                  <a:srgbClr val="000000"/>
                </a:solidFill>
                <a:effectLst>
                  <a:glow rad="101600">
                    <a:schemeClr val="bg1">
                      <a:alpha val="75000"/>
                    </a:schemeClr>
                  </a:glow>
                </a:effectLst>
                <a:uLnTx/>
                <a:uFillTx/>
                <a:latin typeface="AntiqueOliNorDReg"/>
                <a:cs typeface="AntiqueOliNorDReg"/>
              </a:rPr>
              <a:t> the 1</a:t>
            </a:r>
            <a:r>
              <a:rPr kumimoji="0" lang="en-US" sz="2800" b="1" u="none" strike="noStrike" kern="1200" cap="none" spc="0" normalizeH="0" baseline="30000" noProof="0" dirty="0" smtClean="0">
                <a:ln>
                  <a:solidFill>
                    <a:schemeClr val="bg1"/>
                  </a:solidFill>
                </a:ln>
                <a:solidFill>
                  <a:srgbClr val="000000"/>
                </a:solidFill>
                <a:effectLst>
                  <a:glow rad="101600">
                    <a:schemeClr val="bg1">
                      <a:alpha val="75000"/>
                    </a:schemeClr>
                  </a:glow>
                </a:effectLst>
                <a:uLnTx/>
                <a:uFillTx/>
                <a:latin typeface="AntiqueOliNorDReg"/>
                <a:cs typeface="AntiqueOliNorDReg"/>
              </a:rPr>
              <a:t>st</a:t>
            </a:r>
            <a:r>
              <a:rPr kumimoji="0" lang="en-US" sz="2800" b="1" u="none" strike="noStrike" kern="1200" cap="none" spc="0" normalizeH="0" noProof="0" dirty="0" smtClean="0">
                <a:ln>
                  <a:solidFill>
                    <a:schemeClr val="bg1"/>
                  </a:solidFill>
                </a:ln>
                <a:solidFill>
                  <a:srgbClr val="000000"/>
                </a:solidFill>
                <a:effectLst>
                  <a:glow rad="101600">
                    <a:schemeClr val="bg1">
                      <a:alpha val="75000"/>
                    </a:schemeClr>
                  </a:glow>
                </a:effectLst>
                <a:uLnTx/>
                <a:uFillTx/>
                <a:latin typeface="AntiqueOliNorDReg"/>
                <a:cs typeface="AntiqueOliNorDReg"/>
              </a:rPr>
              <a:t> state </a:t>
            </a:r>
            <a:r>
              <a:rPr lang="en-US" sz="2800" b="1" dirty="0" smtClean="0">
                <a:ln>
                  <a:solidFill>
                    <a:schemeClr val="bg1"/>
                  </a:solidFill>
                </a:ln>
                <a:solidFill>
                  <a:srgbClr val="000000"/>
                </a:solidFill>
                <a:effectLst>
                  <a:glow rad="101600">
                    <a:schemeClr val="bg1">
                      <a:alpha val="75000"/>
                    </a:schemeClr>
                  </a:glow>
                </a:effectLst>
                <a:latin typeface="AntiqueOliNorDReg"/>
                <a:cs typeface="AntiqueOliNorDReg"/>
              </a:rPr>
              <a:t>to grant women this fundamental right of </a:t>
            </a:r>
            <a:r>
              <a:rPr kumimoji="0" lang="en-US" sz="2800" b="1" u="none" strike="noStrike" kern="1200" cap="none" spc="0" normalizeH="0" baseline="0" noProof="0" dirty="0" smtClean="0">
                <a:ln>
                  <a:solidFill>
                    <a:schemeClr val="bg1"/>
                  </a:solidFill>
                </a:ln>
                <a:solidFill>
                  <a:srgbClr val="000000"/>
                </a:solidFill>
                <a:effectLst>
                  <a:glow rad="101600">
                    <a:schemeClr val="bg1">
                      <a:alpha val="75000"/>
                    </a:schemeClr>
                  </a:glow>
                </a:effectLst>
                <a:uLnTx/>
                <a:uFillTx/>
                <a:latin typeface="AntiqueOliNorDReg"/>
                <a:cs typeface="AntiqueOliNorDReg"/>
              </a:rPr>
              <a:t>citizenship</a:t>
            </a:r>
            <a:endParaRPr kumimoji="0" lang="en-US" sz="2800" b="1" u="none" strike="noStrike" kern="1200" cap="none" spc="0" normalizeH="0" baseline="0" noProof="0" dirty="0">
              <a:ln>
                <a:solidFill>
                  <a:schemeClr val="bg1"/>
                </a:solidFill>
              </a:ln>
              <a:solidFill>
                <a:srgbClr val="000000"/>
              </a:solidFill>
              <a:effectLst>
                <a:glow rad="101600">
                  <a:schemeClr val="bg1">
                    <a:alpha val="75000"/>
                  </a:schemeClr>
                </a:glow>
              </a:effectLst>
              <a:uLnTx/>
              <a:uFillTx/>
              <a:latin typeface="AntiqueOliNorDReg"/>
              <a:cs typeface="AntiqueOliNorDReg"/>
            </a:endParaRPr>
          </a:p>
        </p:txBody>
      </p:sp>
      <p:sp>
        <p:nvSpPr>
          <p:cNvPr id="9" name="TextBox 8"/>
          <p:cNvSpPr txBox="1"/>
          <p:nvPr/>
        </p:nvSpPr>
        <p:spPr>
          <a:xfrm>
            <a:off x="609600" y="2286000"/>
            <a:ext cx="8046662" cy="1482970"/>
          </a:xfrm>
          <a:prstGeom prst="rect">
            <a:avLst/>
          </a:prstGeom>
          <a:solidFill>
            <a:schemeClr val="dk1">
              <a:alpha val="84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lnSpc>
                <a:spcPct val="90000"/>
              </a:lnSpc>
            </a:pPr>
            <a:r>
              <a:rPr lang="en-US" sz="3200" b="1" dirty="0" smtClean="0">
                <a:solidFill>
                  <a:schemeClr val="bg1"/>
                </a:solidFill>
                <a:latin typeface="AntiqueOliNorDReg"/>
                <a:cs typeface="AntiqueOliNorDReg"/>
              </a:rPr>
              <a:t>#12. Write </a:t>
            </a:r>
            <a:r>
              <a:rPr lang="en-US" sz="3200" b="1" dirty="0">
                <a:solidFill>
                  <a:schemeClr val="bg1"/>
                </a:solidFill>
                <a:latin typeface="AntiqueOliNorDReg"/>
                <a:cs typeface="AntiqueOliNorDReg"/>
              </a:rPr>
              <a:t>&amp; Discuss:</a:t>
            </a:r>
          </a:p>
          <a:p>
            <a:pPr algn="ctr">
              <a:lnSpc>
                <a:spcPct val="90000"/>
              </a:lnSpc>
            </a:pPr>
            <a:r>
              <a:rPr lang="en-US" b="1" dirty="0" smtClean="0">
                <a:solidFill>
                  <a:schemeClr val="bg1"/>
                </a:solidFill>
                <a:latin typeface="Avenir Next Demi Bold"/>
                <a:cs typeface="Avenir Next Demi Bold"/>
              </a:rPr>
              <a:t>What information does this map give you?</a:t>
            </a:r>
          </a:p>
          <a:p>
            <a:pPr algn="ctr">
              <a:lnSpc>
                <a:spcPct val="90000"/>
              </a:lnSpc>
            </a:pPr>
            <a:r>
              <a:rPr lang="en-US" sz="2200" b="1" dirty="0" smtClean="0">
                <a:solidFill>
                  <a:schemeClr val="bg1"/>
                </a:solidFill>
                <a:latin typeface="Avenir Next Demi Bold"/>
                <a:cs typeface="Avenir Next Demi Bold"/>
              </a:rPr>
              <a:t>Identify any patterns you see.</a:t>
            </a:r>
          </a:p>
          <a:p>
            <a:pPr algn="ctr">
              <a:lnSpc>
                <a:spcPct val="90000"/>
              </a:lnSpc>
            </a:pPr>
            <a:r>
              <a:rPr lang="en-US" sz="2200" b="1" dirty="0" smtClean="0">
                <a:solidFill>
                  <a:schemeClr val="bg1"/>
                </a:solidFill>
                <a:latin typeface="Avenir Next Demi Bold"/>
                <a:cs typeface="Avenir Next Demi Bold"/>
              </a:rPr>
              <a:t>Which state was the 1</a:t>
            </a:r>
            <a:r>
              <a:rPr lang="en-US" sz="2200" b="1" baseline="30000" dirty="0" smtClean="0">
                <a:solidFill>
                  <a:schemeClr val="bg1"/>
                </a:solidFill>
                <a:latin typeface="Avenir Next Demi Bold"/>
                <a:cs typeface="Avenir Next Demi Bold"/>
              </a:rPr>
              <a:t>st</a:t>
            </a:r>
            <a:r>
              <a:rPr lang="en-US" sz="2200" b="1" dirty="0" smtClean="0">
                <a:solidFill>
                  <a:schemeClr val="bg1"/>
                </a:solidFill>
                <a:latin typeface="Avenir Next Demi Bold"/>
                <a:cs typeface="Avenir Next Demi Bold"/>
              </a:rPr>
              <a:t> to give women the right to vote? </a:t>
            </a:r>
            <a:endParaRPr lang="en-US" sz="2200" b="1" dirty="0">
              <a:solidFill>
                <a:schemeClr val="bg1"/>
              </a:solidFill>
              <a:latin typeface="Avenir Next Demi Bold"/>
              <a:cs typeface="Avenir Next Demi Bold"/>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strVal val="#ppt_w*0.70"/>
                                          </p:val>
                                        </p:tav>
                                        <p:tav tm="100000">
                                          <p:val>
                                            <p:strVal val="#ppt_w"/>
                                          </p:val>
                                        </p:tav>
                                      </p:tavLst>
                                    </p:anim>
                                    <p:anim calcmode="lin" valueType="num">
                                      <p:cBhvr>
                                        <p:cTn id="8" dur="2000" fill="hold"/>
                                        <p:tgtEl>
                                          <p:spTgt spid="9"/>
                                        </p:tgtEl>
                                        <p:attrNameLst>
                                          <p:attrName>ppt_h</p:attrName>
                                        </p:attrNameLst>
                                      </p:cBhvr>
                                      <p:tavLst>
                                        <p:tav tm="0">
                                          <p:val>
                                            <p:strVal val="#ppt_h"/>
                                          </p:val>
                                        </p:tav>
                                        <p:tav tm="100000">
                                          <p:val>
                                            <p:strVal val="#ppt_h"/>
                                          </p:val>
                                        </p:tav>
                                      </p:tavLst>
                                    </p:anim>
                                    <p:animEffect transition="in" filter="fade">
                                      <p:cBhvr>
                                        <p:cTn id="9" dur="2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xit" presetSubtype="0" fill="hold" grpId="1" nodeType="clickEffect">
                                  <p:stCondLst>
                                    <p:cond delay="0"/>
                                  </p:stCondLst>
                                  <p:childTnLst>
                                    <p:anim calcmode="lin" valueType="num">
                                      <p:cBhvr>
                                        <p:cTn id="13" dur="1000"/>
                                        <p:tgtEl>
                                          <p:spTgt spid="9"/>
                                        </p:tgtEl>
                                        <p:attrNameLst>
                                          <p:attrName>ppt_w</p:attrName>
                                        </p:attrNameLst>
                                      </p:cBhvr>
                                      <p:tavLst>
                                        <p:tav tm="0">
                                          <p:val>
                                            <p:strVal val="ppt_w"/>
                                          </p:val>
                                        </p:tav>
                                        <p:tav tm="100000">
                                          <p:val>
                                            <p:strVal val="ppt_w*0.70"/>
                                          </p:val>
                                        </p:tav>
                                      </p:tavLst>
                                    </p:anim>
                                    <p:anim calcmode="lin" valueType="num">
                                      <p:cBhvr>
                                        <p:cTn id="14" dur="1000"/>
                                        <p:tgtEl>
                                          <p:spTgt spid="9"/>
                                        </p:tgtEl>
                                        <p:attrNameLst>
                                          <p:attrName>ppt_h</p:attrName>
                                        </p:attrNameLst>
                                      </p:cBhvr>
                                      <p:tavLst>
                                        <p:tav tm="0">
                                          <p:val>
                                            <p:strVal val="ppt_h"/>
                                          </p:val>
                                        </p:tav>
                                        <p:tav tm="100000">
                                          <p:val>
                                            <p:strVal val="ppt_h"/>
                                          </p:val>
                                        </p:tav>
                                      </p:tavLst>
                                    </p:anim>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70" decel="100000"/>
                                        <p:tgtEl>
                                          <p:spTgt spid="5"/>
                                        </p:tgtEl>
                                      </p:cBhvr>
                                    </p:animEffect>
                                    <p:animScale>
                                      <p:cBhvr>
                                        <p:cTn id="22" dur="770" decel="100000"/>
                                        <p:tgtEl>
                                          <p:spTgt spid="5"/>
                                        </p:tgtEl>
                                      </p:cBhvr>
                                      <p:from x="10000" y="10000"/>
                                      <p:to x="200000" y="450000"/>
                                    </p:animScale>
                                    <p:animScale>
                                      <p:cBhvr>
                                        <p:cTn id="23" dur="1230" accel="100000" fill="hold">
                                          <p:stCondLst>
                                            <p:cond delay="770"/>
                                          </p:stCondLst>
                                        </p:cTn>
                                        <p:tgtEl>
                                          <p:spTgt spid="5"/>
                                        </p:tgtEl>
                                      </p:cBhvr>
                                      <p:from x="200000" y="450000"/>
                                      <p:to x="100000" y="100000"/>
                                    </p:animScale>
                                    <p:set>
                                      <p:cBhvr>
                                        <p:cTn id="24" dur="770" fill="hold"/>
                                        <p:tgtEl>
                                          <p:spTgt spid="5"/>
                                        </p:tgtEl>
                                        <p:attrNameLst>
                                          <p:attrName>ppt_x</p:attrName>
                                        </p:attrNameLst>
                                      </p:cBhvr>
                                      <p:to>
                                        <p:strVal val="(0.5)"/>
                                      </p:to>
                                    </p:set>
                                    <p:anim from="(0.5)" to="(#ppt_x)" calcmode="lin" valueType="num">
                                      <p:cBhvr>
                                        <p:cTn id="25" dur="1230" accel="100000" fill="hold">
                                          <p:stCondLst>
                                            <p:cond delay="770"/>
                                          </p:stCondLst>
                                        </p:cTn>
                                        <p:tgtEl>
                                          <p:spTgt spid="5"/>
                                        </p:tgtEl>
                                        <p:attrNameLst>
                                          <p:attrName>ppt_x</p:attrName>
                                        </p:attrNameLst>
                                      </p:cBhvr>
                                    </p:anim>
                                    <p:set>
                                      <p:cBhvr>
                                        <p:cTn id="26" dur="770" fill="hold"/>
                                        <p:tgtEl>
                                          <p:spTgt spid="5"/>
                                        </p:tgtEl>
                                        <p:attrNameLst>
                                          <p:attrName>ppt_y</p:attrName>
                                        </p:attrNameLst>
                                      </p:cBhvr>
                                      <p:to>
                                        <p:strVal val="(#ppt_y+0.4)"/>
                                      </p:to>
                                    </p:set>
                                    <p:anim from="(#ppt_y+0.4)" to="(#ppt_y)" calcmode="lin" valueType="num">
                                      <p:cBhvr>
                                        <p:cTn id="27" dur="1230" accel="100000" fill="hold">
                                          <p:stCondLst>
                                            <p:cond delay="770"/>
                                          </p:stCondLst>
                                        </p:cTn>
                                        <p:tgtEl>
                                          <p:spTgt spid="5"/>
                                        </p:tgtEl>
                                        <p:attrNameLst>
                                          <p:attrName>ppt_y</p:attrName>
                                        </p:attrNameLst>
                                      </p:cBhvr>
                                    </p:anim>
                                  </p:childTnLst>
                                </p:cTn>
                              </p:par>
                            </p:childTnLst>
                          </p:cTn>
                        </p:par>
                        <p:par>
                          <p:cTn id="28" fill="hold">
                            <p:stCondLst>
                              <p:cond delay="2000"/>
                            </p:stCondLst>
                            <p:childTnLst>
                              <p:par>
                                <p:cTn id="29" presetID="42" presetClass="entr" presetSubtype="0" fill="hold" grpId="0" nodeType="after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anim calcmode="lin" valueType="num">
                                      <p:cBhvr>
                                        <p:cTn id="32" dur="2000" fill="hold"/>
                                        <p:tgtEl>
                                          <p:spTgt spid="8"/>
                                        </p:tgtEl>
                                        <p:attrNameLst>
                                          <p:attrName>ppt_x</p:attrName>
                                        </p:attrNameLst>
                                      </p:cBhvr>
                                      <p:tavLst>
                                        <p:tav tm="0">
                                          <p:val>
                                            <p:strVal val="#ppt_x"/>
                                          </p:val>
                                        </p:tav>
                                        <p:tav tm="100000">
                                          <p:val>
                                            <p:strVal val="#ppt_x"/>
                                          </p:val>
                                        </p:tav>
                                      </p:tavLst>
                                    </p:anim>
                                    <p:anim calcmode="lin" valueType="num">
                                      <p:cBhvr>
                                        <p:cTn id="33" dur="2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55" presetClass="entr" presetSubtype="0" fill="hold" grpId="0" nodeType="afterEffect">
                                  <p:stCondLst>
                                    <p:cond delay="2000"/>
                                  </p:stCondLst>
                                  <p:childTnLst>
                                    <p:set>
                                      <p:cBhvr>
                                        <p:cTn id="36" dur="1" fill="hold">
                                          <p:stCondLst>
                                            <p:cond delay="0"/>
                                          </p:stCondLst>
                                        </p:cTn>
                                        <p:tgtEl>
                                          <p:spTgt spid="7"/>
                                        </p:tgtEl>
                                        <p:attrNameLst>
                                          <p:attrName>style.visibility</p:attrName>
                                        </p:attrNameLst>
                                      </p:cBhvr>
                                      <p:to>
                                        <p:strVal val="visible"/>
                                      </p:to>
                                    </p:set>
                                    <p:anim calcmode="lin" valueType="num">
                                      <p:cBhvr>
                                        <p:cTn id="37" dur="2000" fill="hold"/>
                                        <p:tgtEl>
                                          <p:spTgt spid="7"/>
                                        </p:tgtEl>
                                        <p:attrNameLst>
                                          <p:attrName>ppt_w</p:attrName>
                                        </p:attrNameLst>
                                      </p:cBhvr>
                                      <p:tavLst>
                                        <p:tav tm="0">
                                          <p:val>
                                            <p:strVal val="#ppt_w*0.70"/>
                                          </p:val>
                                        </p:tav>
                                        <p:tav tm="100000">
                                          <p:val>
                                            <p:strVal val="#ppt_w"/>
                                          </p:val>
                                        </p:tav>
                                      </p:tavLst>
                                    </p:anim>
                                    <p:anim calcmode="lin" valueType="num">
                                      <p:cBhvr>
                                        <p:cTn id="38" dur="2000" fill="hold"/>
                                        <p:tgtEl>
                                          <p:spTgt spid="7"/>
                                        </p:tgtEl>
                                        <p:attrNameLst>
                                          <p:attrName>ppt_h</p:attrName>
                                        </p:attrNameLst>
                                      </p:cBhvr>
                                      <p:tavLst>
                                        <p:tav tm="0">
                                          <p:val>
                                            <p:strVal val="#ppt_h"/>
                                          </p:val>
                                        </p:tav>
                                        <p:tav tm="100000">
                                          <p:val>
                                            <p:strVal val="#ppt_h"/>
                                          </p:val>
                                        </p:tav>
                                      </p:tavLst>
                                    </p:anim>
                                    <p:animEffect transition="in" filter="fade">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data:image/jpeg;base64,/9j/4AAQSkZJRgABAQAAAQABAAD/2wCEAAkGBhQSERUUEhQWFRUVGRUaGBgXGRoYHRcbHR8XHhoYGh8YHSYfFxkjGh0cHy8gJCcqLCwsGB4xODAqNSYtLSkBCQoKBQUFDQUFDSkYEhgpKSkpKSkpKSkpKSkpKSkpKSkpKSkpKSkpKSkpKSkpKSkpKSkpKSkpKSkpKSkpKSkpKf/AABEIAJAA9wMBIgACEQEDEQH/xAAcAAABBQEBAQAAAAAAAAAAAAAFAQIDBAYHAAj/xABDEAACAQIEBAUBBgIIAwkBAAABAhEDIQAEEjEFIkFRBhMyYXGBFCNCkaGxUsEHJENicoLR8LPh8RYzNFNjdJKishX/xAAUAQEAAAAAAAAAAAAAAAAAAAAA/8QAFBEBAAAAAAAAAAAAAAAAAAAAAP/aAAwDAQACEQMRAD8A66Euflv3xJ5eFTc/LfviYDAVymENPFgjDNOAgCY95eJ9OEIwEOjDSuJovhtVJwEIUYdGJAMKFvgGAYXTh+jCKMA0phRTxJGFjAMC4k0Wx4JhwwDNOFAw/wDTHhgGgYcRhQMLGAZGFjvhSMKcB4HHseGHTgEO+PBcLhYwCgYWMeGFwHsLhIwuATHsLj2ApU9z8n98Sxhqpv8AJ/njxViLmPgfzOAUjCAYVltGGhcAmPEY8MeJwCAYVlwkXw/fARRhdOHOwUEkgACSTsAMOAGAbGFAwzMZhUGpiABueg+cRZjiNNFJaoo073Haf1wFkY8DjKN45RGqcpemsDUCAC0mYk3WIjrIOGN/SXlgDyVZ7Qv7zA74DWF/fGB8TcSqjMuFraqcAwrmEMeghTE9fg4A8W4s9V6lRyYJ9IOrTaNAOxA+MC61eL6nBP7XvaxHtbAbLhPil6Nj94sSVZjIjeCZ2F4xpsj4toPdm0besfPVZB+cc9oj+rpWGolnKsLXmwIB2+J98VGqgnUOUk36AxvI/Cf3wHYsvnkqrNN1Yd1M/wDTE87Y5jwzjlSifu9MHcRM3MDfvOCa+Oqx/DSt7ML9jJtbAb04bGMxwnxqHH3yaCTAKglfrvHfDG8TuK+kAMrFVBEwJJAnsDIJMW+mA1gxHmK2hGY30gmO8DbCLWExInt2wP4zm1XQpcAnUdM+pBAcr1ldQIi8xgLvD855tJKgjnUNAMxI298TrUF4IMWPse3zH7jGZ4FxILRVjAQhiu3O8H7pbzqAWdrlgB1wtbiapWzIVhFSmCpX/wA1QQ0xYGNP5YDUasPBxAlUHqDFj7G04kwD8LhowuAXHsex7AQJ/M/vhxwwNf3vh5wEbLhDhalQDrE2E2k+3++hwhOAaMNdA299j+Rkb++HE4QnAPVcKWxWr5tKalqjKqjcsYGMdxvx9VLFcqo0j+0qAy3+BCRA9zM9sAb8RZ5WpVaStpYggkX3GwjcTykdJnFPL+NadNOcOTCwqw0AC8tYTP8ALHNQzyVDwYk7NG/Sb4fxGoaYDHUVNrde4sI/ngDmc8UCpXqedqRXgWMqq9NawR3M22xQpZsMDr1g2jUJkdxqP8uuI81VplCNemNSggzq2vbexgYFniB0RTXlFrxPvv6f1wBPMZ5VUgywcR0IMRBMW9UjebYqjioKAKB1DAKLH/SD0wJfUTLEHbqNr3F+s4eMixvBUGBew+f13wFzMcWYgiFUT+FR8RMTtvigzxABDEbR/P3nFv7MNzzwbxaANvmTiwaSABdGkki11J3iIt3P0wE2XzlX7MaJAApsjhlfm5TJDoNth1FiQRGI0ptIAFm3G4NrLPTmxVqVdI9IIZhLGT7HaJYrN+ojFjMQhIQE2kyxI6ASQZAv1wE+XZdS6pQsY3Kx7j8Jn9zbrh1GtPmaTqGoQ28ki9gdxAEG8YZTzjKgBn8WmD6Rv1nm6W74RGWJ3aCdvUfpHMQOo74Cc50KZFtRixMG28nfr7YWlxIepTpN7jr3tsx6YrG8mCbnTJmSBN43IJ7bYq5tNAhVIUkTpkxY6ogcw2t0ifbAaXLcdqgCQ1gSuloILC8e5A39sWPt65iXDA1JM7agSFB1LMiyreIgHvjPU6hKBtWpTImI2i0b9sezdQShGlpKkTMzN1ne4tPTAapc6goOtUhYBKEEhQTul/wlrkjoR2vBdYYmGO5mdQjr9LW7DGbq10LaTrpsIllup7kz/u22DHDa0SGqArAEERB+OvtcxOA2PB+MgMTUeFZkCASwJbYW6xdp7Y1dNv1xzXKvGkatQRtUWkG3v7b42nCuKeaW5l0ggAXB2Fp6/wCs4A2Dh2K9GpIxIKg77WPt84CTHsMWoDcXGPYAD4kV1QVqRh6JYxE6lPqUz0i/0xnafifMFiQ4uPTAgdiJmPrhfGHHqhpmmoAQ1GVzckqCYB7AkdPjGfyhY3Gx9yPifbrgNx4capmGNes0xKoosqkjnIEkz0ve5740BOOd+HfELUHIgGmwUwZ6ahIjrH6DBZfHDF4NABCFK1PNGlg0wRIEzGwwGrbCE/72+ntjOVPFTdEX6kn/AExGvi15uiH/AOWAxvGvEOZzB0VNMBiyqqqCplliQZJg/XA2o4G/KRvN4N+o+MC1zdMcoYajuV6RJj2ANrbYe9WDBKqWgnYwbSbzAsDBwE9DOAxpO5aDYdCdTdOm2wx6k6QASDH6kAQbdTe28YG1KgF5jrb43/ujrfvh1es4CqwLhmPpvMA3U7HotxPN7YAtUqqSBG4gctyR6hJMWtv3GK7ZBr81jaFiZ+sYjqBFAOo3uCCOWbaYmT0EntiZQNGqSwuGhADFpg/IItsZwElOnTCgaYZdWoneeXlubjTH5nDqjjmXqJBEg6GFxO/62tipnYo6zJ5YItJk9YOwggfXFZZaKrUyFiNfMDqANmiz2ltNipBMEGwXcxKadcbgcx/KdMX3xK2dTQxmArKpLMdzAWOkz36fninVpoWeHVoCgazJ7lmDSOwAI6nF18sF1rpWGKbMCsCQQZN5J67YD1NZV9QB09UKGLfi7mOg2+uGMVEDVpJiBtuSAO9wBb5w6qFUFUWlcFrAR1gnuOm9464teHPCS5hahZKhrOyBXBC06QbUVO0lYU3F5IFugV85SIqroaFYWAFjtEk373OK1XMWeCfUSD6bpeAfjqLWjEHHOM/Yq9SjUph2paVLBjLTqOkgCFi09YOBmY8eUEPJk0Y3hmq1DF5IAIjfqb3jbAGKFYN0eCVmCJ2Jted+X2nDhxRSrEGdLMWAb0xFgehJ6H8rzjMp43VCNFChIFnamzMGAMaZNoJ/LEdT+kLNRFOoiEbaKCLaGkSQfnAaU5oFCQCCbsCCd/Vpj4gG+JqZNZiWDgohY6U7Aty/3pt7mOmBnCvEVerqFaq9QhZ1FlBAOrlEAQCbi3TFnKceWWQkh3gbmNxuYhRYibRPQYC3ma5ZGJjXCWjYtI0/AjY9zh1DNAA8wGkXUkHoZZeu/e1x0xFRAOpGB0iJubG9rHpv7wMRnKKoAOkBhMgzYzczBX3HvgCmTzY6uOYkgw0EREXFwTjQ5CqzUXhxqJ5KkwabDrtPUgjscZ/L5OQpJCoRC6mCyvsDeD3gDrhq8ZNIFWrIVJJSmFDEwCC5aJ0mBHcYDR5nxdmGAo1GWmws7UzJYDY2JC2vINxG22Lh43UamlOpUY0SwWpIh4sNBP8ACw2O998c8yvEuZmYeozbsd4n/dsaNKhamzkmWcKAbySyhT84DomT8WK9VKaD1Ei/YKxsBttj2M14bqA5qlB2L/8A4fHsBR8S1ruv8Vep8WZp+LYoZyuwGlIBaEWbXMjr0HfaJxDx/iB+2lbkB64Aj8RqMI+LDC5+kChYkgrTZgoiZgxMg2HUdcBRp5oqWViYQshMESeoUbkWme2ND4aepUNSg1YKPLZ6TldejUQNOk2KhoaNx0ItjmmW4qzDmJMd99o/a2Nfkcy1TLDymKVlWqVqqPRAVWB7gsEkbcvtgCHD+KVAz0a6EVqJ0sukqzHm0MJtUFQIxBXt7jFilxNGPKbiYB9t9u2x64HU/wCkHL5hkXOUwlZYSGSSjSPSRJZPMVTCknmHYYROKUWrGnARmepqGhgZiUu0HmgwDzDSAQARqCp4a4Ev2h6bsj1SXqAuSQApWF0hYZWViZkEFe2KfFch5VSpSSq1VabMnmMFGqPUoAsYMiQNwcbzgXBkWsK2ssSsQQFENBEnrAj99oBh494JoPqqoTQd2J6sj1GOoNpaWQ6pJ0EeoyDGA5/lyw1EiEBYsAQYCwQn96bbbYjBYqNi8jVeYUhja1jqHzBHWMQK0E/dhI1BhEFWsCvYiZusgwIxFmcuvK8wNd/8JI0kwReYIPyDOAInMgwJ5nACqQo7RHvcmZjvYYscKrNZb2Ab0xNzFwIvBEzEbYFZnIkEhpIOoHlB1QfTO1/2w6lXUwvmByCEN9JLBYmJMQAwAGwBmcATzNIA/egqZ8wgzFiLLMibdT8T01lPNr//ACarVQ9TTqQK+kAVQ5KVLLyxK3O4Xucc4zGdDKyLNlGkKYtsGUHlgEQV2v7XvNxbMPlqdM8lNC5qanspDag7BvUTq1DeNA98BPRYSTHMggsO/QmZuIJn4wyhSm4YGYab3EG/p7np3xPm6JYEBjFxUBiCGFlkLM73m1umKuWzDmVbYGAdSki46rvI/ZcAQoZUkatIiV1MxdVUEwJPWD0F5WIvfZ+BqAY/aEqLoKlWuRpKMZeCBKzaT7m4xgstmGJQlWfQykNSqw8EuFUJIHMSLmYODvkqmdUMmhNNTUMw9qmgItRV0EnZkfUYIi1mOAF+PvAlRqlatk0apTZ2qMrEBxIdmKBmmosqxsZuIBGOVVXvIuPyx2o8WpJmppfYanlUKlQDUaR11IVUEW16JE9Qw7nHHM0wFcgWCsyj4EgftgKxzHt+uLOTrqzgFYn52g+04moUQegO+/cYtU8uoWYAMi4He3bAEPDlQyZ2hZuPf+fbGs8JeEBmClQV6VOpSARh5ZI06Ay1nBcSdQcEg3HbHOqPHHphlpwNWi5EkFTIjpfYzIItGC/DvF+cylNmB1LW1BHqKSJUy2gelyrMLMCBYRFsAWyddKweHY/eEUnIKaxYgnqRqDAi9om4nFXMVjVdqeygxB72mw3vbtgVwzxIS9MVRq0sYY78xJOw5Tfp3vi5kszp8x2k6qjACwY3N5mBe30O2AOZ3jpUnWNVSItsSAF0mJ0zb4E4E1M4TOpp6k7Se1vpb3wLeudR1m6cp68xMsR7bAfGGvmCoMCZO5+Nx7g9cAayeZJj4n6fvjYcMqlqSwbawx94AgfR42vjCcFQ1GISJMC5F5j0/X9sbPglRgjB9SEGNLCDPUibnAarwxmB9roqJ9VSxv8Agq9fgY9iDwpTIzlDV/E7C4NvKqAXG+364TAR8R4dTepXFQzNesVIJGnnY2iD83xT4kVTL1CDJCxeZv3nvi9xAqtar0++r7E35m36ATgBxzMxlqpKSTpXcgAkwGMdB0Gx2wHP6gYM0bXj3xv/AARXH2RyxkgzPbUOYD25QYOMhkaKvTcGBpGoWmD7dZ/lgsOMvlqT0kCSZ3FgTaY6/tgAXH83ozm0+XVVvnSQYMew6Y1vDeJVSDTrHzPL8p0qmCPxL5oMHWrpMqdrdduecSbVV16tRGlj3Yk36b2xsvC+W8/QmuGoG8NBIIDdNllTf3PfAdLpcbEM4VgoXUVESAAGI97GxnfULSJs+K201aAlgCK9vwkqaRUyBAaC1v8AEQDecpVyTCsKKs4Q09WnU9VuX1kbAmmGBAk6pi8WJ+KRUp1KX3pZF8vUoPK0yFeZnTBYC9oMzEgMl4lyh+1VFXUp8xXAgsrKU1MB2JPbtOKBWnLqZUQm4ZeVhuBEWYTHaMEvH6v56FCVYotzqCsVnlbTYWiJ3kjAfO64DVF0qxlpZgLc0FtlG4v7WwFt8w6AUijVG0kJAgSLlNxETv1mAcMzTo5qV0KsWpiQYmREMwEAmLSB+AYVmYKod1L01liAZKAG+kiDfSbbHrhtXKNUR5VQXpnVoAnU/NJ2OpWNjsfMbtYM5VmlmArSRETtsJPzAIPvbGhyVYsihQeaJFpgwDfYQJjGdpZqrWzNPLuaM6vLDswVZJF2qCSRNsamtw6tRqpljTqDNMyQiDWIG7CLMkEXESQLiCQC5PiKmkzGINaJ3H/eFVfEHFjph0Yh0C8umzqLM6mxG6lpsbYppQFShXp0lAMh1Oq5082hgQCHWLoBAkRiF+J/1darpKkVQGDSPvAFKsDt6FA6cuAfmsvUq1VFPldkJUBYflZtnJ0qAYMT2640HBfC2eprSfMZ2lSV61MpDio61bKkgLzCLadTLJupxz+n4jq+YhQ6dOlVgTB1TMfiJY3HXrItjrQywp1C7VKbsdZFWqlFidFKArHSrqS5sRsVN4jADOIolCnUdsyk13J8p6dPam0GmdIDJKBdLWkkAiTjk7IQ5BMw0T3M3x1H+kDPCpTKhsvS+8J0oiamZZalU5QdDEtUQ3MhVJ6jHMK2YDvqAgkySev5YAnlBA6WJj/f1xPolCDe62PyN/bFTI+kg/xN0+P54lzg+5LXBXTBHvG+AG8K4ecxXSku7sBOwA6n2AUE/THVvHWUVuFaFURRKFAD6SkCpF4gI4BHf4nGT/oy4QHatWdAwpqFGraWIBItMiRteGMTtjq+U4bTzNFqDyoYFdU6hziLwdJ5eo25T1wHzvRHOJ7i/wBd8EeJ1mRvLn8Tn/7NB9u/1GLz8OajmkoOFJpeYhMRqh2F599j2jFXxJRBrMygwVRhtt/l3OArGoQ5DETI222F9sXaaBxJmL7dcCfMmOpgAn8/5YOcGywamWLwQwt7e364AhwKqKdakYDGncmZuQQR+RP1ONxSvDMJLEQRuAYAJ1YxmRyltSEsW9KgCSe3YmL9BfGtJ8l2pXYU4XWSJblRtVoAs4tG6nAaHwsT9so2sHqXiAW8qpO/tH5Y9it4UzBOdy0mJap19R8msY9+p/6Y9gKvEM6POzAgyK2YH5VHixwK4mnm0KighJgSRtJJ9tt8Xs9TnM1//cZn/iPb64qVsqRpPUXEmR0vcQw23GA55WrFBUjUAwPQ7SROPPniBGYDhhEDYkfXpbfBwZVRW8kgHTWKgMJlSjOVP92y26xil4wyQIWqCP4T8E2M9L7x39sAGyVHzGtLVHNugHd2PRQbR/yx0f8Ao0QM9apTjW6+WpdRDxLOAwuQ2waLBYjGAo5Z0aj0gEkXAMtF/kDf2xvPAqlcrT/sirHmYsFJ1NcsPQZWQSIvuMBvOF5Y/amIELptEC5EdNup+AD8jfFOcWplwx1R5TE29ClmZT1DgAbcxsbdMaLLEqQ4b1GQVAhje5MCYMHbtABwA8T8Nes4o0gG8ym6DzGhEYjUQSJIYiWJInm63OAzfivMpVvRqcx0W0nUp1cwYOuxUgzcagwB3wENZkDEsQrKReSJa0kaRsY373tghSp1kqla6w8MgD8x1LO1wDsb7CRY4pNmQATTYqVQgyAJsPWuxYggkR/CcBLUUA7EQUJgkal3YqSOnNbvI2OKa1KnlMoqEVVUqNehQJiHRt4KQbk9sT00BpEU0VrhdEiChg9LoZm2wsZ3xJldDVNKUTWCvS5H0Mq7yQ7CbARBncEd8Bmv+x9ZwqpTR2kryOrbKGIJFgVDKTPcb46z4fqcRp5OorgU6jaQlQ38sAAGNJJiJg7qxJ5rDAytxL7O2tsutFygZByfeF2aXlIkAKovflwZ8JZio9AZmS7Ox1MxJCwY8sDamoA2AuZN8Bkc9wOtRRGdDSVXKhg2sPcuryCSZ5idWktLb4FUabeS9OrzBw9gh3NwF/zbDcbY3/julTOXUhGk1UAKggemsdDEezEie49sc78640JWOhSXBchShaELEXmFI1H5B7AD8CcFavnKErUCGqg101nQwIM33C7ncxjpeczi1s7QbzMv5denWPmFL6ausotRIkEq0avbpgb4Vp06dWpXVKtIZanVYeTUFQKxXSreWLEEsQDH4MT5NAX4bpqprRclRJpoTUQrqqMtQEenQpiLnVcAXwATiPGRUqP97QUPT/sKetpUIygQN5FQztc4xWfyJFetCsAvNzkSAYInTaTONGnFfKamz5i9EUpFKkFPI706g1OLtoLgG0zHTAwGkK7aSwULIklixU8rsegPUCQMBUya7zEAnreTHTtNvpgrw2kWFSFB002PMAQCFNyCIkHv1GBdXLNNQkTBLEqRbcKZH4Te/wAfQ9wDJ1WRuYTzUQDcFXWHBiCZD7GYYTBwBvw7wVKNHRqLD7t2OwLM6AGJOkhD36T8abgnF2WnTJKMDmHpekLqGunTltJADkMzGLAgQBEYho0R5GdfqjUlWY/CWaR32E4GZB9WXySbFq1VzO8tmNKx9Q1/fpM4D3FPDbZnO8QrkMrUaKOiqBFSoZhebYkw1r3/ADy/Esj5uXYhdLhlhwJ1SNOmfwobGL3Hzjqb5CquU4mGUoai16ivbVy0wEKwTIinMsQZPsMc7CM6tpUnVqcGQLgNvFxq0jvc4DDZSkHZQRCs0W3vH7dsXG4a4SqyemiVFQyBdjpUDvfeNpxbPCBSq5bTJ1ssEkEWidt7kG3TFnMVYycgQtaor2MyQXmf70iI+MAR8HVishAPSVBaTBMc3sQVB+MahE8+oajQkaFIFgoUAAAdgI364B8FyBpIjReA0fxEzJ94H7Yv0mNJmgxrOo9iSbj/AEwGm8M0dHEKAB6vNv8A0qsfGFx7whBztAkySancSfLqTHf9N8ewDs/lh51YrYmtWMiIkO0T13nbEFdFaR8yOo9vyn9MWcy339advOryfio1469vpivWqgC3qvfvO31kDAZXN0f67UFuUBp66gunfr6Y/PFLxiinLnTEu9NZtA9TyD+HlBEYNVKIFZntAVjMbnUfz9RwL47mAaFSmAea+mYmOawG9rEe5wAl6Yalk6qXhIeBtFzP1G99zjZeHZpUUWx0hxDAnWoZjH0nfuZ7yEyOhcvQAXUvlvpvBgjmn89vYm2NT4UooqJTchyEiSpYMxYajEdAJPaYwGr4XQccuwQ6TDG7MB1IG4MSQL7bnGdzvGTRQVww/wDF1Q62Eq9BdIJ/DpCqe8Lg7kkCoYWGJMmDqKqygOTEtyr7mABvjO+P8rzk0hMsXqKAbnmFNxezaWeQBeQegkKXjHirfaVC1CVKI4BuG0bQCbAMNUjv74EZriH3yCTBWCFPUDfm7Hb/AJYg84DLHTqNikFjYgGBzWWf5fGAIy9QaFJKsCQQxkgmNJ7nr+h64DR5mtT38sMBv3uL7EQYi/sMRUBTmRmfJXWh0poTXAHMZuLWt0GBqZeUJMkyVYGdjsfa4IxZ8Ogfe6UHrGowpA5RPqQwI+NsB0HiXhtcwtFBmlqsuWL03qMo1g1fQWX8MEBTFom8nFPwhwOmv/dDRKJVcVMxKgEsoJRCV1AqREfXBig9N8xl3C0Dpy1gadKRBVwV++ACyNgDeL4zuWzKUeIimqUAj0VpOoppDH1SfvoNz3OAKeNK3k5EzWQk1qZEAwXakGliuohd+nQY5hmOIgU2fykcxzIrv+FmLPUEQ1PoRtcY3f8ASNTVqFNadNAz5pJ8oXZVosLgMRAY2UHpjB5HhunLOgajUYM1SqzKTUoohSSby1NzbSJJGo4Av4F4eStZlpgxSdQ1GsV1OylACLDTzuf8h+ca05Ys2TLUc8JdXX7wEoxZFAVtUr92mm3Rm7mcT4ToJU+0VHp0KiijmHMVDSIYBzIBEW1hRBsJE40CVClSilSiysnkEBczyaQJHqghiWB+Se1wzWf8xPMpmpnNWtgVdBULfdsJY7SxUTBIhZMb4F+UVcsQ9yy6qkAmqbiRBEwwgfOLuapSCyisOoHnFzqiopMzOkg7g7WO+KtdwHBKwBUpyFeSVNo3uOpH098BUrUi7lVXVq03JAki+mJhpHe15xreD1AKVBoAJIMG19ZIgH8vyiMZrN5PnKpCEFgZUzYCTYWgEtaNukY0WRqRRTSbhVP1kXEwNxINpjsJwG64tkwmSzfQPW1BhHpJWIIgiBI9vnGXyFQh8rEAJUpGwjT95PtEWNz16wIKeN+KRkyE8tPNqI7oWHVtZIG+h6haWi3NIm+A3AqoY0WJsa1MfRnpg+4tFzG24gHAdYoUg2XbzCGmi9NwJgwGBtuQRFgAdscNyclKbq11Vib6pjQViwEkl+brYdL9zoVYDou7KdHSW0sCogALeDsNzYY4LwtwKClE1ErTU7eo6ZgG0RJ3GxwFmvUUGhVIGmnUYFRy8rhfTOzSLfQYD5yiB5dMekVaoURsWKFbbC1p9j3wapwKbLKkhgLd7zvO87jcT2xUfLl64IYEKdRNheBAHUkgdcAdoLyrAsLb9SI/LFhBq7WBIMgSdo2n5+mKuTqFkaZsFIHeLfO9j8YJ5SiBBNywm8+1oJtGAL+Dm/rmXEH1VN+3lVYwmLPhdP69Q/xVP+FU7Y9gGZpgatcTqmtW23nzKlu1tsUEqBxtYET+d4jcAYu58AVa5i/nVzb/ABv9Pf64gyu56BrfU72H4QB++AqZ7LCCp7mSOtx+Ug7jtjOVsuWrIsapW29jbr0k2+uNjVSagiI1CR8wD9P9MDBlFJR5vrX2gK09tp3B2AkYDO0KyrSWxAEcoH+GSRNgs3id7Y0uTz70mDEAQ7CGmNImB0+enbFHinCzUbQIAkg3MkuSDM9tOqB3w3hq6wZ1Atp0gAjV6gQSbFrR2k4A/wAL8Tp9nZ3qolRErCCQs6n1lhJnf/XFPiHHA2YdkelUpMD5Tq27HVKC1wDYDcWGBGZEliQqnSpkAgk6iItuFAP5xbEuW4WhpimkKabMwXcFGvvYMJgA2MEjucAMz3ElqUhTJZw66x/hmCSIvPSBt1tcI2W0EEySF0li0kqN/wAjP5Y0KcOL+W7hSylxUvqDBtIjYSLA7C42vitm8gdbFoLB1TV0Ywb/AJA/n0wEmRPmAsRLNBkdVBhheJ6/E4TgeTiupZuVxUZdRRRqVrkFr9QAJHXBnhOQaFMwv3YEmSAWJi/Tp9MV83wJDl1WUUxUIk2qKCJB/hE3G+A03CFqU8xRJR4FFlNRRJC6eXVFb0TNhMR03wH4dmar8Q1yxJd1JU6jdytP+2Uiw2k3mMDWyiPCkDTFhIuXVVKHafSZiwKjviRskEc1kK3UqQbXEBbCJkfp9cAS8d50xQSTr+9qzOllLMqoR944mAfxAiDG+MRxjLlmV6hLRqBe+o95JOow3fbeemC3EOBsZakVMlQxNyIBImd9oAxCuUZqStsy6WkHVqudQE2uYE+5wFLOvIoKVpvUpmorsiqNYqldLNpNtCwIvud74TP1ZcVKVBdQpNTuWIVjZXAPpZRqiDaR84urKoQBpIGnpvJkgdpOw6ieuPcRy5hgggwQTIIUrIUxtc274ANRZjUnSFci+kmBB27aifzwlClAqELADnlgAwJDc3QhjtEyo74t8Hy+lCrA6qgqMdrkC0X5IINjckk/huZo5Nuf0tzFxIW0gEE/5gZF/wCWAGPkqrVyQjMroWBQamE6SQ4FxedgOne02SzpBcwEamVItYMjBoJNwImLEQD0wb4bxALU8wLzqCylTzIekD8/mb4qcRyjltQhXew7z0BvFjYEiDqwAjK8HRg5YnzKt2gBABMuLkyrTMCBaAOuDnA81QSqoqMtIqC3OdJBUTaOoibXwIyeXLIxPYg9JERIP4okD6e+Jqzsx8srBkSYAJB0gRtpXlFwTe+A3OZ8fUhSDhi7U9QOlS1yIAEkatMCQCTB6m2OfZTKhUVIIVlQnlvbcwNyTqJPTFmtkRTA3ZC62ABJAEszGYjvaQJ32xPlsiUIOmwVidIBiNtMTqNiCd439wgyyBWdD6eU9AdwQWm4IF/riejlQupuXrDAQIMi0bEHp13xI+XioCJIg/TV/CR0Y9TtBHYixmlYKLG5/CLExI2mAcA7JZeFIEkEAHpEkGL3Ik/ScExSIXbaWH5Wv3tijw6kAo1q+q/NdhESt4MjF5fZTpYtFhFrr/v98AV8MVwc7lrySXH1FOsd/jHsL4PM5qiSPxv7aYpVBfvM/rj2A//Z">
            <a:hlinkClick r:id="rId4"/>
          </p:cNvPr>
          <p:cNvSpPr>
            <a:spLocks noChangeAspect="1" noChangeArrowheads="1"/>
          </p:cNvSpPr>
          <p:nvPr/>
        </p:nvSpPr>
        <p:spPr bwMode="auto">
          <a:xfrm>
            <a:off x="46038" y="-822325"/>
            <a:ext cx="2943225" cy="17240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412" name="Picture 4" descr="http://2.bp.blogspot.com/_s0e2f8fqxCQ/S9Tbf44E0tI/AAAAAAAACrM/W9orWdXwAcU/s1600/frontier+family+1.jpg">
            <a:hlinkClick r:id="rId5"/>
          </p:cNvPr>
          <p:cNvPicPr>
            <a:picLocks noChangeAspect="1" noChangeArrowheads="1"/>
          </p:cNvPicPr>
          <p:nvPr/>
        </p:nvPicPr>
        <p:blipFill>
          <a:blip r:embed="rId6" cstate="print"/>
          <a:srcRect/>
          <a:stretch>
            <a:fillRect/>
          </a:stretch>
        </p:blipFill>
        <p:spPr bwMode="auto">
          <a:xfrm flipH="1">
            <a:off x="-53788" y="914400"/>
            <a:ext cx="9197788" cy="5791200"/>
          </a:xfrm>
          <a:prstGeom prst="rect">
            <a:avLst/>
          </a:prstGeom>
          <a:ln>
            <a:noFill/>
          </a:ln>
          <a:effectLst>
            <a:softEdge rad="635000"/>
          </a:effectLst>
        </p:spPr>
      </p:pic>
      <p:sp>
        <p:nvSpPr>
          <p:cNvPr id="9" name="Title 8"/>
          <p:cNvSpPr>
            <a:spLocks noGrp="1"/>
          </p:cNvSpPr>
          <p:nvPr>
            <p:ph type="title"/>
          </p:nvPr>
        </p:nvSpPr>
        <p:spPr>
          <a:xfrm>
            <a:off x="304800" y="152400"/>
            <a:ext cx="8229600" cy="1143000"/>
          </a:xfrm>
        </p:spPr>
        <p:txBody>
          <a:bodyPr>
            <a:noAutofit/>
          </a:bodyPr>
          <a:lstStyle/>
          <a:p>
            <a:pPr>
              <a:lnSpc>
                <a:spcPct val="90000"/>
              </a:lnSpc>
            </a:pPr>
            <a:r>
              <a:rPr lang="en-US" sz="2800" b="1" dirty="0" smtClean="0">
                <a:latin typeface="Avenir Next Demi Bold"/>
                <a:cs typeface="Avenir Next Demi Bold"/>
              </a:rPr>
              <a:t>Some men recognized the important role women played in frontier settlement.</a:t>
            </a:r>
            <a:br>
              <a:rPr lang="en-US" sz="2800" b="1" dirty="0" smtClean="0">
                <a:latin typeface="Avenir Next Demi Bold"/>
                <a:cs typeface="Avenir Next Demi Bold"/>
              </a:rPr>
            </a:br>
            <a:endParaRPr lang="en-US" sz="2800" dirty="0">
              <a:latin typeface="Avenir Next Demi Bold"/>
              <a:cs typeface="Avenir Next Demi Bold"/>
            </a:endParaRPr>
          </a:p>
        </p:txBody>
      </p:sp>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60000" b="100000" l="3125" r="98718">
                        <a14:foregroundMark x1="96314" y1="64430" x2="66827" y2="74430"/>
                        <a14:foregroundMark x1="62179" y1="67089" x2="74279" y2="71266"/>
                        <a14:foregroundMark x1="96715" y1="63544" x2="96715" y2="63544"/>
                        <a14:foregroundMark x1="96955" y1="65570" x2="96955" y2="65570"/>
                        <a14:foregroundMark x1="95673" y1="63418" x2="95673" y2="63418"/>
                        <a14:foregroundMark x1="55849" y1="89873" x2="6731" y2="88101"/>
                        <a14:foregroundMark x1="28846" y1="97975" x2="28846" y2="97975"/>
                        <a14:foregroundMark x1="33173" y1="97089" x2="33173" y2="97089"/>
                        <a14:foregroundMark x1="5929" y1="85696" x2="5929" y2="89747"/>
                        <a14:foregroundMark x1="5288" y1="86076" x2="4728" y2="86582"/>
                        <a14:foregroundMark x1="5529" y1="90380" x2="5529" y2="90380"/>
                        <a14:foregroundMark x1="12500" y1="84810" x2="12500" y2="84810"/>
                        <a14:backgroundMark x1="60337" y1="93291" x2="61138" y2="98987"/>
                        <a14:backgroundMark x1="77885" y1="94051" x2="76843" y2="99114"/>
                        <a14:backgroundMark x1="38381" y1="94937" x2="39022" y2="99114"/>
                        <a14:backgroundMark x1="35256" y1="95823" x2="34215" y2="99367"/>
                        <a14:backgroundMark x1="18590" y1="94937" x2="18590" y2="98987"/>
                        <a14:backgroundMark x1="12981" y1="95190" x2="13542" y2="97975"/>
                        <a14:backgroundMark x1="32051" y1="96582" x2="32292" y2="99494"/>
                        <a14:backgroundMark x1="25481" y1="96076" x2="26763" y2="99367"/>
                        <a14:backgroundMark x1="40785" y1="93797" x2="41266" y2="98987"/>
                        <a14:backgroundMark x1="51923" y1="95696" x2="51282" y2="98354"/>
                        <a14:backgroundMark x1="54567" y1="95316" x2="53686" y2="97975"/>
                        <a14:backgroundMark x1="56891" y1="94430" x2="57772" y2="98228"/>
                        <a14:backgroundMark x1="43990" y1="96203" x2="43990" y2="97089"/>
                        <a14:backgroundMark x1="45753" y1="95443" x2="45753" y2="96456"/>
                        <a14:backgroundMark x1="29487" y1="96456" x2="30689" y2="99114"/>
                      </a14:backgroundRemoval>
                    </a14:imgEffect>
                  </a14:imgLayer>
                </a14:imgProps>
              </a:ext>
            </a:extLst>
          </a:blip>
          <a:srcRect l="3443" t="59988"/>
          <a:stretch/>
        </p:blipFill>
        <p:spPr>
          <a:xfrm>
            <a:off x="762000" y="4465833"/>
            <a:ext cx="9119703" cy="2392167"/>
          </a:xfrm>
          <a:prstGeom prst="rect">
            <a:avLst/>
          </a:prstGeom>
        </p:spPr>
      </p:pic>
      <p:sp>
        <p:nvSpPr>
          <p:cNvPr id="6" name="Title 1"/>
          <p:cNvSpPr txBox="1">
            <a:spLocks/>
          </p:cNvSpPr>
          <p:nvPr/>
        </p:nvSpPr>
        <p:spPr>
          <a:xfrm>
            <a:off x="609600" y="890337"/>
            <a:ext cx="8229600" cy="716663"/>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r>
              <a:rPr lang="en-US" sz="4400" dirty="0" smtClean="0">
                <a:effectLst>
                  <a:glow rad="101600">
                    <a:schemeClr val="bg1">
                      <a:alpha val="75000"/>
                    </a:schemeClr>
                  </a:glow>
                </a:effectLst>
                <a:latin typeface="AntiqueOliComReg"/>
                <a:cs typeface="AntiqueOliComReg"/>
              </a:rPr>
              <a:t>PowerPoint Answers</a:t>
            </a:r>
            <a:endParaRPr lang="en-US" sz="4400" dirty="0">
              <a:effectLst>
                <a:glow rad="101600">
                  <a:schemeClr val="bg1">
                    <a:alpha val="75000"/>
                  </a:schemeClr>
                </a:glow>
              </a:effectLst>
              <a:latin typeface="AntiqueOliComReg"/>
              <a:cs typeface="AntiqueOliComReg"/>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par>
                          <p:cTn id="10" fill="hold">
                            <p:stCondLst>
                              <p:cond delay="1000"/>
                            </p:stCondLst>
                            <p:childTnLst>
                              <p:par>
                                <p:cTn id="11" presetID="31" presetClass="exit" presetSubtype="0" fill="hold" grpId="1" nodeType="afterEffect">
                                  <p:stCondLst>
                                    <p:cond delay="3000"/>
                                  </p:stCondLst>
                                  <p:childTnLst>
                                    <p:anim calcmode="lin" valueType="num">
                                      <p:cBhvr>
                                        <p:cTn id="12" dur="1000"/>
                                        <p:tgtEl>
                                          <p:spTgt spid="6"/>
                                        </p:tgtEl>
                                        <p:attrNameLst>
                                          <p:attrName>ppt_w</p:attrName>
                                        </p:attrNameLst>
                                      </p:cBhvr>
                                      <p:tavLst>
                                        <p:tav tm="0">
                                          <p:val>
                                            <p:strVal val="ppt_w"/>
                                          </p:val>
                                        </p:tav>
                                        <p:tav tm="100000">
                                          <p:val>
                                            <p:fltVal val="0"/>
                                          </p:val>
                                        </p:tav>
                                      </p:tavLst>
                                    </p:anim>
                                    <p:anim calcmode="lin" valueType="num">
                                      <p:cBhvr>
                                        <p:cTn id="13" dur="1000"/>
                                        <p:tgtEl>
                                          <p:spTgt spid="6"/>
                                        </p:tgtEl>
                                        <p:attrNameLst>
                                          <p:attrName>ppt_h</p:attrName>
                                        </p:attrNameLst>
                                      </p:cBhvr>
                                      <p:tavLst>
                                        <p:tav tm="0">
                                          <p:val>
                                            <p:strVal val="ppt_h"/>
                                          </p:val>
                                        </p:tav>
                                        <p:tav tm="100000">
                                          <p:val>
                                            <p:fltVal val="0"/>
                                          </p:val>
                                        </p:tav>
                                      </p:tavLst>
                                    </p:anim>
                                    <p:anim calcmode="lin" valueType="num">
                                      <p:cBhvr>
                                        <p:cTn id="14" dur="1000"/>
                                        <p:tgtEl>
                                          <p:spTgt spid="6"/>
                                        </p:tgtEl>
                                        <p:attrNameLst>
                                          <p:attrName>style.rotation</p:attrName>
                                        </p:attrNameLst>
                                      </p:cBhvr>
                                      <p:tavLst>
                                        <p:tav tm="0">
                                          <p:val>
                                            <p:fltVal val="0"/>
                                          </p:val>
                                        </p:tav>
                                        <p:tav tm="100000">
                                          <p:val>
                                            <p:fltVal val="90"/>
                                          </p:val>
                                        </p:tav>
                                      </p:tavLst>
                                    </p:anim>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5000"/>
                            </p:stCondLst>
                            <p:childTnLst>
                              <p:par>
                                <p:cTn id="18" presetID="0" presetClass="path" presetSubtype="0" accel="50000" decel="50000" fill="hold" nodeType="afterEffect">
                                  <p:stCondLst>
                                    <p:cond delay="0"/>
                                  </p:stCondLst>
                                  <p:childTnLst>
                                    <p:animMotion origin="layout" path="M 0.42661 0.00787 L -0.58225 0.01897 " pathEditMode="relative" rAng="0" ptsTypes="AA">
                                      <p:cBhvr>
                                        <p:cTn id="19" dur="5000" fill="hold"/>
                                        <p:tgtEl>
                                          <p:spTgt spid="2"/>
                                        </p:tgtEl>
                                        <p:attrNameLst>
                                          <p:attrName>ppt_x</p:attrName>
                                          <p:attrName>ppt_y</p:attrName>
                                        </p:attrNameLst>
                                      </p:cBhvr>
                                      <p:rCtr x="-50443" y="555"/>
                                    </p:animMotion>
                                  </p:childTnLst>
                                </p:cTn>
                              </p:par>
                            </p:childTnLst>
                          </p:cTn>
                        </p:par>
                        <p:par>
                          <p:cTn id="20" fill="hold">
                            <p:stCondLst>
                              <p:cond delay="10000"/>
                            </p:stCondLst>
                            <p:childTnLst>
                              <p:par>
                                <p:cTn id="21" presetID="55"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2000" fill="hold"/>
                                        <p:tgtEl>
                                          <p:spTgt spid="9"/>
                                        </p:tgtEl>
                                        <p:attrNameLst>
                                          <p:attrName>ppt_w</p:attrName>
                                        </p:attrNameLst>
                                      </p:cBhvr>
                                      <p:tavLst>
                                        <p:tav tm="0">
                                          <p:val>
                                            <p:strVal val="#ppt_w*0.70"/>
                                          </p:val>
                                        </p:tav>
                                        <p:tav tm="100000">
                                          <p:val>
                                            <p:strVal val="#ppt_w"/>
                                          </p:val>
                                        </p:tav>
                                      </p:tavLst>
                                    </p:anim>
                                    <p:anim calcmode="lin" valueType="num">
                                      <p:cBhvr>
                                        <p:cTn id="24" dur="2000" fill="hold"/>
                                        <p:tgtEl>
                                          <p:spTgt spid="9"/>
                                        </p:tgtEl>
                                        <p:attrNameLst>
                                          <p:attrName>ppt_h</p:attrName>
                                        </p:attrNameLst>
                                      </p:cBhvr>
                                      <p:tavLst>
                                        <p:tav tm="0">
                                          <p:val>
                                            <p:strVal val="#ppt_h"/>
                                          </p:val>
                                        </p:tav>
                                        <p:tav tm="100000">
                                          <p:val>
                                            <p:strVal val="#ppt_h"/>
                                          </p:val>
                                        </p:tav>
                                      </p:tavLst>
                                    </p:anim>
                                    <p:animEffect transition="in" filter="fade">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21931" y="914400"/>
            <a:ext cx="3810000" cy="2286000"/>
          </a:xfrm>
          <a:prstGeom prst="cloudCallout">
            <a:avLst>
              <a:gd name="adj1" fmla="val 62484"/>
              <a:gd name="adj2" fmla="val 57786"/>
            </a:avLst>
          </a:prstGeom>
          <a:blipFill rotWithShape="1">
            <a:blip r:embed="rId3"/>
            <a:tile tx="0" ty="0" sx="100000" sy="100000" flip="none" algn="tl"/>
          </a:blip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39" name="Rectangle 3"/>
          <p:cNvSpPr>
            <a:spLocks noGrp="1" noChangeArrowheads="1"/>
          </p:cNvSpPr>
          <p:nvPr>
            <p:ph type="subTitle" idx="1"/>
          </p:nvPr>
        </p:nvSpPr>
        <p:spPr>
          <a:xfrm>
            <a:off x="457200" y="1371600"/>
            <a:ext cx="3276600" cy="1752600"/>
          </a:xfrm>
        </p:spPr>
        <p:txBody>
          <a:bodyPr>
            <a:noAutofit/>
          </a:bodyPr>
          <a:lstStyle/>
          <a:p>
            <a:pPr>
              <a:lnSpc>
                <a:spcPct val="80000"/>
              </a:lnSpc>
              <a:spcBef>
                <a:spcPts val="0"/>
              </a:spcBef>
            </a:pPr>
            <a:r>
              <a:rPr lang="en-US" b="1" dirty="0">
                <a:effectLst>
                  <a:outerShdw blurRad="38100" dist="38100" dir="2700000" algn="tl">
                    <a:srgbClr val="C0C0C0"/>
                  </a:outerShdw>
                </a:effectLst>
                <a:latin typeface="Avenir Next Demi Bold"/>
                <a:cs typeface="Avenir Next Demi Bold"/>
              </a:rPr>
              <a:t>You wanted to become a doctor or lawyer and were told by an authority figure “No, you are not allowed</a:t>
            </a:r>
            <a:r>
              <a:rPr lang="en-US" b="1" dirty="0" smtClean="0">
                <a:effectLst>
                  <a:outerShdw blurRad="38100" dist="38100" dir="2700000" algn="tl">
                    <a:srgbClr val="C0C0C0"/>
                  </a:outerShdw>
                </a:effectLst>
                <a:latin typeface="Avenir Next Demi Bold"/>
                <a:cs typeface="Avenir Next Demi Bold"/>
              </a:rPr>
              <a:t>”.</a:t>
            </a:r>
            <a:endParaRPr lang="en-US" b="1" dirty="0">
              <a:effectLst>
                <a:outerShdw blurRad="38100" dist="38100" dir="2700000" algn="tl">
                  <a:srgbClr val="C0C0C0"/>
                </a:outerShdw>
              </a:effectLst>
              <a:latin typeface="Avenir Next Demi Bold"/>
              <a:cs typeface="Avenir Next Demi Bold"/>
            </a:endParaRPr>
          </a:p>
        </p:txBody>
      </p:sp>
      <p:sp>
        <p:nvSpPr>
          <p:cNvPr id="39940" name="WordArt 4"/>
          <p:cNvSpPr>
            <a:spLocks noChangeArrowheads="1" noChangeShapeType="1" noTextEdit="1"/>
          </p:cNvSpPr>
          <p:nvPr/>
        </p:nvSpPr>
        <p:spPr bwMode="auto">
          <a:xfrm>
            <a:off x="533400" y="152400"/>
            <a:ext cx="5943600" cy="638175"/>
          </a:xfrm>
          <a:prstGeom prst="rect">
            <a:avLst/>
          </a:prstGeom>
        </p:spPr>
        <p:txBody>
          <a:bodyPr wrap="none" fromWordArt="1">
            <a:prstTxWarp prst="textPlain">
              <a:avLst>
                <a:gd name="adj" fmla="val 50000"/>
              </a:avLst>
            </a:prstTxWarp>
          </a:bodyPr>
          <a:lstStyle/>
          <a:p>
            <a:pPr algn="ctr"/>
            <a:r>
              <a:rPr lang="en-US" sz="28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Imagine if</a:t>
            </a:r>
            <a:r>
              <a:rPr lang="en-US" sz="2800" b="1"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a:t>
            </a:r>
            <a:endParaRPr lang="en-US" sz="28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
        <p:nvSpPr>
          <p:cNvPr id="2" name="TextBox 1"/>
          <p:cNvSpPr txBox="1"/>
          <p:nvPr/>
        </p:nvSpPr>
        <p:spPr>
          <a:xfrm>
            <a:off x="838200" y="5943600"/>
            <a:ext cx="7822339" cy="80021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US" sz="2300" b="1" dirty="0" smtClean="0">
                <a:latin typeface="Avenir Next Demi Bold"/>
                <a:cs typeface="Avenir Next Demi Bold"/>
              </a:rPr>
              <a:t>Choose at </a:t>
            </a:r>
            <a:r>
              <a:rPr lang="en-US" sz="2300" b="1" u="sng" dirty="0" smtClean="0">
                <a:latin typeface="Avenir Next Demi Bold"/>
                <a:cs typeface="Avenir Next Demi Bold"/>
              </a:rPr>
              <a:t>least two</a:t>
            </a:r>
            <a:r>
              <a:rPr lang="en-US" sz="2300" b="1" dirty="0" smtClean="0">
                <a:latin typeface="Avenir Next Demi Bold"/>
                <a:cs typeface="Avenir Next Demi Bold"/>
              </a:rPr>
              <a:t> “Imagine ifs” and predict how these</a:t>
            </a:r>
          </a:p>
          <a:p>
            <a:pPr algn="ctr"/>
            <a:r>
              <a:rPr lang="en-US" sz="2300" b="1" dirty="0" smtClean="0">
                <a:latin typeface="Avenir Next Demi Bold"/>
                <a:cs typeface="Avenir Next Demi Bold"/>
              </a:rPr>
              <a:t> limitations could have impacted women’s lives?</a:t>
            </a:r>
            <a:endParaRPr lang="en-US" sz="2300" b="1" dirty="0">
              <a:latin typeface="Avenir Next Demi Bold"/>
              <a:cs typeface="Avenir Next Demi Bold"/>
            </a:endParaRPr>
          </a:p>
        </p:txBody>
      </p:sp>
      <p:pic>
        <p:nvPicPr>
          <p:cNvPr id="33794" name="Picture 2" descr="http://dawnoncall.com/wp-content/uploads/2013/01/bigstock-thinking-18402164.jpg">
            <a:hlinkClick r:id="rId4"/>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Lst>
          </a:blip>
          <a:srcRect l="28414" t="35885" r="19676"/>
          <a:stretch/>
        </p:blipFill>
        <p:spPr bwMode="auto">
          <a:xfrm>
            <a:off x="2743200" y="2971800"/>
            <a:ext cx="3757764" cy="3480967"/>
          </a:xfrm>
          <a:prstGeom prst="rect">
            <a:avLst/>
          </a:prstGeom>
          <a:noFill/>
        </p:spPr>
      </p:pic>
      <p:sp>
        <p:nvSpPr>
          <p:cNvPr id="10" name="Cloud Callout 9"/>
          <p:cNvSpPr/>
          <p:nvPr/>
        </p:nvSpPr>
        <p:spPr>
          <a:xfrm>
            <a:off x="0" y="3200400"/>
            <a:ext cx="3886200" cy="2286000"/>
          </a:xfrm>
          <a:prstGeom prst="cloudCallout">
            <a:avLst>
              <a:gd name="adj1" fmla="val 64951"/>
              <a:gd name="adj2" fmla="val -30424"/>
            </a:avLst>
          </a:prstGeom>
          <a:blipFill rotWithShape="1">
            <a:blip r:embed="rId3"/>
            <a:tile tx="0" ty="0" sx="100000" sy="100000" flip="none" algn="tl"/>
          </a:blip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43" name="Text Box 7"/>
          <p:cNvSpPr txBox="1">
            <a:spLocks noChangeArrowheads="1"/>
          </p:cNvSpPr>
          <p:nvPr/>
        </p:nvSpPr>
        <p:spPr bwMode="auto">
          <a:xfrm>
            <a:off x="533400" y="3581400"/>
            <a:ext cx="3962400" cy="1446550"/>
          </a:xfrm>
          <a:prstGeom prst="rect">
            <a:avLst/>
          </a:prstGeom>
          <a:noFill/>
          <a:ln w="9525">
            <a:noFill/>
            <a:miter lim="800000"/>
            <a:headEnd/>
            <a:tailEnd/>
          </a:ln>
          <a:effectLst/>
        </p:spPr>
        <p:txBody>
          <a:bodyPr wrap="square">
            <a:spAutoFit/>
          </a:bodyPr>
          <a:lstStyle/>
          <a:p>
            <a:r>
              <a:rPr lang="en-US" sz="2200" b="1" dirty="0">
                <a:solidFill>
                  <a:srgbClr val="000000"/>
                </a:solidFill>
                <a:effectLst>
                  <a:outerShdw blurRad="38100" dist="38100" dir="2700000" algn="tl">
                    <a:srgbClr val="C0C0C0"/>
                  </a:outerShdw>
                </a:effectLst>
                <a:latin typeface="Avenir Next Demi Bold"/>
                <a:cs typeface="Avenir Next Demi Bold"/>
              </a:rPr>
              <a:t>You are not allowed to </a:t>
            </a:r>
            <a:endParaRPr lang="en-US" sz="2200" b="1" dirty="0" smtClean="0">
              <a:solidFill>
                <a:srgbClr val="000000"/>
              </a:solidFill>
              <a:effectLst>
                <a:outerShdw blurRad="38100" dist="38100" dir="2700000" algn="tl">
                  <a:srgbClr val="C0C0C0"/>
                </a:outerShdw>
              </a:effectLst>
              <a:latin typeface="Avenir Next Demi Bold"/>
              <a:cs typeface="Avenir Next Demi Bold"/>
            </a:endParaRPr>
          </a:p>
          <a:p>
            <a:r>
              <a:rPr lang="en-US" sz="2200" b="1" dirty="0" smtClean="0">
                <a:solidFill>
                  <a:srgbClr val="000000"/>
                </a:solidFill>
                <a:effectLst>
                  <a:outerShdw blurRad="38100" dist="38100" dir="2700000" algn="tl">
                    <a:srgbClr val="C0C0C0"/>
                  </a:outerShdw>
                </a:effectLst>
                <a:latin typeface="Avenir Next Demi Bold"/>
                <a:cs typeface="Avenir Next Demi Bold"/>
              </a:rPr>
              <a:t>hold public office</a:t>
            </a:r>
            <a:r>
              <a:rPr lang="en-US" sz="2200" b="1" dirty="0">
                <a:solidFill>
                  <a:srgbClr val="000000"/>
                </a:solidFill>
                <a:effectLst>
                  <a:outerShdw blurRad="38100" dist="38100" dir="2700000" algn="tl">
                    <a:srgbClr val="C0C0C0"/>
                  </a:outerShdw>
                </a:effectLst>
                <a:latin typeface="Avenir Next Demi Bold"/>
                <a:cs typeface="Avenir Next Demi Bold"/>
              </a:rPr>
              <a:t>… you </a:t>
            </a:r>
            <a:endParaRPr lang="en-US" sz="2200" b="1" dirty="0" smtClean="0">
              <a:solidFill>
                <a:srgbClr val="000000"/>
              </a:solidFill>
              <a:effectLst>
                <a:outerShdw blurRad="38100" dist="38100" dir="2700000" algn="tl">
                  <a:srgbClr val="C0C0C0"/>
                </a:outerShdw>
              </a:effectLst>
              <a:latin typeface="Avenir Next Demi Bold"/>
              <a:cs typeface="Avenir Next Demi Bold"/>
            </a:endParaRPr>
          </a:p>
          <a:p>
            <a:r>
              <a:rPr lang="en-US" sz="2200" b="1" dirty="0" smtClean="0">
                <a:solidFill>
                  <a:srgbClr val="000000"/>
                </a:solidFill>
                <a:effectLst>
                  <a:outerShdw blurRad="38100" dist="38100" dir="2700000" algn="tl">
                    <a:srgbClr val="C0C0C0"/>
                  </a:outerShdw>
                </a:effectLst>
                <a:latin typeface="Avenir Next Demi Bold"/>
                <a:cs typeface="Avenir Next Demi Bold"/>
              </a:rPr>
              <a:t>were </a:t>
            </a:r>
            <a:r>
              <a:rPr lang="en-US" sz="2200" b="1" dirty="0">
                <a:solidFill>
                  <a:srgbClr val="000000"/>
                </a:solidFill>
                <a:effectLst>
                  <a:outerShdw blurRad="38100" dist="38100" dir="2700000" algn="tl">
                    <a:srgbClr val="C0C0C0"/>
                  </a:outerShdw>
                </a:effectLst>
                <a:latin typeface="Avenir Next Demi Bold"/>
                <a:cs typeface="Avenir Next Demi Bold"/>
              </a:rPr>
              <a:t>prohibited from</a:t>
            </a:r>
          </a:p>
          <a:p>
            <a:r>
              <a:rPr lang="en-US" sz="2200" b="1" dirty="0">
                <a:solidFill>
                  <a:srgbClr val="000000"/>
                </a:solidFill>
                <a:effectLst>
                  <a:outerShdw blurRad="38100" dist="38100" dir="2700000" algn="tl">
                    <a:srgbClr val="C0C0C0"/>
                  </a:outerShdw>
                </a:effectLst>
                <a:latin typeface="Avenir Next Demi Bold"/>
                <a:cs typeface="Avenir Next Demi Bold"/>
              </a:rPr>
              <a:t>s</a:t>
            </a:r>
            <a:r>
              <a:rPr lang="en-US" sz="2200" b="1" dirty="0" smtClean="0">
                <a:solidFill>
                  <a:srgbClr val="000000"/>
                </a:solidFill>
                <a:effectLst>
                  <a:outerShdw blurRad="38100" dist="38100" dir="2700000" algn="tl">
                    <a:srgbClr val="C0C0C0"/>
                  </a:outerShdw>
                </a:effectLst>
                <a:latin typeface="Avenir Next Demi Bold"/>
                <a:cs typeface="Avenir Next Demi Bold"/>
              </a:rPr>
              <a:t>erving </a:t>
            </a:r>
            <a:r>
              <a:rPr lang="en-US" sz="2200" b="1" dirty="0">
                <a:solidFill>
                  <a:srgbClr val="000000"/>
                </a:solidFill>
                <a:effectLst>
                  <a:outerShdw blurRad="38100" dist="38100" dir="2700000" algn="tl">
                    <a:srgbClr val="C0C0C0"/>
                  </a:outerShdw>
                </a:effectLst>
                <a:latin typeface="Avenir Next Demi Bold"/>
                <a:cs typeface="Avenir Next Demi Bold"/>
              </a:rPr>
              <a:t>on </a:t>
            </a:r>
            <a:r>
              <a:rPr lang="en-US" sz="2200" b="1" dirty="0" smtClean="0">
                <a:solidFill>
                  <a:srgbClr val="000000"/>
                </a:solidFill>
                <a:effectLst>
                  <a:outerShdw blurRad="38100" dist="38100" dir="2700000" algn="tl">
                    <a:srgbClr val="C0C0C0"/>
                  </a:outerShdw>
                </a:effectLst>
                <a:latin typeface="Avenir Next Demi Bold"/>
                <a:cs typeface="Avenir Next Demi Bold"/>
              </a:rPr>
              <a:t>juries.</a:t>
            </a:r>
            <a:endParaRPr lang="en-US" sz="2200" b="1" dirty="0">
              <a:solidFill>
                <a:srgbClr val="000000"/>
              </a:solidFill>
              <a:effectLst>
                <a:outerShdw blurRad="38100" dist="38100" dir="2700000" algn="tl">
                  <a:srgbClr val="C0C0C0"/>
                </a:outerShdw>
              </a:effectLst>
              <a:latin typeface="Avenir Next Demi Bold"/>
              <a:cs typeface="Avenir Next Demi Bold"/>
            </a:endParaRPr>
          </a:p>
        </p:txBody>
      </p:sp>
      <p:sp>
        <p:nvSpPr>
          <p:cNvPr id="11" name="Cloud Callout 10"/>
          <p:cNvSpPr/>
          <p:nvPr/>
        </p:nvSpPr>
        <p:spPr>
          <a:xfrm>
            <a:off x="3810000" y="990600"/>
            <a:ext cx="2362200" cy="1295400"/>
          </a:xfrm>
          <a:prstGeom prst="cloudCallout">
            <a:avLst>
              <a:gd name="adj1" fmla="val 20853"/>
              <a:gd name="adj2" fmla="val 101680"/>
            </a:avLst>
          </a:prstGeom>
          <a:blipFill rotWithShape="1">
            <a:blip r:embed="rId3"/>
            <a:tile tx="0" ty="0" sx="100000" sy="100000" flip="none" algn="tl"/>
          </a:blip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loud Callout 11"/>
          <p:cNvSpPr/>
          <p:nvPr/>
        </p:nvSpPr>
        <p:spPr>
          <a:xfrm>
            <a:off x="5943600" y="609600"/>
            <a:ext cx="3200400" cy="4495800"/>
          </a:xfrm>
          <a:prstGeom prst="cloudCallout">
            <a:avLst>
              <a:gd name="adj1" fmla="val -56699"/>
              <a:gd name="adj2" fmla="val 6061"/>
            </a:avLst>
          </a:prstGeom>
          <a:blipFill rotWithShape="1">
            <a:blip r:embed="rId3"/>
            <a:tile tx="0" ty="0" sx="100000" sy="100000" flip="none" algn="tl"/>
          </a:blip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44" name="Text Box 8"/>
          <p:cNvSpPr txBox="1">
            <a:spLocks noChangeArrowheads="1"/>
          </p:cNvSpPr>
          <p:nvPr/>
        </p:nvSpPr>
        <p:spPr bwMode="auto">
          <a:xfrm>
            <a:off x="3810000" y="1143000"/>
            <a:ext cx="2286000" cy="1012072"/>
          </a:xfrm>
          <a:prstGeom prst="rect">
            <a:avLst/>
          </a:prstGeom>
          <a:noFill/>
          <a:ln w="9525">
            <a:noFill/>
            <a:miter lim="800000"/>
            <a:headEnd/>
            <a:tailEnd/>
          </a:ln>
          <a:effectLst/>
        </p:spPr>
        <p:txBody>
          <a:bodyPr wrap="square">
            <a:spAutoFit/>
          </a:bodyPr>
          <a:lstStyle/>
          <a:p>
            <a:pPr algn="ctr">
              <a:lnSpc>
                <a:spcPct val="90000"/>
              </a:lnSpc>
            </a:pPr>
            <a:r>
              <a:rPr lang="en-US" sz="2200" b="1" dirty="0">
                <a:solidFill>
                  <a:srgbClr val="000000"/>
                </a:solidFill>
                <a:effectLst>
                  <a:outerShdw blurRad="38100" dist="38100" dir="2700000" algn="tl">
                    <a:srgbClr val="C0C0C0"/>
                  </a:outerShdw>
                </a:effectLst>
                <a:latin typeface="Avenir Next Demi Bold"/>
                <a:cs typeface="Avenir Next Demi Bold"/>
              </a:rPr>
              <a:t>You were </a:t>
            </a:r>
            <a:endParaRPr lang="en-US" sz="2200" b="1" dirty="0" smtClean="0">
              <a:solidFill>
                <a:srgbClr val="000000"/>
              </a:solidFill>
              <a:effectLst>
                <a:outerShdw blurRad="38100" dist="38100" dir="2700000" algn="tl">
                  <a:srgbClr val="C0C0C0"/>
                </a:outerShdw>
              </a:effectLst>
              <a:latin typeface="Avenir Next Demi Bold"/>
              <a:cs typeface="Avenir Next Demi Bold"/>
            </a:endParaRPr>
          </a:p>
          <a:p>
            <a:pPr algn="ctr">
              <a:lnSpc>
                <a:spcPct val="90000"/>
              </a:lnSpc>
            </a:pPr>
            <a:r>
              <a:rPr lang="en-US" sz="2200" b="1" dirty="0">
                <a:solidFill>
                  <a:srgbClr val="000000"/>
                </a:solidFill>
                <a:effectLst>
                  <a:outerShdw blurRad="38100" dist="38100" dir="2700000" algn="tl">
                    <a:srgbClr val="C0C0C0"/>
                  </a:outerShdw>
                </a:effectLst>
                <a:latin typeface="Avenir Next Demi Bold"/>
                <a:cs typeface="Avenir Next Demi Bold"/>
              </a:rPr>
              <a:t>n</a:t>
            </a:r>
            <a:r>
              <a:rPr lang="en-US" sz="2200" b="1" dirty="0" smtClean="0">
                <a:solidFill>
                  <a:srgbClr val="000000"/>
                </a:solidFill>
                <a:effectLst>
                  <a:outerShdw blurRad="38100" dist="38100" dir="2700000" algn="tl">
                    <a:srgbClr val="C0C0C0"/>
                  </a:outerShdw>
                </a:effectLst>
                <a:latin typeface="Avenir Next Demi Bold"/>
                <a:cs typeface="Avenir Next Demi Bold"/>
              </a:rPr>
              <a:t>ot allowed </a:t>
            </a:r>
          </a:p>
          <a:p>
            <a:pPr algn="ctr">
              <a:lnSpc>
                <a:spcPct val="90000"/>
              </a:lnSpc>
            </a:pPr>
            <a:r>
              <a:rPr lang="en-US" sz="2200" b="1" dirty="0" smtClean="0">
                <a:solidFill>
                  <a:srgbClr val="000000"/>
                </a:solidFill>
                <a:effectLst>
                  <a:outerShdw blurRad="38100" dist="38100" dir="2700000" algn="tl">
                    <a:srgbClr val="C0C0C0"/>
                  </a:outerShdw>
                </a:effectLst>
                <a:latin typeface="Avenir Next Demi Bold"/>
                <a:cs typeface="Avenir Next Demi Bold"/>
              </a:rPr>
              <a:t>to vote.</a:t>
            </a:r>
            <a:endParaRPr lang="en-US" sz="2200" b="1" dirty="0">
              <a:solidFill>
                <a:srgbClr val="000000"/>
              </a:solidFill>
              <a:effectLst>
                <a:outerShdw blurRad="38100" dist="38100" dir="2700000" algn="tl">
                  <a:srgbClr val="C0C0C0"/>
                </a:outerShdw>
              </a:effectLst>
              <a:latin typeface="Avenir Next Demi Bold"/>
              <a:cs typeface="Avenir Next Demi Bold"/>
            </a:endParaRPr>
          </a:p>
        </p:txBody>
      </p:sp>
      <p:sp>
        <p:nvSpPr>
          <p:cNvPr id="39942" name="Text Box 6"/>
          <p:cNvSpPr txBox="1">
            <a:spLocks noChangeArrowheads="1"/>
          </p:cNvSpPr>
          <p:nvPr/>
        </p:nvSpPr>
        <p:spPr bwMode="auto">
          <a:xfrm>
            <a:off x="6172200" y="1143000"/>
            <a:ext cx="2667000" cy="3144963"/>
          </a:xfrm>
          <a:prstGeom prst="rect">
            <a:avLst/>
          </a:prstGeom>
          <a:noFill/>
          <a:ln w="9525">
            <a:noFill/>
            <a:miter lim="800000"/>
            <a:headEnd/>
            <a:tailEnd/>
          </a:ln>
          <a:effectLst/>
        </p:spPr>
        <p:txBody>
          <a:bodyPr wrap="square">
            <a:spAutoFit/>
          </a:bodyPr>
          <a:lstStyle/>
          <a:p>
            <a:pPr algn="ctr">
              <a:lnSpc>
                <a:spcPct val="90000"/>
              </a:lnSpc>
            </a:pPr>
            <a:r>
              <a:rPr lang="en-US" sz="2200" b="1" dirty="0">
                <a:solidFill>
                  <a:srgbClr val="000000"/>
                </a:solidFill>
                <a:effectLst>
                  <a:outerShdw blurRad="38100" dist="38100" dir="2700000" algn="tl">
                    <a:srgbClr val="C0C0C0"/>
                  </a:outerShdw>
                </a:effectLst>
                <a:latin typeface="Avenir Next Demi Bold"/>
                <a:cs typeface="Avenir Next Demi Bold"/>
              </a:rPr>
              <a:t>You got married, then after 10 years was divorced. </a:t>
            </a:r>
          </a:p>
          <a:p>
            <a:pPr algn="ctr">
              <a:lnSpc>
                <a:spcPct val="90000"/>
              </a:lnSpc>
            </a:pPr>
            <a:r>
              <a:rPr lang="en-US" sz="2200" b="1" dirty="0">
                <a:solidFill>
                  <a:srgbClr val="000000"/>
                </a:solidFill>
                <a:effectLst>
                  <a:outerShdw blurRad="38100" dist="38100" dir="2700000" algn="tl">
                    <a:srgbClr val="C0C0C0"/>
                  </a:outerShdw>
                </a:effectLst>
                <a:latin typeface="Avenir Next Demi Bold"/>
                <a:cs typeface="Avenir Next Demi Bold"/>
              </a:rPr>
              <a:t>Your spouse decides to take the house, the property </a:t>
            </a:r>
            <a:r>
              <a:rPr lang="en-US" sz="2200" b="1" dirty="0" smtClean="0">
                <a:solidFill>
                  <a:srgbClr val="000000"/>
                </a:solidFill>
                <a:effectLst>
                  <a:outerShdw blurRad="38100" dist="38100" dir="2700000" algn="tl">
                    <a:srgbClr val="C0C0C0"/>
                  </a:outerShdw>
                </a:effectLst>
                <a:latin typeface="Avenir Next Demi Bold"/>
                <a:cs typeface="Avenir Next Demi Bold"/>
              </a:rPr>
              <a:t>&amp; belongings, and </a:t>
            </a:r>
            <a:r>
              <a:rPr lang="en-US" sz="2200" b="1" dirty="0">
                <a:solidFill>
                  <a:srgbClr val="000000"/>
                </a:solidFill>
                <a:effectLst>
                  <a:outerShdw blurRad="38100" dist="38100" dir="2700000" algn="tl">
                    <a:srgbClr val="C0C0C0"/>
                  </a:outerShdw>
                </a:effectLst>
                <a:latin typeface="Avenir Next Demi Bold"/>
                <a:cs typeface="Avenir Next Demi Bold"/>
              </a:rPr>
              <a:t>takes full custody of the kids.</a:t>
            </a:r>
            <a:r>
              <a:rPr lang="en-US" sz="2200" b="1" dirty="0">
                <a:solidFill>
                  <a:srgbClr val="000000"/>
                </a:solidFill>
                <a:latin typeface="Avenir Next Demi Bold"/>
                <a:cs typeface="Avenir Next Demi Bold"/>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diamond(in)">
                                      <p:cBhvr>
                                        <p:cTn id="7" dur="20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 calcmode="lin" valueType="num">
                                      <p:cBhvr>
                                        <p:cTn id="12" dur="1000" fill="hold"/>
                                        <p:tgtEl>
                                          <p:spTgt spid="39943"/>
                                        </p:tgtEl>
                                        <p:attrNameLst>
                                          <p:attrName>ppt_w</p:attrName>
                                        </p:attrNameLst>
                                      </p:cBhvr>
                                      <p:tavLst>
                                        <p:tav tm="0">
                                          <p:val>
                                            <p:strVal val="#ppt_w*0.70"/>
                                          </p:val>
                                        </p:tav>
                                        <p:tav tm="100000">
                                          <p:val>
                                            <p:strVal val="#ppt_w"/>
                                          </p:val>
                                        </p:tav>
                                      </p:tavLst>
                                    </p:anim>
                                    <p:anim calcmode="lin" valueType="num">
                                      <p:cBhvr>
                                        <p:cTn id="13" dur="1000" fill="hold"/>
                                        <p:tgtEl>
                                          <p:spTgt spid="39943"/>
                                        </p:tgtEl>
                                        <p:attrNameLst>
                                          <p:attrName>ppt_h</p:attrName>
                                        </p:attrNameLst>
                                      </p:cBhvr>
                                      <p:tavLst>
                                        <p:tav tm="0">
                                          <p:val>
                                            <p:strVal val="#ppt_h"/>
                                          </p:val>
                                        </p:tav>
                                        <p:tav tm="100000">
                                          <p:val>
                                            <p:strVal val="#ppt_h"/>
                                          </p:val>
                                        </p:tav>
                                      </p:tavLst>
                                    </p:anim>
                                    <p:animEffect transition="in" filter="fade">
                                      <p:cBhvr>
                                        <p:cTn id="14" dur="1000"/>
                                        <p:tgtEl>
                                          <p:spTgt spid="3994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p:cTn id="19" dur="2000" fill="hold"/>
                                        <p:tgtEl>
                                          <p:spTgt spid="39942"/>
                                        </p:tgtEl>
                                        <p:attrNameLst>
                                          <p:attrName>ppt_w</p:attrName>
                                        </p:attrNameLst>
                                      </p:cBhvr>
                                      <p:tavLst>
                                        <p:tav tm="0">
                                          <p:val>
                                            <p:fltVal val="0"/>
                                          </p:val>
                                        </p:tav>
                                        <p:tav tm="100000">
                                          <p:val>
                                            <p:strVal val="#ppt_w"/>
                                          </p:val>
                                        </p:tav>
                                      </p:tavLst>
                                    </p:anim>
                                    <p:anim calcmode="lin" valueType="num">
                                      <p:cBhvr>
                                        <p:cTn id="20" dur="2000" fill="hold"/>
                                        <p:tgtEl>
                                          <p:spTgt spid="39942"/>
                                        </p:tgtEl>
                                        <p:attrNameLst>
                                          <p:attrName>ppt_h</p:attrName>
                                        </p:attrNameLst>
                                      </p:cBhvr>
                                      <p:tavLst>
                                        <p:tav tm="0">
                                          <p:val>
                                            <p:fltVal val="0"/>
                                          </p:val>
                                        </p:tav>
                                        <p:tav tm="100000">
                                          <p:val>
                                            <p:strVal val="#ppt_h"/>
                                          </p:val>
                                        </p:tav>
                                      </p:tavLst>
                                    </p:anim>
                                    <p:animEffect transition="in" filter="fade">
                                      <p:cBhvr>
                                        <p:cTn id="21" dur="2000"/>
                                        <p:tgtEl>
                                          <p:spTgt spid="39942"/>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iterate type="lt">
                                    <p:tmPct val="5000"/>
                                  </p:iterate>
                                  <p:childTnLst>
                                    <p:set>
                                      <p:cBhvr>
                                        <p:cTn id="25" dur="1" fill="hold">
                                          <p:stCondLst>
                                            <p:cond delay="0"/>
                                          </p:stCondLst>
                                        </p:cTn>
                                        <p:tgtEl>
                                          <p:spTgt spid="39944"/>
                                        </p:tgtEl>
                                        <p:attrNameLst>
                                          <p:attrName>style.visibility</p:attrName>
                                        </p:attrNameLst>
                                      </p:cBhvr>
                                      <p:to>
                                        <p:strVal val="visible"/>
                                      </p:to>
                                    </p:set>
                                    <p:anim calcmode="lin" valueType="num">
                                      <p:cBhvr>
                                        <p:cTn id="26" dur="1000" fill="hold"/>
                                        <p:tgtEl>
                                          <p:spTgt spid="39944"/>
                                        </p:tgtEl>
                                        <p:attrNameLst>
                                          <p:attrName>ppt_w</p:attrName>
                                        </p:attrNameLst>
                                      </p:cBhvr>
                                      <p:tavLst>
                                        <p:tav tm="0">
                                          <p:val>
                                            <p:fltVal val="0"/>
                                          </p:val>
                                        </p:tav>
                                        <p:tav tm="100000">
                                          <p:val>
                                            <p:strVal val="#ppt_w"/>
                                          </p:val>
                                        </p:tav>
                                      </p:tavLst>
                                    </p:anim>
                                    <p:anim calcmode="lin" valueType="num">
                                      <p:cBhvr>
                                        <p:cTn id="27" dur="1000" fill="hold"/>
                                        <p:tgtEl>
                                          <p:spTgt spid="39944"/>
                                        </p:tgtEl>
                                        <p:attrNameLst>
                                          <p:attrName>ppt_h</p:attrName>
                                        </p:attrNameLst>
                                      </p:cBhvr>
                                      <p:tavLst>
                                        <p:tav tm="0">
                                          <p:val>
                                            <p:fltVal val="0"/>
                                          </p:val>
                                        </p:tav>
                                        <p:tav tm="100000">
                                          <p:val>
                                            <p:strVal val="#ppt_h"/>
                                          </p:val>
                                        </p:tav>
                                      </p:tavLst>
                                    </p:anim>
                                    <p:anim calcmode="lin" valueType="num">
                                      <p:cBhvr>
                                        <p:cTn id="28" dur="1000" fill="hold"/>
                                        <p:tgtEl>
                                          <p:spTgt spid="39944"/>
                                        </p:tgtEl>
                                        <p:attrNameLst>
                                          <p:attrName>style.rotation</p:attrName>
                                        </p:attrNameLst>
                                      </p:cBhvr>
                                      <p:tavLst>
                                        <p:tav tm="0">
                                          <p:val>
                                            <p:fltVal val="90"/>
                                          </p:val>
                                        </p:tav>
                                        <p:tav tm="100000">
                                          <p:val>
                                            <p:fltVal val="0"/>
                                          </p:val>
                                        </p:tav>
                                      </p:tavLst>
                                    </p:anim>
                                    <p:animEffect transition="in" filter="fade">
                                      <p:cBhvr>
                                        <p:cTn id="29" dur="1000"/>
                                        <p:tgtEl>
                                          <p:spTgt spid="39944"/>
                                        </p:tgtEl>
                                      </p:cBhvr>
                                    </p:animEffect>
                                  </p:childTnLst>
                                </p:cTn>
                              </p:par>
                            </p:childTnLst>
                          </p:cTn>
                        </p:par>
                        <p:par>
                          <p:cTn id="30" fill="hold">
                            <p:stCondLst>
                              <p:cond delay="2150"/>
                            </p:stCondLst>
                            <p:childTnLst>
                              <p:par>
                                <p:cTn id="31" presetID="5" presetClass="entr" presetSubtype="10" fill="hold" grpId="0" nodeType="afterEffect">
                                  <p:stCondLst>
                                    <p:cond delay="1000"/>
                                  </p:stCondLst>
                                  <p:childTnLst>
                                    <p:set>
                                      <p:cBhvr>
                                        <p:cTn id="32" dur="1" fill="hold">
                                          <p:stCondLst>
                                            <p:cond delay="0"/>
                                          </p:stCondLst>
                                        </p:cTn>
                                        <p:tgtEl>
                                          <p:spTgt spid="2"/>
                                        </p:tgtEl>
                                        <p:attrNameLst>
                                          <p:attrName>style.visibility</p:attrName>
                                        </p:attrNameLst>
                                      </p:cBhvr>
                                      <p:to>
                                        <p:strVal val="visible"/>
                                      </p:to>
                                    </p:set>
                                    <p:animEffect transition="in" filter="checkerboard(across)">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P spid="2" grpId="0" animBg="1"/>
      <p:bldP spid="39943" grpId="0"/>
      <p:bldP spid="39944" grpId="0"/>
      <p:bldP spid="399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descr="http://leslielewis.net/wp-content/uploads/2011/06/Wyoming-sheep-ranch1.jpg">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381000" y="76200"/>
            <a:ext cx="8229600" cy="2286000"/>
          </a:xfrm>
          <a:noFill/>
          <a:ln>
            <a:noFill/>
          </a:ln>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b="1" dirty="0" smtClean="0">
                <a:latin typeface="Avenir Next Demi Bold"/>
                <a:cs typeface="Avenir Next Demi Bold"/>
              </a:rPr>
              <a:t>Some men were also motivated by sheer loneliness--in 1869, the territory had over 6,000 adult males and only 1,000 females, and area men hoped women would be more likely to settle in the rugged and isolated country if they were granted the right to vote.</a:t>
            </a:r>
          </a:p>
          <a:p>
            <a:pPr>
              <a:buNone/>
            </a:pPr>
            <a:endParaRPr lang="en-US" dirty="0"/>
          </a:p>
        </p:txBody>
      </p:sp>
    </p:spTree>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9969" b="89927" l="2450" r="98650"/>
                    </a14:imgEffect>
                  </a14:imgLayer>
                </a14:imgProps>
              </a:ext>
            </a:extLst>
          </a:blip>
          <a:stretch>
            <a:fillRect/>
          </a:stretch>
        </p:blipFill>
        <p:spPr>
          <a:xfrm>
            <a:off x="1371600" y="32233"/>
            <a:ext cx="7882022" cy="7511567"/>
          </a:xfrm>
          <a:prstGeom prst="rect">
            <a:avLst/>
          </a:prstGeom>
        </p:spPr>
      </p:pic>
      <p:sp>
        <p:nvSpPr>
          <p:cNvPr id="3" name="Content Placeholder 2"/>
          <p:cNvSpPr>
            <a:spLocks noGrp="1"/>
          </p:cNvSpPr>
          <p:nvPr>
            <p:ph idx="1"/>
          </p:nvPr>
        </p:nvSpPr>
        <p:spPr>
          <a:xfrm>
            <a:off x="0" y="9763"/>
            <a:ext cx="9144000" cy="1981200"/>
          </a:xfrm>
        </p:spPr>
        <p:style>
          <a:lnRef idx="3">
            <a:schemeClr val="lt1"/>
          </a:lnRef>
          <a:fillRef idx="1">
            <a:schemeClr val="dk1"/>
          </a:fillRef>
          <a:effectRef idx="1">
            <a:schemeClr val="dk1"/>
          </a:effectRef>
          <a:fontRef idx="minor">
            <a:schemeClr val="lt1"/>
          </a:fontRef>
        </p:style>
        <p:txBody>
          <a:bodyPr>
            <a:normAutofit/>
          </a:bodyPr>
          <a:lstStyle/>
          <a:p>
            <a:pPr marL="0" indent="0">
              <a:buNone/>
            </a:pPr>
            <a:r>
              <a:rPr lang="en-US" b="1" dirty="0" smtClean="0">
                <a:solidFill>
                  <a:srgbClr val="FFFFFF"/>
                </a:solidFill>
                <a:effectLst>
                  <a:outerShdw blurRad="38100" dist="38100" dir="2700000" algn="tl">
                    <a:srgbClr val="000000">
                      <a:alpha val="43137"/>
                    </a:srgbClr>
                  </a:outerShdw>
                </a:effectLst>
                <a:latin typeface="Avenir Next Demi Bold"/>
                <a:cs typeface="Avenir Next Demi Bold"/>
              </a:rPr>
              <a:t>Some of the suffrage movement's leaders did have more respectable reasons for supporting women's right to vote. William Bright, a territorial legislator had a persuasive young wife who convinced him that denying women the vote was a gross injustice. </a:t>
            </a:r>
          </a:p>
          <a:p>
            <a:endParaRPr lang="en-US" dirty="0"/>
          </a:p>
        </p:txBody>
      </p:sp>
      <p:pic>
        <p:nvPicPr>
          <p:cNvPr id="52226" name="Picture 2" descr="http://wyostatearchives.files.wordpress.com/2013/12/sub-neg-1468-william-h-bright.jpg?w=500">
            <a:hlinkClick r:id="rId4"/>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082" b="100000" l="1205" r="98494">
                        <a14:foregroundMark x1="43976" y1="12232" x2="52108" y2="55150"/>
                        <a14:foregroundMark x1="41867" y1="12446" x2="30120" y2="39270"/>
                        <a14:foregroundMark x1="38253" y1="12446" x2="34036" y2="24678"/>
                        <a14:foregroundMark x1="36145" y1="12446" x2="34639" y2="16738"/>
                        <a14:foregroundMark x1="44578" y1="10730" x2="55120" y2="13090"/>
                        <a14:foregroundMark x1="60542" y1="15236" x2="66566" y2="20386"/>
                        <a14:foregroundMark x1="2711" y1="68455" x2="1807" y2="95279"/>
                      </a14:backgroundRemoval>
                    </a14:imgEffect>
                  </a14:imgLayer>
                </a14:imgProps>
              </a:ext>
            </a:extLst>
          </a:blip>
          <a:srcRect/>
          <a:stretch>
            <a:fillRect/>
          </a:stretch>
        </p:blipFill>
        <p:spPr bwMode="auto">
          <a:xfrm>
            <a:off x="5562600" y="2148136"/>
            <a:ext cx="3581400" cy="474128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0"/>
            <a:ext cx="9117139" cy="2117503"/>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nSpc>
                <a:spcPct val="110000"/>
              </a:lnSpc>
            </a:pPr>
            <a:r>
              <a:rPr lang="en-US" b="1" dirty="0" smtClean="0">
                <a:solidFill>
                  <a:schemeClr val="bg1"/>
                </a:solidFill>
                <a:effectLst>
                  <a:outerShdw blurRad="38100" dist="38100" dir="2700000" algn="tl">
                    <a:srgbClr val="000000">
                      <a:alpha val="43137"/>
                    </a:srgbClr>
                  </a:outerShdw>
                </a:effectLst>
                <a:latin typeface="Avenir Next Demi Bold"/>
                <a:cs typeface="Avenir Next Demi Bold"/>
              </a:rPr>
              <a:t>Ultimately, though, appeals to justice and equality did not pass the legislation--most Wyoming legislators supported </a:t>
            </a:r>
            <a:r>
              <a:rPr lang="en-US" b="1" dirty="0" err="1" smtClean="0">
                <a:solidFill>
                  <a:schemeClr val="bg1"/>
                </a:solidFill>
                <a:effectLst>
                  <a:outerShdw blurRad="38100" dist="38100" dir="2700000" algn="tl">
                    <a:srgbClr val="000000">
                      <a:alpha val="43137"/>
                    </a:srgbClr>
                  </a:outerShdw>
                </a:effectLst>
                <a:latin typeface="Avenir Next Demi Bold"/>
                <a:cs typeface="Avenir Next Demi Bold"/>
              </a:rPr>
              <a:t>Bright’s</a:t>
            </a:r>
            <a:r>
              <a:rPr lang="en-US" b="1" dirty="0" smtClean="0">
                <a:solidFill>
                  <a:schemeClr val="bg1"/>
                </a:solidFill>
                <a:effectLst>
                  <a:outerShdw blurRad="38100" dist="38100" dir="2700000" algn="tl">
                    <a:srgbClr val="000000">
                      <a:alpha val="43137"/>
                    </a:srgbClr>
                  </a:outerShdw>
                </a:effectLst>
                <a:latin typeface="Avenir Next Demi Bold"/>
                <a:cs typeface="Avenir Next Demi Bold"/>
              </a:rPr>
              <a:t> bill because they thought it would win the territory free national publicity and might attract more single marriageable women to the region.</a:t>
            </a:r>
          </a:p>
        </p:txBody>
      </p:sp>
      <p:pic>
        <p:nvPicPr>
          <p:cNvPr id="19458" name="Picture 2" descr="http://www.netanimations.net/Animated_moving_running-woman.gif">
            <a:hlinkClick r:id="rId7"/>
          </p:cNvPr>
          <p:cNvPicPr>
            <a:picLocks noChangeAspect="1" noChangeArrowheads="1" noCrop="1"/>
          </p:cNvPicPr>
          <p:nvPr/>
        </p:nvPicPr>
        <p:blipFill>
          <a:blip r:embed="rId8" cstate="print">
            <a:alphaModFix amt="57000"/>
          </a:blip>
          <a:srcRect/>
          <a:stretch>
            <a:fillRect/>
          </a:stretch>
        </p:blipFill>
        <p:spPr bwMode="auto">
          <a:xfrm>
            <a:off x="-76200" y="4572000"/>
            <a:ext cx="2285999" cy="22860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xit" presetSubtype="0" fill="hold" nodeType="withEffect">
                                  <p:stCondLst>
                                    <p:cond delay="0"/>
                                  </p:stCondLst>
                                  <p:childTnLst>
                                    <p:animEffect transition="out" filter="fade">
                                      <p:cBhvr>
                                        <p:cTn id="9" dur="2000"/>
                                        <p:tgtEl>
                                          <p:spTgt spid="52226"/>
                                        </p:tgtEl>
                                      </p:cBhvr>
                                    </p:animEffect>
                                    <p:set>
                                      <p:cBhvr>
                                        <p:cTn id="10" dur="1" fill="hold">
                                          <p:stCondLst>
                                            <p:cond delay="1999"/>
                                          </p:stCondLst>
                                        </p:cTn>
                                        <p:tgtEl>
                                          <p:spTgt spid="52226"/>
                                        </p:tgtEl>
                                        <p:attrNameLst>
                                          <p:attrName>style.visibility</p:attrName>
                                        </p:attrNameLst>
                                      </p:cBhvr>
                                      <p:to>
                                        <p:strVal val="hidden"/>
                                      </p:to>
                                    </p:se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2000"/>
                                        <p:tgtEl>
                                          <p:spTgt spid="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9458"/>
                                        </p:tgtEl>
                                        <p:attrNameLst>
                                          <p:attrName>style.visibility</p:attrName>
                                        </p:attrNameLst>
                                      </p:cBhvr>
                                      <p:to>
                                        <p:strVal val="visible"/>
                                      </p:to>
                                    </p:set>
                                    <p:animEffect transition="in" filter="fade">
                                      <p:cBhvr>
                                        <p:cTn id="17" dur="3000"/>
                                        <p:tgtEl>
                                          <p:spTgt spid="19458"/>
                                        </p:tgtEl>
                                      </p:cBhvr>
                                    </p:animEffect>
                                  </p:childTnLst>
                                </p:cTn>
                              </p:par>
                            </p:childTnLst>
                          </p:cTn>
                        </p:par>
                        <p:par>
                          <p:cTn id="18" fill="hold">
                            <p:stCondLst>
                              <p:cond delay="5000"/>
                            </p:stCondLst>
                            <p:childTnLst>
                              <p:par>
                                <p:cTn id="19" presetID="0" presetClass="path" presetSubtype="0" accel="50000" decel="50000" fill="hold" nodeType="afterEffect">
                                  <p:stCondLst>
                                    <p:cond delay="0"/>
                                  </p:stCondLst>
                                  <p:childTnLst>
                                    <p:animMotion origin="layout" path="M -0.04169 -3.83156E-6 L 0.34167 -0.21101 " pathEditMode="relative" rAng="0" ptsTypes="AA">
                                      <p:cBhvr>
                                        <p:cTn id="20" dur="3000" fill="hold"/>
                                        <p:tgtEl>
                                          <p:spTgt spid="19458"/>
                                        </p:tgtEl>
                                        <p:attrNameLst>
                                          <p:attrName>ppt_x</p:attrName>
                                          <p:attrName>ppt_y</p:attrName>
                                        </p:attrNameLst>
                                      </p:cBhvr>
                                      <p:rCtr x="19159" y="-10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0"/>
            <a:ext cx="9144000" cy="6880769"/>
          </a:xfrm>
          <a:prstGeom prst="rect">
            <a:avLst/>
          </a:prstGeom>
        </p:spPr>
      </p:pic>
      <p:sp>
        <p:nvSpPr>
          <p:cNvPr id="4" name="TextBox 3"/>
          <p:cNvSpPr txBox="1"/>
          <p:nvPr/>
        </p:nvSpPr>
        <p:spPr>
          <a:xfrm>
            <a:off x="0" y="5679472"/>
            <a:ext cx="9144000" cy="1178528"/>
          </a:xfrm>
          <a:prstGeom prst="rect">
            <a:avLst/>
          </a:prstGeom>
          <a:solidFill>
            <a:schemeClr val="dk1">
              <a:alpha val="60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lnSpc>
                <a:spcPct val="90000"/>
              </a:lnSpc>
            </a:pPr>
            <a:r>
              <a:rPr lang="en-US" sz="3200" b="1" dirty="0" smtClean="0">
                <a:solidFill>
                  <a:schemeClr val="bg1"/>
                </a:solidFill>
                <a:latin typeface="AntiqueOliNorDReg"/>
                <a:cs typeface="AntiqueOliNorDReg"/>
              </a:rPr>
              <a:t>Think &amp; Discuss:</a:t>
            </a:r>
          </a:p>
          <a:p>
            <a:pPr>
              <a:lnSpc>
                <a:spcPct val="90000"/>
              </a:lnSpc>
            </a:pPr>
            <a:r>
              <a:rPr lang="en-US" sz="2300" b="1" dirty="0" smtClean="0">
                <a:solidFill>
                  <a:schemeClr val="bg1"/>
                </a:solidFill>
                <a:latin typeface="Avenir Next Demi Bold"/>
                <a:cs typeface="Avenir Next Demi Bold"/>
              </a:rPr>
              <a:t>What do you think were the arguments and reasoning as to why some people felt women should NOT have suffrage?</a:t>
            </a:r>
            <a:endParaRPr lang="en-US" sz="2300" b="1" dirty="0">
              <a:solidFill>
                <a:schemeClr val="bg1"/>
              </a:solidFill>
              <a:latin typeface="Avenir Next Demi Bold"/>
              <a:cs typeface="Avenir Next Demi Bold"/>
            </a:endParaRPr>
          </a:p>
        </p:txBody>
      </p:sp>
      <p:pic>
        <p:nvPicPr>
          <p:cNvPr id="7" name="Picture 6"/>
          <p:cNvPicPr>
            <a:picLocks noChangeAspect="1"/>
          </p:cNvPicPr>
          <p:nvPr/>
        </p:nvPicPr>
        <p:blipFill>
          <a:blip r:embed="rId3"/>
          <a:stretch>
            <a:fillRect/>
          </a:stretch>
        </p:blipFill>
        <p:spPr>
          <a:xfrm rot="21280917">
            <a:off x="91065" y="754274"/>
            <a:ext cx="1572225" cy="2038069"/>
          </a:xfrm>
          <a:prstGeom prst="rect">
            <a:avLst/>
          </a:prstGeom>
        </p:spPr>
      </p:pic>
    </p:spTree>
    <p:extLst>
      <p:ext uri="{BB962C8B-B14F-4D97-AF65-F5344CB8AC3E}">
        <p14:creationId xmlns:p14="http://schemas.microsoft.com/office/powerpoint/2010/main" val="21465617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905000"/>
            <a:ext cx="3886200" cy="3754874"/>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457200" indent="-457200">
              <a:lnSpc>
                <a:spcPct val="90000"/>
              </a:lnSpc>
              <a:buAutoNum type="arabicPeriod"/>
            </a:pPr>
            <a:r>
              <a:rPr lang="en-US" b="1" dirty="0" smtClean="0">
                <a:latin typeface="Avenir Next Demi Bold"/>
                <a:cs typeface="Avenir Next Demi Bold"/>
              </a:rPr>
              <a:t>Identify whether the author was FOR or AGAINST suffrage by filling in ONE box of the T-chart for each cartoon. </a:t>
            </a:r>
          </a:p>
          <a:p>
            <a:pPr>
              <a:lnSpc>
                <a:spcPct val="90000"/>
              </a:lnSpc>
            </a:pPr>
            <a:endParaRPr lang="en-US" b="1" dirty="0" smtClean="0">
              <a:latin typeface="Avenir Next Demi Bold"/>
              <a:cs typeface="Avenir Next Demi Bold"/>
            </a:endParaRPr>
          </a:p>
          <a:p>
            <a:pPr marL="457200" indent="-457200">
              <a:lnSpc>
                <a:spcPct val="90000"/>
              </a:lnSpc>
              <a:buAutoNum type="arabicPeriod" startAt="2"/>
            </a:pPr>
            <a:r>
              <a:rPr lang="en-US" b="1" dirty="0" smtClean="0">
                <a:latin typeface="Avenir Next Demi Bold"/>
                <a:cs typeface="Avenir Next Demi Bold"/>
              </a:rPr>
              <a:t>Describe the details in the cartoon that you think offer support for the author’s position.</a:t>
            </a:r>
            <a:endParaRPr lang="en-US" b="1" dirty="0">
              <a:latin typeface="Avenir Next Demi Bold"/>
              <a:cs typeface="Avenir Next Demi Bold"/>
            </a:endParaRPr>
          </a:p>
        </p:txBody>
      </p:sp>
      <p:pic>
        <p:nvPicPr>
          <p:cNvPr id="6" name="Picture 5" descr="3.jpg"/>
          <p:cNvPicPr>
            <a:picLocks noChangeAspect="1"/>
          </p:cNvPicPr>
          <p:nvPr/>
        </p:nvPicPr>
        <p:blipFill rotWithShape="1">
          <a:blip r:embed="rId2" cstate="print">
            <a:extLst>
              <a:ext uri="{28A0092B-C50C-407E-A947-70E740481C1C}">
                <a14:useLocalDpi xmlns:a14="http://schemas.microsoft.com/office/drawing/2010/main" val="0"/>
              </a:ext>
            </a:extLst>
          </a:blip>
          <a:srcRect t="5066" b="6133"/>
          <a:stretch/>
        </p:blipFill>
        <p:spPr>
          <a:xfrm>
            <a:off x="4343400" y="1066800"/>
            <a:ext cx="4704719" cy="560325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152400"/>
            <a:ext cx="8305800" cy="1524000"/>
          </a:xfrm>
        </p:spPr>
        <p:txBody>
          <a:bodyPr>
            <a:prstTxWarp prst="textWave1">
              <a:avLst/>
            </a:prstTxWarp>
            <a:normAutofit fontScale="90000"/>
          </a:bodyPr>
          <a:lstStyle/>
          <a:p>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ntiqueOliNorDReg"/>
                <a:cs typeface="AntiqueOliNorDReg"/>
              </a:rPr>
              <a:t>#13. Analyzing Political Cartoons</a:t>
            </a:r>
            <a:endPar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ntiqueOliNorDReg"/>
              <a:cs typeface="AntiqueOliNorDReg"/>
            </a:endParaRPr>
          </a:p>
        </p:txBody>
      </p:sp>
      <p:sp>
        <p:nvSpPr>
          <p:cNvPr id="10" name="TextBox 9"/>
          <p:cNvSpPr txBox="1"/>
          <p:nvPr/>
        </p:nvSpPr>
        <p:spPr>
          <a:xfrm>
            <a:off x="6934200" y="4648200"/>
            <a:ext cx="1524000" cy="369332"/>
          </a:xfrm>
          <a:prstGeom prst="rect">
            <a:avLst/>
          </a:prstGeom>
          <a:noFill/>
        </p:spPr>
        <p:txBody>
          <a:bodyPr wrap="square" rtlCol="0">
            <a:spAutoFit/>
          </a:bodyPr>
          <a:lstStyle/>
          <a:p>
            <a:pPr algn="ctr"/>
            <a:r>
              <a:rPr lang="en-US" sz="1800" dirty="0" smtClean="0">
                <a:latin typeface="Avenir Next Demi Bold"/>
                <a:cs typeface="Avenir Next Demi Bold"/>
              </a:rPr>
              <a:t>Response</a:t>
            </a:r>
            <a:endParaRPr lang="en-US" dirty="0">
              <a:latin typeface="Avenir Next Demi Bold"/>
              <a:cs typeface="Avenir Next Demi Bold"/>
            </a:endParaRPr>
          </a:p>
        </p:txBody>
      </p:sp>
      <p:sp>
        <p:nvSpPr>
          <p:cNvPr id="7" name="Left Arrow 6"/>
          <p:cNvSpPr/>
          <p:nvPr/>
        </p:nvSpPr>
        <p:spPr>
          <a:xfrm rot="10800000">
            <a:off x="4114799" y="4572000"/>
            <a:ext cx="2743200" cy="421172"/>
          </a:xfrm>
          <a:prstGeom prst="leftArrow">
            <a:avLst/>
          </a:prstGeom>
          <a:solidFill>
            <a:srgbClr val="C00000"/>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24659593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950"/>
                            </p:stCondLst>
                            <p:childTnLst>
                              <p:par>
                                <p:cTn id="13" presetID="55"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2000" fill="hold"/>
                                        <p:tgtEl>
                                          <p:spTgt spid="5"/>
                                        </p:tgtEl>
                                        <p:attrNameLst>
                                          <p:attrName>ppt_w</p:attrName>
                                        </p:attrNameLst>
                                      </p:cBhvr>
                                      <p:tavLst>
                                        <p:tav tm="0">
                                          <p:val>
                                            <p:strVal val="#ppt_w*0.70"/>
                                          </p:val>
                                        </p:tav>
                                        <p:tav tm="100000">
                                          <p:val>
                                            <p:strVal val="#ppt_w"/>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animEffect transition="in" filter="fade">
                                      <p:cBhvr>
                                        <p:cTn id="17" dur="2000"/>
                                        <p:tgtEl>
                                          <p:spTgt spid="5"/>
                                        </p:tgtEl>
                                      </p:cBhvr>
                                    </p:animEffect>
                                  </p:childTnLst>
                                </p:cTn>
                              </p:par>
                              <p:par>
                                <p:cTn id="18" presetID="6" presetClass="entr" presetSubtype="16" fill="hold"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0" fill="hold"/>
                                        <p:tgtEl>
                                          <p:spTgt spid="10"/>
                                        </p:tgtEl>
                                        <p:attrNameLst>
                                          <p:attrName>ppt_w</p:attrName>
                                        </p:attrNameLst>
                                      </p:cBhvr>
                                      <p:tavLst>
                                        <p:tav tm="0">
                                          <p:val>
                                            <p:strVal val="#ppt_w*0.70"/>
                                          </p:val>
                                        </p:tav>
                                        <p:tav tm="100000">
                                          <p:val>
                                            <p:strVal val="#ppt_w"/>
                                          </p:val>
                                        </p:tav>
                                      </p:tavLst>
                                    </p:anim>
                                    <p:anim calcmode="lin" valueType="num">
                                      <p:cBhvr>
                                        <p:cTn id="24" dur="2000" fill="hold"/>
                                        <p:tgtEl>
                                          <p:spTgt spid="10"/>
                                        </p:tgtEl>
                                        <p:attrNameLst>
                                          <p:attrName>ppt_h</p:attrName>
                                        </p:attrNameLst>
                                      </p:cBhvr>
                                      <p:tavLst>
                                        <p:tav tm="0">
                                          <p:val>
                                            <p:strVal val="#ppt_h"/>
                                          </p:val>
                                        </p:tav>
                                        <p:tav tm="100000">
                                          <p:val>
                                            <p:strVal val="#ppt_h"/>
                                          </p:val>
                                        </p:tav>
                                      </p:tavLst>
                                    </p:anim>
                                    <p:animEffect transition="in" filter="fade">
                                      <p:cBhvr>
                                        <p:cTn id="25" dur="2000"/>
                                        <p:tgtEl>
                                          <p:spTgt spid="10"/>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10"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UniversalSuffrageBeardCartoon"/>
          <p:cNvPicPr>
            <a:picLocks noChangeAspect="1" noChangeArrowheads="1"/>
          </p:cNvPicPr>
          <p:nvPr/>
        </p:nvPicPr>
        <p:blipFill>
          <a:blip r:embed="rId3" cstate="print"/>
          <a:srcRect/>
          <a:stretch>
            <a:fillRect/>
          </a:stretch>
        </p:blipFill>
        <p:spPr bwMode="auto">
          <a:xfrm>
            <a:off x="533400" y="838200"/>
            <a:ext cx="8001000" cy="5867400"/>
          </a:xfrm>
          <a:prstGeom prst="rect">
            <a:avLst/>
          </a:prstGeom>
          <a:ln/>
        </p:spPr>
        <p:style>
          <a:lnRef idx="2">
            <a:schemeClr val="dk1"/>
          </a:lnRef>
          <a:fillRef idx="1">
            <a:schemeClr val="lt1"/>
          </a:fillRef>
          <a:effectRef idx="0">
            <a:schemeClr val="dk1"/>
          </a:effectRef>
          <a:fontRef idx="minor">
            <a:schemeClr val="dk1"/>
          </a:fontRef>
        </p:style>
      </p:pic>
      <p:pic>
        <p:nvPicPr>
          <p:cNvPr id="13316" name="Picture 4" descr="http://www.uic.edu/orgs/cwluherstory/jofreeman/polhistory/images/SuffrageCartoon1.gif">
            <a:hlinkClick r:id="rId4"/>
          </p:cNvPr>
          <p:cNvPicPr>
            <a:picLocks noChangeAspect="1" noChangeArrowheads="1"/>
          </p:cNvPicPr>
          <p:nvPr/>
        </p:nvPicPr>
        <p:blipFill>
          <a:blip r:embed="rId5" cstate="print"/>
          <a:srcRect/>
          <a:stretch>
            <a:fillRect/>
          </a:stretch>
        </p:blipFill>
        <p:spPr bwMode="auto">
          <a:xfrm>
            <a:off x="533400" y="838200"/>
            <a:ext cx="8001000" cy="5791200"/>
          </a:xfrm>
          <a:prstGeom prst="rect">
            <a:avLst/>
          </a:prstGeom>
        </p:spPr>
        <p:style>
          <a:lnRef idx="2">
            <a:schemeClr val="dk1"/>
          </a:lnRef>
          <a:fillRef idx="1">
            <a:schemeClr val="lt1"/>
          </a:fillRef>
          <a:effectRef idx="0">
            <a:schemeClr val="dk1"/>
          </a:effectRef>
          <a:fontRef idx="minor">
            <a:schemeClr val="dk1"/>
          </a:fontRef>
        </p:style>
      </p:pic>
      <p:pic>
        <p:nvPicPr>
          <p:cNvPr id="3083" name="Picture 11" descr="cartoonsuff">
            <a:hlinkClick r:id="rId6"/>
          </p:cNvPr>
          <p:cNvPicPr>
            <a:picLocks noChangeAspect="1" noChangeArrowheads="1"/>
          </p:cNvPicPr>
          <p:nvPr/>
        </p:nvPicPr>
        <p:blipFill>
          <a:blip r:embed="rId7" cstate="print"/>
          <a:srcRect l="2970" t="2899" r="2970" b="2899"/>
          <a:stretch>
            <a:fillRect/>
          </a:stretch>
        </p:blipFill>
        <p:spPr bwMode="auto">
          <a:xfrm>
            <a:off x="533400" y="838200"/>
            <a:ext cx="8077200" cy="5867400"/>
          </a:xfrm>
          <a:prstGeom prst="rect">
            <a:avLst/>
          </a:prstGeom>
        </p:spPr>
        <p:style>
          <a:lnRef idx="2">
            <a:schemeClr val="dk1"/>
          </a:lnRef>
          <a:fillRef idx="1">
            <a:schemeClr val="lt1"/>
          </a:fillRef>
          <a:effectRef idx="0">
            <a:schemeClr val="dk1"/>
          </a:effectRef>
          <a:fontRef idx="minor">
            <a:schemeClr val="dk1"/>
          </a:fontRef>
        </p:style>
      </p:pic>
      <p:pic>
        <p:nvPicPr>
          <p:cNvPr id="3081" name="Picture 9" descr="suffrage1"/>
          <p:cNvPicPr>
            <a:picLocks noChangeAspect="1" noChangeArrowheads="1"/>
          </p:cNvPicPr>
          <p:nvPr/>
        </p:nvPicPr>
        <p:blipFill>
          <a:blip r:embed="rId8" cstate="print"/>
          <a:srcRect/>
          <a:stretch>
            <a:fillRect/>
          </a:stretch>
        </p:blipFill>
        <p:spPr bwMode="auto">
          <a:xfrm>
            <a:off x="533400" y="838200"/>
            <a:ext cx="8077200" cy="5867400"/>
          </a:xfrm>
          <a:prstGeom prst="rect">
            <a:avLst/>
          </a:prstGeom>
          <a:ln/>
        </p:spPr>
        <p:style>
          <a:lnRef idx="2">
            <a:schemeClr val="dk1"/>
          </a:lnRef>
          <a:fillRef idx="1">
            <a:schemeClr val="lt1"/>
          </a:fillRef>
          <a:effectRef idx="0">
            <a:schemeClr val="dk1"/>
          </a:effectRef>
          <a:fontRef idx="minor">
            <a:schemeClr val="dk1"/>
          </a:fontRef>
        </p:style>
      </p:pic>
      <p:pic>
        <p:nvPicPr>
          <p:cNvPr id="13314" name="Picture 2" descr="http://www.radford.edu/rbarris/Women%20and%20art/amerwom05/suffragewomansmind72.jpg">
            <a:hlinkClick r:id="rId9"/>
          </p:cNvPr>
          <p:cNvPicPr>
            <a:picLocks noChangeAspect="1" noChangeArrowheads="1"/>
          </p:cNvPicPr>
          <p:nvPr/>
        </p:nvPicPr>
        <p:blipFill>
          <a:blip r:embed="rId10" cstate="print"/>
          <a:srcRect/>
          <a:stretch>
            <a:fillRect/>
          </a:stretch>
        </p:blipFill>
        <p:spPr bwMode="auto">
          <a:xfrm>
            <a:off x="457200" y="838200"/>
            <a:ext cx="8229600" cy="5867400"/>
          </a:xfrm>
          <a:prstGeom prst="rect">
            <a:avLst/>
          </a:prstGeom>
        </p:spPr>
        <p:style>
          <a:lnRef idx="2">
            <a:schemeClr val="dk1"/>
          </a:lnRef>
          <a:fillRef idx="1">
            <a:schemeClr val="lt1"/>
          </a:fillRef>
          <a:effectRef idx="0">
            <a:schemeClr val="dk1"/>
          </a:effectRef>
          <a:fontRef idx="minor">
            <a:schemeClr val="dk1"/>
          </a:fontRef>
        </p:style>
      </p:pic>
      <p:sp>
        <p:nvSpPr>
          <p:cNvPr id="10" name="TextBox 9"/>
          <p:cNvSpPr txBox="1"/>
          <p:nvPr/>
        </p:nvSpPr>
        <p:spPr>
          <a:xfrm>
            <a:off x="32287" y="228600"/>
            <a:ext cx="612517" cy="461665"/>
          </a:xfrm>
          <a:prstGeom prst="rect">
            <a:avLst/>
          </a:prstGeom>
          <a:noFill/>
        </p:spPr>
        <p:txBody>
          <a:bodyPr wrap="none" rtlCol="0">
            <a:spAutoFit/>
          </a:bodyPr>
          <a:lstStyle/>
          <a:p>
            <a:r>
              <a:rPr lang="en-US" b="1" dirty="0" smtClean="0">
                <a:solidFill>
                  <a:srgbClr val="000000"/>
                </a:solidFill>
              </a:rPr>
              <a:t>#1. </a:t>
            </a:r>
            <a:endParaRPr lang="en-US" b="1" dirty="0">
              <a:solidFill>
                <a:srgbClr val="000000"/>
              </a:solidFill>
            </a:endParaRPr>
          </a:p>
        </p:txBody>
      </p:sp>
      <p:sp>
        <p:nvSpPr>
          <p:cNvPr id="11" name="TextBox 10"/>
          <p:cNvSpPr txBox="1"/>
          <p:nvPr/>
        </p:nvSpPr>
        <p:spPr>
          <a:xfrm>
            <a:off x="0" y="228600"/>
            <a:ext cx="612517" cy="461665"/>
          </a:xfrm>
          <a:prstGeom prst="rect">
            <a:avLst/>
          </a:prstGeom>
          <a:noFill/>
        </p:spPr>
        <p:txBody>
          <a:bodyPr wrap="none" rtlCol="0">
            <a:spAutoFit/>
          </a:bodyPr>
          <a:lstStyle/>
          <a:p>
            <a:r>
              <a:rPr lang="en-US" b="1" dirty="0" smtClean="0">
                <a:solidFill>
                  <a:srgbClr val="000000"/>
                </a:solidFill>
              </a:rPr>
              <a:t>#2. </a:t>
            </a:r>
            <a:endParaRPr lang="en-US" b="1" dirty="0">
              <a:solidFill>
                <a:srgbClr val="000000"/>
              </a:solidFill>
            </a:endParaRPr>
          </a:p>
        </p:txBody>
      </p:sp>
      <p:sp>
        <p:nvSpPr>
          <p:cNvPr id="12" name="TextBox 11"/>
          <p:cNvSpPr txBox="1"/>
          <p:nvPr/>
        </p:nvSpPr>
        <p:spPr>
          <a:xfrm>
            <a:off x="11707" y="228600"/>
            <a:ext cx="612517" cy="461665"/>
          </a:xfrm>
          <a:prstGeom prst="rect">
            <a:avLst/>
          </a:prstGeom>
          <a:noFill/>
        </p:spPr>
        <p:txBody>
          <a:bodyPr wrap="none" rtlCol="0">
            <a:spAutoFit/>
          </a:bodyPr>
          <a:lstStyle/>
          <a:p>
            <a:r>
              <a:rPr lang="en-US" b="1" dirty="0" smtClean="0">
                <a:solidFill>
                  <a:srgbClr val="000000"/>
                </a:solidFill>
              </a:rPr>
              <a:t>#3. </a:t>
            </a:r>
            <a:endParaRPr lang="en-US" b="1" dirty="0">
              <a:solidFill>
                <a:srgbClr val="000000"/>
              </a:solidFill>
            </a:endParaRPr>
          </a:p>
        </p:txBody>
      </p:sp>
      <p:sp>
        <p:nvSpPr>
          <p:cNvPr id="13" name="TextBox 12"/>
          <p:cNvSpPr txBox="1"/>
          <p:nvPr/>
        </p:nvSpPr>
        <p:spPr>
          <a:xfrm>
            <a:off x="26086" y="228600"/>
            <a:ext cx="612517" cy="461665"/>
          </a:xfrm>
          <a:prstGeom prst="rect">
            <a:avLst/>
          </a:prstGeom>
          <a:noFill/>
        </p:spPr>
        <p:txBody>
          <a:bodyPr wrap="none" rtlCol="0">
            <a:spAutoFit/>
          </a:bodyPr>
          <a:lstStyle/>
          <a:p>
            <a:r>
              <a:rPr lang="en-US" b="1" dirty="0" smtClean="0">
                <a:solidFill>
                  <a:srgbClr val="000000"/>
                </a:solidFill>
              </a:rPr>
              <a:t>#4. </a:t>
            </a:r>
            <a:endParaRPr lang="en-US" b="1" dirty="0">
              <a:solidFill>
                <a:srgbClr val="000000"/>
              </a:solidFill>
            </a:endParaRPr>
          </a:p>
        </p:txBody>
      </p:sp>
      <p:sp>
        <p:nvSpPr>
          <p:cNvPr id="14" name="TextBox 13"/>
          <p:cNvSpPr txBox="1"/>
          <p:nvPr/>
        </p:nvSpPr>
        <p:spPr>
          <a:xfrm>
            <a:off x="0" y="228600"/>
            <a:ext cx="612517" cy="461665"/>
          </a:xfrm>
          <a:prstGeom prst="rect">
            <a:avLst/>
          </a:prstGeom>
          <a:noFill/>
        </p:spPr>
        <p:txBody>
          <a:bodyPr wrap="none" rtlCol="0">
            <a:spAutoFit/>
          </a:bodyPr>
          <a:lstStyle/>
          <a:p>
            <a:r>
              <a:rPr lang="en-US" b="1" dirty="0" smtClean="0">
                <a:solidFill>
                  <a:srgbClr val="000000"/>
                </a:solidFill>
              </a:rPr>
              <a:t>#5. </a:t>
            </a:r>
            <a:endParaRPr lang="en-US" b="1" dirty="0">
              <a:solidFill>
                <a:srgbClr val="000000"/>
              </a:solidFill>
            </a:endParaRPr>
          </a:p>
        </p:txBody>
      </p:sp>
      <p:sp>
        <p:nvSpPr>
          <p:cNvPr id="2" name="Rectangle 1"/>
          <p:cNvSpPr/>
          <p:nvPr/>
        </p:nvSpPr>
        <p:spPr>
          <a:xfrm>
            <a:off x="1763346" y="152400"/>
            <a:ext cx="6306956" cy="584776"/>
          </a:xfrm>
          <a:prstGeom prst="rect">
            <a:avLst/>
          </a:prstGeom>
        </p:spPr>
        <p:txBody>
          <a:bodyPr wrap="none">
            <a:spAutoFit/>
          </a:bodyPr>
          <a:lstStyle/>
          <a:p>
            <a:pPr algn="ctr"/>
            <a:r>
              <a:rPr lang="en-US" sz="3200" dirty="0" smtClean="0">
                <a:effectLst>
                  <a:glow rad="101600">
                    <a:schemeClr val="bg1">
                      <a:alpha val="75000"/>
                    </a:schemeClr>
                  </a:glow>
                </a:effectLst>
                <a:latin typeface="AntiqueOliComReg"/>
                <a:cs typeface="AntiqueOliComReg"/>
              </a:rPr>
              <a:t>Suffrage: the Right to Vote</a:t>
            </a:r>
            <a:endParaRPr lang="en-US" sz="3200" dirty="0">
              <a:effectLst>
                <a:glow rad="101600">
                  <a:schemeClr val="bg1">
                    <a:alpha val="75000"/>
                  </a:schemeClr>
                </a:glow>
              </a:effectLst>
              <a:latin typeface="AntiqueOliComReg"/>
              <a:cs typeface="AntiqueOliComReg"/>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2000"/>
                                        <p:tgtEl>
                                          <p:spTgt spid="13316"/>
                                        </p:tgtEl>
                                      </p:cBhvr>
                                    </p:animEffect>
                                  </p:childTnLst>
                                </p:cTn>
                              </p:par>
                            </p:childTnLst>
                          </p:cTn>
                        </p:par>
                        <p:par>
                          <p:cTn id="8" fill="hold">
                            <p:stCondLst>
                              <p:cond delay="2000"/>
                            </p:stCondLst>
                            <p:childTnLst>
                              <p:par>
                                <p:cTn id="9" presetID="4" presetClass="exit" presetSubtype="16" fill="hold" grpId="0" nodeType="afterEffect">
                                  <p:stCondLst>
                                    <p:cond delay="0"/>
                                  </p:stCondLst>
                                  <p:childTnLst>
                                    <p:animEffect transition="out" filter="box(in)">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83"/>
                                        </p:tgtEl>
                                        <p:attrNameLst>
                                          <p:attrName>style.visibility</p:attrName>
                                        </p:attrNameLst>
                                      </p:cBhvr>
                                      <p:to>
                                        <p:strVal val="visible"/>
                                      </p:to>
                                    </p:set>
                                    <p:animEffect transition="in" filter="fade">
                                      <p:cBhvr>
                                        <p:cTn id="19" dur="2000"/>
                                        <p:tgtEl>
                                          <p:spTgt spid="3083"/>
                                        </p:tgtEl>
                                      </p:cBhvr>
                                    </p:animEffect>
                                  </p:childTnLst>
                                </p:cTn>
                              </p:par>
                              <p:par>
                                <p:cTn id="20" presetID="55" presetClass="entr" presetSubtype="0" fill="hold" grpId="1"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4" presetClass="exit" presetSubtype="16" fill="hold" grpId="2" nodeType="withEffect">
                                  <p:stCondLst>
                                    <p:cond delay="0"/>
                                  </p:stCondLst>
                                  <p:childTnLst>
                                    <p:animEffect transition="out" filter="box(i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8" presetClass="exit" presetSubtype="16" fill="hold" grpId="0" nodeType="clickEffect">
                                  <p:stCondLst>
                                    <p:cond delay="0"/>
                                  </p:stCondLst>
                                  <p:childTnLst>
                                    <p:animEffect transition="out" filter="diamond(in)">
                                      <p:cBhvr>
                                        <p:cTn id="31" dur="1000"/>
                                        <p:tgtEl>
                                          <p:spTgt spid="12"/>
                                        </p:tgtEl>
                                      </p:cBhvr>
                                    </p:animEffect>
                                    <p:set>
                                      <p:cBhvr>
                                        <p:cTn id="32" dur="1" fill="hold">
                                          <p:stCondLst>
                                            <p:cond delay="999"/>
                                          </p:stCondLst>
                                        </p:cTn>
                                        <p:tgtEl>
                                          <p:spTgt spid="12"/>
                                        </p:tgtEl>
                                        <p:attrNameLst>
                                          <p:attrName>style.visibility</p:attrName>
                                        </p:attrNameLst>
                                      </p:cBhvr>
                                      <p:to>
                                        <p:strVal val="hidden"/>
                                      </p:to>
                                    </p:se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3081"/>
                                        </p:tgtEl>
                                        <p:attrNameLst>
                                          <p:attrName>style.visibility</p:attrName>
                                        </p:attrNameLst>
                                      </p:cBhvr>
                                      <p:to>
                                        <p:strVal val="visible"/>
                                      </p:to>
                                    </p:set>
                                    <p:animEffect transition="in" filter="fade">
                                      <p:cBhvr>
                                        <p:cTn id="36" dur="2000"/>
                                        <p:tgtEl>
                                          <p:spTgt spid="308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2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314"/>
                                        </p:tgtEl>
                                        <p:attrNameLst>
                                          <p:attrName>style.visibility</p:attrName>
                                        </p:attrNameLst>
                                      </p:cBhvr>
                                      <p:to>
                                        <p:strVal val="visible"/>
                                      </p:to>
                                    </p:set>
                                    <p:animEffect transition="in" filter="fade">
                                      <p:cBhvr>
                                        <p:cTn id="44" dur="2000"/>
                                        <p:tgtEl>
                                          <p:spTgt spid="13314"/>
                                        </p:tgtEl>
                                      </p:cBhvr>
                                    </p:animEffect>
                                  </p:childTnLst>
                                </p:cTn>
                              </p:par>
                              <p:par>
                                <p:cTn id="45" presetID="10" presetClass="exit" presetSubtype="0" fill="hold" grpId="1" nodeType="withEffect">
                                  <p:stCondLst>
                                    <p:cond delay="0"/>
                                  </p:stCondLst>
                                  <p:childTnLst>
                                    <p:animEffect transition="out" filter="fade">
                                      <p:cBhvr>
                                        <p:cTn id="46" dur="2000"/>
                                        <p:tgtEl>
                                          <p:spTgt spid="13"/>
                                        </p:tgtEl>
                                      </p:cBhvr>
                                    </p:animEffect>
                                    <p:set>
                                      <p:cBhvr>
                                        <p:cTn id="47" dur="1" fill="hold">
                                          <p:stCondLst>
                                            <p:cond delay="1999"/>
                                          </p:stCondLst>
                                        </p:cTn>
                                        <p:tgtEl>
                                          <p:spTgt spid="13"/>
                                        </p:tgtEl>
                                        <p:attrNameLst>
                                          <p:attrName>style.visibility</p:attrName>
                                        </p:attrNameLst>
                                      </p:cBhvr>
                                      <p:to>
                                        <p:strVal val="hidden"/>
                                      </p:to>
                                    </p:set>
                                  </p:childTnLst>
                                </p:cTn>
                              </p:par>
                              <p:par>
                                <p:cTn id="48" presetID="55"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ppt_w</p:attrName>
                                        </p:attrNameLst>
                                      </p:cBhvr>
                                      <p:tavLst>
                                        <p:tav tm="0">
                                          <p:val>
                                            <p:strVal val="#ppt_w*0.70"/>
                                          </p:val>
                                        </p:tav>
                                        <p:tav tm="100000">
                                          <p:val>
                                            <p:strVal val="#ppt_w"/>
                                          </p:val>
                                        </p:tav>
                                      </p:tavLst>
                                    </p:anim>
                                    <p:anim calcmode="lin" valueType="num">
                                      <p:cBhvr>
                                        <p:cTn id="51" dur="1000" fill="hold"/>
                                        <p:tgtEl>
                                          <p:spTgt spid="14"/>
                                        </p:tgtEl>
                                        <p:attrNameLst>
                                          <p:attrName>ppt_h</p:attrName>
                                        </p:attrNameLst>
                                      </p:cBhvr>
                                      <p:tavLst>
                                        <p:tav tm="0">
                                          <p:val>
                                            <p:strVal val="#ppt_h"/>
                                          </p:val>
                                        </p:tav>
                                        <p:tav tm="100000">
                                          <p:val>
                                            <p:strVal val="#ppt_h"/>
                                          </p:val>
                                        </p:tav>
                                      </p:tavLst>
                                    </p:anim>
                                    <p:animEffect transition="in" filter="fade">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2"/>
      <p:bldP spid="12" grpId="0"/>
      <p:bldP spid="12" grpId="1"/>
      <p:bldP spid="13" grpId="0"/>
      <p:bldP spid="13" grpId="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91200" y="2362201"/>
            <a:ext cx="3200400" cy="34995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170" name="Rectangle 2"/>
          <p:cNvSpPr>
            <a:spLocks noGrp="1" noChangeArrowheads="1"/>
          </p:cNvSpPr>
          <p:nvPr>
            <p:ph type="title"/>
          </p:nvPr>
        </p:nvSpPr>
        <p:spPr>
          <a:xfrm>
            <a:off x="762000" y="76200"/>
            <a:ext cx="7620000" cy="1828800"/>
          </a:xfrm>
        </p:spPr>
        <p:style>
          <a:lnRef idx="3">
            <a:schemeClr val="lt1"/>
          </a:lnRef>
          <a:fillRef idx="1">
            <a:schemeClr val="dk1"/>
          </a:fillRef>
          <a:effectRef idx="1">
            <a:schemeClr val="dk1"/>
          </a:effectRef>
          <a:fontRef idx="minor">
            <a:schemeClr val="lt1"/>
          </a:fontRef>
        </p:style>
        <p:txBody>
          <a:bodyPr>
            <a:normAutofit fontScale="90000"/>
          </a:bodyPr>
          <a:lstStyle/>
          <a:p>
            <a:r>
              <a:rPr lang="en-US" sz="3000" b="1" dirty="0" smtClean="0">
                <a:solidFill>
                  <a:srgbClr val="FFFFFF"/>
                </a:solidFill>
                <a:latin typeface="Avenir Next Demi Bold"/>
                <a:cs typeface="Avenir Next Demi Bold"/>
              </a:rPr>
              <a:t>#14. Main Reasons </a:t>
            </a:r>
            <a:r>
              <a:rPr lang="en-US" sz="3000" b="1" dirty="0">
                <a:solidFill>
                  <a:srgbClr val="FFFFFF"/>
                </a:solidFill>
                <a:latin typeface="Avenir Next Demi Bold"/>
                <a:cs typeface="Avenir Next Demi Bold"/>
              </a:rPr>
              <a:t>Why </a:t>
            </a:r>
            <a:r>
              <a:rPr lang="en-US" sz="3000" b="1" dirty="0" smtClean="0">
                <a:solidFill>
                  <a:srgbClr val="FFFFFF"/>
                </a:solidFill>
                <a:latin typeface="Avenir Next Demi Bold"/>
                <a:cs typeface="Avenir Next Demi Bold"/>
              </a:rPr>
              <a:t>the Great Majority of Women </a:t>
            </a:r>
            <a:r>
              <a:rPr lang="en-US" sz="3000" b="1" dirty="0">
                <a:solidFill>
                  <a:srgbClr val="FFFFFF"/>
                </a:solidFill>
                <a:latin typeface="Avenir Next Demi Bold"/>
                <a:cs typeface="Avenir Next Demi Bold"/>
              </a:rPr>
              <a:t>DO NOT Get the </a:t>
            </a:r>
            <a:r>
              <a:rPr lang="en-US" sz="3000" b="1" dirty="0" smtClean="0">
                <a:solidFill>
                  <a:srgbClr val="FFFFFF"/>
                </a:solidFill>
                <a:latin typeface="Avenir Next Demi Bold"/>
                <a:cs typeface="Avenir Next Demi Bold"/>
              </a:rPr>
              <a:t>Ballot</a:t>
            </a:r>
            <a:r>
              <a:rPr lang="en-US" sz="3000" b="1" dirty="0" smtClean="0">
                <a:latin typeface="Avenir Next Demi Bold"/>
                <a:cs typeface="Avenir Next Demi Bold"/>
              </a:rPr>
              <a:t/>
            </a:r>
            <a:br>
              <a:rPr lang="en-US" sz="3000" b="1" dirty="0" smtClean="0">
                <a:latin typeface="Avenir Next Demi Bold"/>
                <a:cs typeface="Avenir Next Demi Bold"/>
              </a:rPr>
            </a:br>
            <a:endParaRPr lang="en-US" sz="3000" b="1" i="1" dirty="0">
              <a:latin typeface="Avenir Next Demi Bold"/>
              <a:cs typeface="Avenir Next Demi Bold"/>
            </a:endParaRPr>
          </a:p>
        </p:txBody>
      </p:sp>
      <p:sp>
        <p:nvSpPr>
          <p:cNvPr id="7171" name="Rectangle 3"/>
          <p:cNvSpPr>
            <a:spLocks noGrp="1" noChangeArrowheads="1"/>
          </p:cNvSpPr>
          <p:nvPr>
            <p:ph idx="1"/>
          </p:nvPr>
        </p:nvSpPr>
        <p:spPr>
          <a:xfrm>
            <a:off x="228600" y="2332037"/>
            <a:ext cx="5715000" cy="4525963"/>
          </a:xfrm>
        </p:spPr>
        <p:txBody>
          <a:bodyPr>
            <a:normAutofit/>
          </a:bodyPr>
          <a:lstStyle/>
          <a:p>
            <a:pPr>
              <a:buFont typeface="Arial"/>
              <a:buChar char="•"/>
            </a:pPr>
            <a:r>
              <a:rPr lang="en-US" b="1" dirty="0" smtClean="0">
                <a:latin typeface="Avenir Next Demi Bold"/>
                <a:cs typeface="Avenir Next Demi Bold"/>
              </a:rPr>
              <a:t>“</a:t>
            </a:r>
            <a:r>
              <a:rPr lang="en-US" b="1" i="1" dirty="0" smtClean="0">
                <a:latin typeface="Avenir Next Demi Bold"/>
                <a:cs typeface="Avenir Next Demi Bold"/>
              </a:rPr>
              <a:t>Because </a:t>
            </a:r>
            <a:r>
              <a:rPr lang="en-US" b="1" i="1" dirty="0">
                <a:latin typeface="Avenir Next Demi Bold"/>
                <a:cs typeface="Avenir Next Demi Bold"/>
              </a:rPr>
              <a:t>they have not lost faith in their men, who can offer full protection in their </a:t>
            </a:r>
            <a:r>
              <a:rPr lang="en-US" b="1" i="1" dirty="0" smtClean="0">
                <a:latin typeface="Avenir Next Demi Bold"/>
                <a:cs typeface="Avenir Next Demi Bold"/>
              </a:rPr>
              <a:t>community”.</a:t>
            </a:r>
            <a:endParaRPr lang="en-US" b="1" dirty="0">
              <a:effectLst>
                <a:outerShdw blurRad="38100" dist="38100" dir="2700000" algn="tl">
                  <a:srgbClr val="FFFFFF"/>
                </a:outerShdw>
              </a:effectLst>
              <a:latin typeface="Avenir Next Demi Bold"/>
              <a:cs typeface="Avenir Next Demi Bold"/>
            </a:endParaRPr>
          </a:p>
          <a:p>
            <a:pPr>
              <a:buFont typeface="Arial"/>
              <a:buChar char="•"/>
            </a:pPr>
            <a:r>
              <a:rPr lang="en-US" b="1" dirty="0" smtClean="0">
                <a:latin typeface="Avenir Next Demi Bold"/>
                <a:cs typeface="Avenir Next Demi Bold"/>
              </a:rPr>
              <a:t>“</a:t>
            </a:r>
            <a:r>
              <a:rPr lang="en-US" b="1" i="1" dirty="0" smtClean="0">
                <a:latin typeface="Avenir Next Demi Bold"/>
                <a:cs typeface="Avenir Next Demi Bold"/>
              </a:rPr>
              <a:t>Because </a:t>
            </a:r>
            <a:r>
              <a:rPr lang="en-US" b="1" i="1" dirty="0">
                <a:latin typeface="Avenir Next Demi Bold"/>
                <a:cs typeface="Avenir Next Demi Bold"/>
              </a:rPr>
              <a:t>if they become voters, have to sit as jurors, compelled to hear all the repugnant details incident to murder trials– abhorrent to every normal </a:t>
            </a:r>
            <a:r>
              <a:rPr lang="en-US" b="1" i="1" dirty="0" smtClean="0">
                <a:latin typeface="Avenir Next Demi Bold"/>
                <a:cs typeface="Avenir Next Demi Bold"/>
              </a:rPr>
              <a:t>woman”.</a:t>
            </a:r>
            <a:endParaRPr lang="en-US" b="1" i="1" dirty="0">
              <a:latin typeface="Avenir Next Demi Bold"/>
              <a:cs typeface="Avenir Next Demi Bold"/>
            </a:endParaRPr>
          </a:p>
        </p:txBody>
      </p:sp>
      <p:pic>
        <p:nvPicPr>
          <p:cNvPr id="7173" name="Picture 5" descr="TwelveJurors"/>
          <p:cNvPicPr>
            <a:picLocks noChangeAspect="1" noChangeArrowheads="1"/>
          </p:cNvPicPr>
          <p:nvPr/>
        </p:nvPicPr>
        <p:blipFill>
          <a:blip r:embed="rId4" cstate="print"/>
          <a:srcRect/>
          <a:stretch>
            <a:fillRect/>
          </a:stretch>
        </p:blipFill>
        <p:spPr bwMode="auto">
          <a:xfrm>
            <a:off x="5791200" y="2362200"/>
            <a:ext cx="3200400" cy="3505200"/>
          </a:xfrm>
          <a:prstGeom prst="ellipse">
            <a:avLst/>
          </a:prstGeom>
          <a:ln w="381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057400" y="1371600"/>
            <a:ext cx="4572000" cy="523220"/>
          </a:xfrm>
          <a:prstGeom prst="rect">
            <a:avLst/>
          </a:prstGeom>
        </p:spPr>
        <p:txBody>
          <a:bodyPr>
            <a:spAutoFit/>
          </a:bodyPr>
          <a:lstStyle/>
          <a:p>
            <a:pPr algn="ctr"/>
            <a:r>
              <a:rPr lang="en-US" sz="1400" b="1" i="1" dirty="0" smtClean="0">
                <a:solidFill>
                  <a:schemeClr val="bg1"/>
                </a:solidFill>
              </a:rPr>
              <a:t>Issued by the Nebraska Association Opposed to Women Suffrage, Omaha, Nebraska</a:t>
            </a:r>
            <a:endParaRPr lang="en-US" sz="1400" dirty="0">
              <a:solidFill>
                <a:schemeClr val="bg1"/>
              </a:solidFill>
            </a:endParaRPr>
          </a:p>
        </p:txBody>
      </p:sp>
      <p:sp>
        <p:nvSpPr>
          <p:cNvPr id="3" name="Rectangle 2"/>
          <p:cNvSpPr/>
          <p:nvPr/>
        </p:nvSpPr>
        <p:spPr>
          <a:xfrm>
            <a:off x="1905000" y="3048000"/>
            <a:ext cx="4876800" cy="2062103"/>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3200" dirty="0" smtClean="0">
                <a:latin typeface="Avenir Next Demi Bold"/>
                <a:cs typeface="Avenir Next Demi Bold"/>
              </a:rPr>
              <a:t>Be prepared to discuss</a:t>
            </a:r>
            <a:r>
              <a:rPr lang="mr-IN" sz="3200" dirty="0" smtClean="0">
                <a:latin typeface="Avenir Next Demi Bold"/>
                <a:cs typeface="Avenir Next Demi Bold"/>
              </a:rPr>
              <a:t>…</a:t>
            </a:r>
            <a:endParaRPr lang="en-US" sz="3200" dirty="0" smtClean="0">
              <a:latin typeface="Avenir Next Demi Bold"/>
              <a:cs typeface="Avenir Next Demi Bold"/>
            </a:endParaRPr>
          </a:p>
          <a:p>
            <a:pPr lvl="0" algn="ctr"/>
            <a:r>
              <a:rPr lang="en-US" dirty="0" smtClean="0">
                <a:latin typeface="Avenir Next Demi Bold"/>
                <a:cs typeface="Avenir Next Demi Bold"/>
              </a:rPr>
              <a:t>What </a:t>
            </a:r>
            <a:r>
              <a:rPr lang="en-US" dirty="0">
                <a:latin typeface="Avenir Next Demi Bold"/>
                <a:cs typeface="Avenir Next Demi Bold"/>
              </a:rPr>
              <a:t>conceptions of women, men, and family are presented in these documents? How is a  “normal woman” defined?</a:t>
            </a:r>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2" presetClass="entr" presetSubtype="4" fill="hold" grpId="0" nodeType="afterEffect">
                                  <p:stCondLst>
                                    <p:cond delay="0"/>
                                  </p:stCondLst>
                                  <p:childTnLst>
                                    <p:set>
                                      <p:cBhvr>
                                        <p:cTn id="17" dur="1" fill="hold">
                                          <p:stCondLst>
                                            <p:cond delay="0"/>
                                          </p:stCondLst>
                                        </p:cTn>
                                        <p:tgtEl>
                                          <p:spTgt spid="7171">
                                            <p:txEl>
                                              <p:pRg st="0" end="0"/>
                                            </p:txEl>
                                          </p:spTgt>
                                        </p:tgtEl>
                                        <p:attrNameLst>
                                          <p:attrName>style.visibility</p:attrName>
                                        </p:attrNameLst>
                                      </p:cBhvr>
                                      <p:to>
                                        <p:strVal val="visible"/>
                                      </p:to>
                                    </p:set>
                                    <p:anim calcmode="lin" valueType="num">
                                      <p:cBhvr additive="base">
                                        <p:cTn id="18" dur="2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7171">
                                            <p:txEl>
                                              <p:pRg st="0" end="0"/>
                                            </p:txEl>
                                          </p:spTgt>
                                        </p:tgtEl>
                                        <p:attrNameLst>
                                          <p:attrName>ppt_y</p:attrName>
                                        </p:attrNameLst>
                                      </p:cBhvr>
                                      <p:tavLst>
                                        <p:tav tm="0">
                                          <p:val>
                                            <p:strVal val="1+#ppt_h/2"/>
                                          </p:val>
                                        </p:tav>
                                        <p:tav tm="100000">
                                          <p:val>
                                            <p:strVal val="#ppt_y"/>
                                          </p:val>
                                        </p:tav>
                                      </p:tavLst>
                                    </p:anim>
                                  </p:childTnLst>
                                </p:cTn>
                              </p:par>
                              <p:par>
                                <p:cTn id="20" presetID="26"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80">
                                          <p:stCondLst>
                                            <p:cond delay="0"/>
                                          </p:stCondLst>
                                        </p:cTn>
                                        <p:tgtEl>
                                          <p:spTgt spid="2"/>
                                        </p:tgtEl>
                                      </p:cBhvr>
                                    </p:animEffect>
                                    <p:anim calcmode="lin" valueType="num">
                                      <p:cBhvr>
                                        <p:cTn id="2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gtEl>
                                      </p:cBhvr>
                                      <p:to x="100000" y="60000"/>
                                    </p:animScale>
                                    <p:animScale>
                                      <p:cBhvr>
                                        <p:cTn id="29" dur="166" decel="50000">
                                          <p:stCondLst>
                                            <p:cond delay="676"/>
                                          </p:stCondLst>
                                        </p:cTn>
                                        <p:tgtEl>
                                          <p:spTgt spid="2"/>
                                        </p:tgtEl>
                                      </p:cBhvr>
                                      <p:to x="100000" y="100000"/>
                                    </p:animScale>
                                    <p:animScale>
                                      <p:cBhvr>
                                        <p:cTn id="30" dur="26">
                                          <p:stCondLst>
                                            <p:cond delay="1312"/>
                                          </p:stCondLst>
                                        </p:cTn>
                                        <p:tgtEl>
                                          <p:spTgt spid="2"/>
                                        </p:tgtEl>
                                      </p:cBhvr>
                                      <p:to x="100000" y="80000"/>
                                    </p:animScale>
                                    <p:animScale>
                                      <p:cBhvr>
                                        <p:cTn id="31" dur="166" decel="50000">
                                          <p:stCondLst>
                                            <p:cond delay="1338"/>
                                          </p:stCondLst>
                                        </p:cTn>
                                        <p:tgtEl>
                                          <p:spTgt spid="2"/>
                                        </p:tgtEl>
                                      </p:cBhvr>
                                      <p:to x="100000" y="100000"/>
                                    </p:animScale>
                                    <p:animScale>
                                      <p:cBhvr>
                                        <p:cTn id="32" dur="26">
                                          <p:stCondLst>
                                            <p:cond delay="1642"/>
                                          </p:stCondLst>
                                        </p:cTn>
                                        <p:tgtEl>
                                          <p:spTgt spid="2"/>
                                        </p:tgtEl>
                                      </p:cBhvr>
                                      <p:to x="100000" y="90000"/>
                                    </p:animScale>
                                    <p:animScale>
                                      <p:cBhvr>
                                        <p:cTn id="33" dur="166" decel="50000">
                                          <p:stCondLst>
                                            <p:cond delay="1668"/>
                                          </p:stCondLst>
                                        </p:cTn>
                                        <p:tgtEl>
                                          <p:spTgt spid="2"/>
                                        </p:tgtEl>
                                      </p:cBhvr>
                                      <p:to x="100000" y="100000"/>
                                    </p:animScale>
                                    <p:animScale>
                                      <p:cBhvr>
                                        <p:cTn id="34" dur="26">
                                          <p:stCondLst>
                                            <p:cond delay="1808"/>
                                          </p:stCondLst>
                                        </p:cTn>
                                        <p:tgtEl>
                                          <p:spTgt spid="2"/>
                                        </p:tgtEl>
                                      </p:cBhvr>
                                      <p:to x="100000" y="95000"/>
                                    </p:animScale>
                                    <p:animScale>
                                      <p:cBhvr>
                                        <p:cTn id="35" dur="166" decel="50000">
                                          <p:stCondLst>
                                            <p:cond delay="1834"/>
                                          </p:stCondLst>
                                        </p:cTn>
                                        <p:tgtEl>
                                          <p:spTgt spid="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171">
                                            <p:txEl>
                                              <p:pRg st="1" end="1"/>
                                            </p:txEl>
                                          </p:spTgt>
                                        </p:tgtEl>
                                        <p:attrNameLst>
                                          <p:attrName>style.visibility</p:attrName>
                                        </p:attrNameLst>
                                      </p:cBhvr>
                                      <p:to>
                                        <p:strVal val="visible"/>
                                      </p:to>
                                    </p:set>
                                    <p:anim calcmode="lin" valueType="num">
                                      <p:cBhvr additive="base">
                                        <p:cTn id="40" dur="1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7171">
                                            <p:txEl>
                                              <p:pRg st="1" end="1"/>
                                            </p:txEl>
                                          </p:spTgt>
                                        </p:tgtEl>
                                        <p:attrNameLst>
                                          <p:attrName>ppt_y</p:attrName>
                                        </p:attrNameLst>
                                      </p:cBhvr>
                                      <p:tavLst>
                                        <p:tav tm="0">
                                          <p:val>
                                            <p:strVal val="1+#ppt_h/2"/>
                                          </p:val>
                                        </p:tav>
                                        <p:tav tm="100000">
                                          <p:val>
                                            <p:strVal val="#ppt_y"/>
                                          </p:val>
                                        </p:tav>
                                      </p:tavLst>
                                    </p:anim>
                                  </p:childTnLst>
                                </p:cTn>
                              </p:par>
                              <p:par>
                                <p:cTn id="42" presetID="34" presetClass="entr" presetSubtype="0" fill="hold" nodeType="withEffect">
                                  <p:stCondLst>
                                    <p:cond delay="0"/>
                                  </p:stCondLst>
                                  <p:childTnLst>
                                    <p:set>
                                      <p:cBhvr>
                                        <p:cTn id="43" dur="1" fill="hold">
                                          <p:stCondLst>
                                            <p:cond delay="0"/>
                                          </p:stCondLst>
                                        </p:cTn>
                                        <p:tgtEl>
                                          <p:spTgt spid="7173"/>
                                        </p:tgtEl>
                                        <p:attrNameLst>
                                          <p:attrName>style.visibility</p:attrName>
                                        </p:attrNameLst>
                                      </p:cBhvr>
                                      <p:to>
                                        <p:strVal val="visible"/>
                                      </p:to>
                                    </p:set>
                                    <p:anim from="(-#ppt_w/2)" to="(#ppt_x)" calcmode="lin" valueType="num">
                                      <p:cBhvr>
                                        <p:cTn id="44" dur="1200" fill="hold">
                                          <p:stCondLst>
                                            <p:cond delay="0"/>
                                          </p:stCondLst>
                                        </p:cTn>
                                        <p:tgtEl>
                                          <p:spTgt spid="7173"/>
                                        </p:tgtEl>
                                        <p:attrNameLst>
                                          <p:attrName>ppt_x</p:attrName>
                                        </p:attrNameLst>
                                      </p:cBhvr>
                                    </p:anim>
                                    <p:anim from="0" to="-1.0" calcmode="lin" valueType="num">
                                      <p:cBhvr>
                                        <p:cTn id="45" dur="400" decel="50000" autoRev="1" fill="hold">
                                          <p:stCondLst>
                                            <p:cond delay="1200"/>
                                          </p:stCondLst>
                                        </p:cTn>
                                        <p:tgtEl>
                                          <p:spTgt spid="7173"/>
                                        </p:tgtEl>
                                        <p:attrNameLst>
                                          <p:attrName>xshear</p:attrName>
                                        </p:attrNameLst>
                                      </p:cBhvr>
                                    </p:anim>
                                    <p:animScale>
                                      <p:cBhvr>
                                        <p:cTn id="46" dur="400" decel="100000" autoRev="1" fill="hold">
                                          <p:stCondLst>
                                            <p:cond delay="1200"/>
                                          </p:stCondLst>
                                        </p:cTn>
                                        <p:tgtEl>
                                          <p:spTgt spid="7173"/>
                                        </p:tgtEl>
                                      </p:cBhvr>
                                      <p:from x="100000" y="100000"/>
                                      <p:to x="80000" y="100000"/>
                                    </p:animScale>
                                    <p:anim by="(#ppt_h/3+#ppt_w*0.1)" calcmode="lin" valueType="num">
                                      <p:cBhvr additive="sum">
                                        <p:cTn id="47" dur="400" decel="100000" autoRev="1" fill="hold">
                                          <p:stCondLst>
                                            <p:cond delay="1200"/>
                                          </p:stCondLst>
                                        </p:cTn>
                                        <p:tgtEl>
                                          <p:spTgt spid="717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P spid="3" grpId="0" animBg="1"/>
      <p:bldP spid="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457200" y="1219200"/>
            <a:ext cx="5105400" cy="4525963"/>
          </a:xfrm>
        </p:spPr>
        <p:txBody>
          <a:bodyPr/>
          <a:lstStyle/>
          <a:p>
            <a:pPr>
              <a:buFont typeface="Arial"/>
              <a:buChar char="•"/>
            </a:pPr>
            <a:r>
              <a:rPr lang="en-US" b="1" i="1" dirty="0" smtClean="0">
                <a:latin typeface="Avenir Next Demi Bold"/>
                <a:cs typeface="Avenir Next Demi Bold"/>
              </a:rPr>
              <a:t>“Because </a:t>
            </a:r>
            <a:r>
              <a:rPr lang="en-US" b="1" i="1" dirty="0">
                <a:latin typeface="Avenir Next Demi Bold"/>
                <a:cs typeface="Avenir Next Demi Bold"/>
              </a:rPr>
              <a:t>in political activities there is constant strife, turmoil, contention &amp; bitterness, producing conditions from every </a:t>
            </a:r>
            <a:r>
              <a:rPr lang="en-US" sz="3600" b="1" i="1" dirty="0">
                <a:solidFill>
                  <a:srgbClr val="FF99FF"/>
                </a:solidFill>
                <a:effectLst>
                  <a:outerShdw blurRad="50800" dist="38100" dir="2700000" algn="tl" rotWithShape="0">
                    <a:srgbClr val="000000">
                      <a:alpha val="43000"/>
                    </a:srgbClr>
                  </a:outerShdw>
                </a:effectLst>
                <a:latin typeface="Avenir Next Demi Bold"/>
                <a:cs typeface="Avenir Next Demi Bold"/>
              </a:rPr>
              <a:t>normal woman naturally </a:t>
            </a:r>
            <a:r>
              <a:rPr lang="en-US" sz="3600" b="1" i="1" dirty="0" smtClean="0">
                <a:solidFill>
                  <a:srgbClr val="FF99FF"/>
                </a:solidFill>
                <a:effectLst>
                  <a:outerShdw blurRad="50800" dist="38100" dir="2700000" algn="tl" rotWithShape="0">
                    <a:srgbClr val="000000">
                      <a:alpha val="43000"/>
                    </a:srgbClr>
                  </a:outerShdw>
                </a:effectLst>
                <a:latin typeface="Avenir Next Demi Bold"/>
                <a:cs typeface="Avenir Next Demi Bold"/>
              </a:rPr>
              <a:t>shrinks”.</a:t>
            </a:r>
            <a:endParaRPr lang="en-US" sz="3600" b="1" i="1" dirty="0">
              <a:solidFill>
                <a:srgbClr val="FF99FF"/>
              </a:solidFill>
              <a:effectLst>
                <a:outerShdw blurRad="50800" dist="38100" dir="2700000" algn="tl" rotWithShape="0">
                  <a:srgbClr val="000000">
                    <a:alpha val="43000"/>
                  </a:srgbClr>
                </a:outerShdw>
              </a:effectLst>
              <a:latin typeface="Avenir Next Demi Bold"/>
              <a:cs typeface="Avenir Next Demi Bold"/>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500" b="100000" l="9688" r="89984">
                        <a14:foregroundMark x1="49754" y1="5000" x2="54187" y2="9875"/>
                        <a14:foregroundMark x1="57471" y1="9750" x2="56979" y2="13875"/>
                        <a14:foregroundMark x1="56650" y1="8625" x2="58128" y2="9500"/>
                      </a14:backgroundRemoval>
                    </a14:imgEffect>
                  </a14:imgLayer>
                </a14:imgProps>
              </a:ext>
            </a:extLst>
          </a:blip>
          <a:stretch>
            <a:fillRect/>
          </a:stretch>
        </p:blipFill>
        <p:spPr>
          <a:xfrm>
            <a:off x="4127188" y="-152400"/>
            <a:ext cx="5317422" cy="6985119"/>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1000"/>
                                  </p:stCondLst>
                                  <p:childTnLst>
                                    <p:animScale>
                                      <p:cBhvr>
                                        <p:cTn id="6" dur="5000" fill="hold"/>
                                        <p:tgtEl>
                                          <p:spTgt spid="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20" name="Rectangle 4"/>
          <p:cNvSpPr>
            <a:spLocks noChangeArrowheads="1"/>
          </p:cNvSpPr>
          <p:nvPr/>
        </p:nvSpPr>
        <p:spPr bwMode="auto">
          <a:xfrm>
            <a:off x="381000" y="152400"/>
            <a:ext cx="3429000" cy="5989331"/>
          </a:xfrm>
          <a:prstGeom prst="rect">
            <a:avLst/>
          </a:prstGeom>
          <a:noFill/>
          <a:ln w="9525">
            <a:noFill/>
            <a:miter lim="800000"/>
            <a:headEnd/>
            <a:tailEnd/>
          </a:ln>
          <a:effectLst/>
        </p:spPr>
        <p:txBody>
          <a:bodyPr wrap="square">
            <a:spAutoFit/>
          </a:bodyPr>
          <a:lstStyle/>
          <a:p>
            <a:pPr>
              <a:spcBef>
                <a:spcPct val="20000"/>
              </a:spcBef>
              <a:buFontTx/>
              <a:buChar char="•"/>
            </a:pPr>
            <a:endParaRPr lang="en-US" sz="2800" b="1" i="1" dirty="0" smtClean="0">
              <a:solidFill>
                <a:schemeClr val="bg1"/>
              </a:solidFill>
              <a:latin typeface="Avenir Next Demi Bold"/>
              <a:cs typeface="Avenir Next Demi Bold"/>
            </a:endParaRPr>
          </a:p>
          <a:p>
            <a:pPr>
              <a:spcBef>
                <a:spcPct val="20000"/>
              </a:spcBef>
              <a:buFontTx/>
              <a:buChar char="•"/>
            </a:pPr>
            <a:r>
              <a:rPr lang="en-US" b="1" i="1" dirty="0" smtClean="0">
                <a:solidFill>
                  <a:schemeClr val="bg1"/>
                </a:solidFill>
                <a:latin typeface="Avenir Next Demi Bold"/>
                <a:cs typeface="Avenir Next Demi Bold"/>
              </a:rPr>
              <a:t>“Because </a:t>
            </a:r>
            <a:r>
              <a:rPr lang="en-US" b="1" i="1" dirty="0">
                <a:solidFill>
                  <a:schemeClr val="bg1"/>
                </a:solidFill>
                <a:latin typeface="Avenir Next Demi Bold"/>
                <a:cs typeface="Avenir Next Demi Bold"/>
              </a:rPr>
              <a:t>women suffrage will not </a:t>
            </a:r>
            <a:r>
              <a:rPr lang="en-US" b="1" i="1" dirty="0" smtClean="0">
                <a:solidFill>
                  <a:schemeClr val="bg1"/>
                </a:solidFill>
                <a:latin typeface="Avenir Next Demi Bold"/>
                <a:cs typeface="Avenir Next Demi Bold"/>
              </a:rPr>
              <a:t>enhance </a:t>
            </a:r>
            <a:r>
              <a:rPr lang="en-US" b="1" i="1" dirty="0">
                <a:solidFill>
                  <a:schemeClr val="bg1"/>
                </a:solidFill>
                <a:latin typeface="Avenir Next Demi Bold"/>
                <a:cs typeface="Avenir Next Demi Bold"/>
              </a:rPr>
              <a:t>peace in the home, but in the heat of the campaign, it will sure bring about dissension </a:t>
            </a:r>
            <a:r>
              <a:rPr lang="en-US" b="1" i="1" dirty="0" smtClean="0">
                <a:solidFill>
                  <a:schemeClr val="bg1"/>
                </a:solidFill>
                <a:latin typeface="Avenir Next Demi Bold"/>
                <a:cs typeface="Avenir Next Demi Bold"/>
              </a:rPr>
              <a:t>and discord”.</a:t>
            </a:r>
          </a:p>
          <a:p>
            <a:pPr marL="457200" lvl="0" indent="-457200">
              <a:buFont typeface="Arial"/>
              <a:buChar char="•"/>
            </a:pPr>
            <a:endParaRPr lang="en-US" b="1" i="1" dirty="0" smtClean="0">
              <a:solidFill>
                <a:schemeClr val="bg1"/>
              </a:solidFill>
              <a:latin typeface="Avenir Next Demi Bold"/>
              <a:cs typeface="Avenir Next Demi Bold"/>
            </a:endParaRPr>
          </a:p>
          <a:p>
            <a:pPr lvl="0">
              <a:buFont typeface="Arial" pitchFamily="34" charset="0"/>
              <a:buChar char="•"/>
            </a:pPr>
            <a:r>
              <a:rPr lang="en-US" b="1" i="1" dirty="0" smtClean="0">
                <a:solidFill>
                  <a:schemeClr val="bg1"/>
                </a:solidFill>
                <a:latin typeface="Avenir Next Demi Bold"/>
                <a:cs typeface="Avenir Next Demi Bold"/>
              </a:rPr>
              <a:t> “Because the woman worker wants rest and quietude—not political excitement”.</a:t>
            </a:r>
          </a:p>
          <a:p>
            <a:pPr>
              <a:spcBef>
                <a:spcPct val="20000"/>
              </a:spcBef>
            </a:pPr>
            <a:endParaRPr lang="en-US" sz="3200" b="1" i="1" dirty="0">
              <a:effectLst>
                <a:outerShdw blurRad="38100" dist="38100" dir="2700000" algn="tl">
                  <a:srgbClr val="000000"/>
                </a:outerShdw>
              </a:effectLst>
              <a:latin typeface="+mn-lt"/>
            </a:endParaRPr>
          </a:p>
        </p:txBody>
      </p:sp>
      <p:pic>
        <p:nvPicPr>
          <p:cNvPr id="2" name="Picture 1"/>
          <p:cNvPicPr>
            <a:picLocks noChangeAspect="1"/>
          </p:cNvPicPr>
          <p:nvPr/>
        </p:nvPicPr>
        <p:blipFill>
          <a:blip r:embed="rId5"/>
          <a:stretch>
            <a:fillRect/>
          </a:stretch>
        </p:blipFill>
        <p:spPr>
          <a:xfrm>
            <a:off x="3810000" y="609600"/>
            <a:ext cx="5178213" cy="4191000"/>
          </a:xfrm>
          <a:prstGeom prst="rect">
            <a:avLst/>
          </a:prstGeom>
          <a:ln>
            <a:solidFill>
              <a:schemeClr val="tx1"/>
            </a:solidFill>
          </a:ln>
        </p:spPr>
      </p:pic>
      <p:pic>
        <p:nvPicPr>
          <p:cNvPr id="5" name="1eoX.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0" y="4495800"/>
            <a:ext cx="5334000" cy="1856183"/>
          </a:xfrm>
          <a:prstGeom prst="rect">
            <a:avLst/>
          </a:prstGeom>
        </p:spPr>
      </p:pic>
      <p:sp>
        <p:nvSpPr>
          <p:cNvPr id="3" name="Rectangle 2"/>
          <p:cNvSpPr/>
          <p:nvPr/>
        </p:nvSpPr>
        <p:spPr>
          <a:xfrm>
            <a:off x="3886200" y="4648200"/>
            <a:ext cx="5105400" cy="1711238"/>
          </a:xfrm>
          <a:prstGeom prst="rect">
            <a:avLst/>
          </a:prstGeom>
          <a:solidFill>
            <a:schemeClr val="dk1">
              <a:alpha val="60000"/>
            </a:schemeClr>
          </a:solidFill>
        </p:spPr>
        <p:style>
          <a:lnRef idx="3">
            <a:schemeClr val="lt1"/>
          </a:lnRef>
          <a:fillRef idx="1">
            <a:schemeClr val="dk1"/>
          </a:fillRef>
          <a:effectRef idx="1">
            <a:schemeClr val="dk1"/>
          </a:effectRef>
          <a:fontRef idx="minor">
            <a:schemeClr val="lt1"/>
          </a:fontRef>
        </p:style>
        <p:txBody>
          <a:bodyPr wrap="square">
            <a:spAutoFit/>
          </a:bodyPr>
          <a:lstStyle/>
          <a:p>
            <a:pPr lvl="0">
              <a:lnSpc>
                <a:spcPct val="110000"/>
              </a:lnSpc>
            </a:pPr>
            <a:r>
              <a:rPr lang="en-US" dirty="0">
                <a:latin typeface="Avenir Next Demi Bold"/>
                <a:cs typeface="Avenir Next Demi Bold"/>
              </a:rPr>
              <a:t>What conceptions of women, men, and family are presented in these documents? How is a  “normal woman” defined</a:t>
            </a:r>
            <a:r>
              <a:rPr lang="en-US" dirty="0" smtClean="0">
                <a:latin typeface="Avenir Next Demi Bold"/>
                <a:cs typeface="Avenir Next Demi Bold"/>
              </a:rPr>
              <a:t>?</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220">
                                            <p:txEl>
                                              <p:pRg st="1" end="1"/>
                                            </p:txEl>
                                          </p:spTgt>
                                        </p:tgtEl>
                                        <p:attrNameLst>
                                          <p:attrName>style.visibility</p:attrName>
                                        </p:attrNameLst>
                                      </p:cBhvr>
                                      <p:to>
                                        <p:strVal val="visible"/>
                                      </p:to>
                                    </p:set>
                                    <p:anim calcmode="lin" valueType="num">
                                      <p:cBhvr>
                                        <p:cTn id="7" dur="1000" fill="hold"/>
                                        <p:tgtEl>
                                          <p:spTgt spid="9220">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9220">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9220">
                                            <p:txEl>
                                              <p:pRg st="1" end="1"/>
                                            </p:txEl>
                                          </p:spTgt>
                                        </p:tgtEl>
                                      </p:cBhvr>
                                    </p:animEffect>
                                  </p:childTnLst>
                                </p:cTn>
                              </p:par>
                              <p:par>
                                <p:cTn id="10" presetID="12" presetClass="entr" presetSubtype="2" fill="hold" nodeType="withEffect">
                                  <p:stCondLst>
                                    <p:cond delay="1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000"/>
                                        <p:tgtEl>
                                          <p:spTgt spid="2"/>
                                        </p:tgtEl>
                                        <p:attrNameLst>
                                          <p:attrName>ppt_x</p:attrName>
                                        </p:attrNameLst>
                                      </p:cBhvr>
                                      <p:tavLst>
                                        <p:tav tm="0">
                                          <p:val>
                                            <p:strVal val="#ppt_x+#ppt_w*1.125000"/>
                                          </p:val>
                                        </p:tav>
                                        <p:tav tm="100000">
                                          <p:val>
                                            <p:strVal val="#ppt_x"/>
                                          </p:val>
                                        </p:tav>
                                      </p:tavLst>
                                    </p:anim>
                                    <p:animEffect transition="in" filter="wipe(left)">
                                      <p:cBhvr>
                                        <p:cTn id="13" dur="2000"/>
                                        <p:tgtEl>
                                          <p:spTgt spid="2"/>
                                        </p:tgtEl>
                                      </p:cBhvr>
                                    </p:animEffect>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1900" fill="hold"/>
                                        <p:tgtEl>
                                          <p:spTgt spid="5"/>
                                        </p:tgtEl>
                                      </p:cBhvr>
                                    </p:cmd>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9220">
                                            <p:txEl>
                                              <p:pRg st="3" end="3"/>
                                            </p:txEl>
                                          </p:spTgt>
                                        </p:tgtEl>
                                        <p:attrNameLst>
                                          <p:attrName>style.visibility</p:attrName>
                                        </p:attrNameLst>
                                      </p:cBhvr>
                                      <p:to>
                                        <p:strVal val="visible"/>
                                      </p:to>
                                    </p:set>
                                    <p:anim calcmode="lin" valueType="num">
                                      <p:cBhvr>
                                        <p:cTn id="26" dur="1000" fill="hold"/>
                                        <p:tgtEl>
                                          <p:spTgt spid="9220">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9220">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92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remove" display="0">
                  <p:stCondLst>
                    <p:cond delay="indefinite"/>
                  </p:stCondLst>
                </p:cTn>
                <p:tgtEl>
                  <p:spTgt spid="5"/>
                </p:tgtEl>
              </p:cMediaNode>
            </p:vide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nwhm.org/media/category/exhibits/rightsforwomen/cartoon2.jpg">
            <a:hlinkClick r:id="rId3"/>
          </p:cNvPr>
          <p:cNvPicPr>
            <a:picLocks noChangeAspect="1" noChangeArrowheads="1"/>
          </p:cNvPicPr>
          <p:nvPr/>
        </p:nvPicPr>
        <p:blipFill>
          <a:blip r:embed="rId4" cstate="print"/>
          <a:srcRect/>
          <a:stretch>
            <a:fillRect/>
          </a:stretch>
        </p:blipFill>
        <p:spPr bwMode="auto">
          <a:xfrm>
            <a:off x="6048375" y="0"/>
            <a:ext cx="3095625" cy="4314826"/>
          </a:xfrm>
          <a:prstGeom prst="rect">
            <a:avLst/>
          </a:prstGeom>
          <a:noFill/>
          <a:effectLst>
            <a:softEdge rad="317500"/>
          </a:effectLst>
        </p:spPr>
      </p:pic>
      <p:sp>
        <p:nvSpPr>
          <p:cNvPr id="12292" name="WordArt 4"/>
          <p:cNvSpPr>
            <a:spLocks noChangeArrowheads="1" noChangeShapeType="1" noTextEdit="1"/>
          </p:cNvSpPr>
          <p:nvPr/>
        </p:nvSpPr>
        <p:spPr bwMode="auto">
          <a:xfrm>
            <a:off x="533400" y="228600"/>
            <a:ext cx="6019800" cy="1066800"/>
          </a:xfrm>
          <a:prstGeom prst="rect">
            <a:avLst/>
          </a:prstGeom>
        </p:spPr>
        <p:txBody>
          <a:bodyPr wrap="none" fromWordArt="1">
            <a:prstTxWarp prst="textPlain">
              <a:avLst>
                <a:gd name="adj" fmla="val 50000"/>
              </a:avLst>
            </a:prstTxWarp>
          </a:bodyPr>
          <a:lstStyle/>
          <a:p>
            <a:pPr algn="ctr"/>
            <a:r>
              <a:rPr lang="en-US" sz="4000" b="1" kern="1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ntiqueOliNorDReg"/>
                <a:cs typeface="AntiqueOliNorDReg"/>
              </a:rPr>
              <a:t>Key Arguments….</a:t>
            </a:r>
            <a:endParaRPr lang="en-US" sz="4000" b="1" kern="1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ntiqueOliNorDReg"/>
              <a:cs typeface="AntiqueOliNorDReg"/>
            </a:endParaRPr>
          </a:p>
        </p:txBody>
      </p:sp>
      <p:sp>
        <p:nvSpPr>
          <p:cNvPr id="4" name="TextBox 3"/>
          <p:cNvSpPr txBox="1"/>
          <p:nvPr/>
        </p:nvSpPr>
        <p:spPr>
          <a:xfrm>
            <a:off x="381000" y="1447800"/>
            <a:ext cx="8250977" cy="1200328"/>
          </a:xfrm>
          <a:prstGeom prst="rect">
            <a:avLst/>
          </a:prstGeom>
          <a:solidFill>
            <a:schemeClr val="dk1"/>
          </a:solidFill>
        </p:spPr>
        <p:style>
          <a:lnRef idx="3">
            <a:schemeClr val="lt1"/>
          </a:lnRef>
          <a:fillRef idx="1">
            <a:schemeClr val="dk1"/>
          </a:fillRef>
          <a:effectRef idx="1">
            <a:schemeClr val="dk1"/>
          </a:effectRef>
          <a:fontRef idx="minor">
            <a:schemeClr val="lt1"/>
          </a:fontRef>
        </p:style>
        <p:txBody>
          <a:bodyPr wrap="none" rtlCol="0">
            <a:spAutoFit/>
          </a:bodyPr>
          <a:lstStyle/>
          <a:p>
            <a:r>
              <a:rPr lang="en-US" b="1" dirty="0" smtClean="0">
                <a:solidFill>
                  <a:srgbClr val="FFFFFF"/>
                </a:solidFill>
                <a:effectLst>
                  <a:outerShdw blurRad="38100" dist="38100" dir="2700000" algn="tl">
                    <a:srgbClr val="000000">
                      <a:alpha val="43137"/>
                    </a:srgbClr>
                  </a:outerShdw>
                </a:effectLst>
                <a:latin typeface="Avenir Next Demi Bold"/>
                <a:cs typeface="Avenir Next Demi Bold"/>
              </a:rPr>
              <a:t>#14. Based upon the ‘</a:t>
            </a:r>
            <a:r>
              <a:rPr lang="en-US" b="1" i="1" dirty="0" smtClean="0">
                <a:solidFill>
                  <a:srgbClr val="FFFFFF"/>
                </a:solidFill>
                <a:effectLst>
                  <a:outerShdw blurRad="38100" dist="38100" dir="2700000" algn="tl">
                    <a:srgbClr val="000000">
                      <a:alpha val="43137"/>
                    </a:srgbClr>
                  </a:outerShdw>
                </a:effectLst>
                <a:latin typeface="Avenir Next Demi Bold"/>
                <a:cs typeface="Avenir Next Demi Bold"/>
              </a:rPr>
              <a:t>Political </a:t>
            </a:r>
            <a:r>
              <a:rPr lang="en-US" b="1" i="1" dirty="0">
                <a:solidFill>
                  <a:srgbClr val="FFFFFF"/>
                </a:solidFill>
                <a:effectLst>
                  <a:outerShdw blurRad="38100" dist="38100" dir="2700000" algn="tl">
                    <a:srgbClr val="000000">
                      <a:alpha val="43137"/>
                    </a:srgbClr>
                  </a:outerShdw>
                </a:effectLst>
                <a:latin typeface="Avenir Next Demi Bold"/>
                <a:cs typeface="Avenir Next Demi Bold"/>
              </a:rPr>
              <a:t>C</a:t>
            </a:r>
            <a:r>
              <a:rPr lang="en-US" b="1" i="1" dirty="0" smtClean="0">
                <a:solidFill>
                  <a:srgbClr val="FFFFFF"/>
                </a:solidFill>
                <a:effectLst>
                  <a:outerShdw blurRad="38100" dist="38100" dir="2700000" algn="tl">
                    <a:srgbClr val="000000">
                      <a:alpha val="43137"/>
                    </a:srgbClr>
                  </a:outerShdw>
                </a:effectLst>
                <a:latin typeface="Avenir Next Demi Bold"/>
                <a:cs typeface="Avenir Next Demi Bold"/>
              </a:rPr>
              <a:t>artoons’</a:t>
            </a:r>
            <a:r>
              <a:rPr lang="en-US" b="1" dirty="0" smtClean="0">
                <a:solidFill>
                  <a:srgbClr val="FFFFFF"/>
                </a:solidFill>
                <a:effectLst>
                  <a:outerShdw blurRad="38100" dist="38100" dir="2700000" algn="tl">
                    <a:srgbClr val="000000">
                      <a:alpha val="43137"/>
                    </a:srgbClr>
                  </a:outerShdw>
                </a:effectLst>
                <a:latin typeface="Avenir Next Demi Bold"/>
                <a:cs typeface="Avenir Next Demi Bold"/>
              </a:rPr>
              <a:t>, &amp; ‘</a:t>
            </a:r>
            <a:r>
              <a:rPr lang="en-US" b="1" i="1" dirty="0" smtClean="0">
                <a:solidFill>
                  <a:srgbClr val="FFFFFF"/>
                </a:solidFill>
                <a:effectLst>
                  <a:outerShdw blurRad="38100" dist="38100" dir="2700000" algn="tl">
                    <a:srgbClr val="000000">
                      <a:alpha val="43137"/>
                    </a:srgbClr>
                  </a:outerShdw>
                </a:effectLst>
                <a:latin typeface="Avenir Next Demi Bold"/>
                <a:cs typeface="Avenir Next Demi Bold"/>
              </a:rPr>
              <a:t>Why Majority </a:t>
            </a:r>
          </a:p>
          <a:p>
            <a:r>
              <a:rPr lang="en-US" b="1" i="1" dirty="0" smtClean="0">
                <a:solidFill>
                  <a:srgbClr val="FFFFFF"/>
                </a:solidFill>
                <a:effectLst>
                  <a:outerShdw blurRad="38100" dist="38100" dir="2700000" algn="tl">
                    <a:srgbClr val="000000">
                      <a:alpha val="43137"/>
                    </a:srgbClr>
                  </a:outerShdw>
                </a:effectLst>
                <a:latin typeface="Avenir Next Demi Bold"/>
                <a:cs typeface="Avenir Next Demi Bold"/>
              </a:rPr>
              <a:t>of Women Do Not Get the Ballot</a:t>
            </a:r>
            <a:r>
              <a:rPr lang="en-US" b="1" dirty="0" smtClean="0">
                <a:solidFill>
                  <a:srgbClr val="FFFFFF"/>
                </a:solidFill>
                <a:effectLst>
                  <a:outerShdw blurRad="38100" dist="38100" dir="2700000" algn="tl">
                    <a:srgbClr val="000000">
                      <a:alpha val="43137"/>
                    </a:srgbClr>
                  </a:outerShdw>
                </a:effectLst>
                <a:latin typeface="Avenir Next Demi Bold"/>
                <a:cs typeface="Avenir Next Demi Bold"/>
              </a:rPr>
              <a:t>’, what were some</a:t>
            </a:r>
          </a:p>
          <a:p>
            <a:r>
              <a:rPr lang="en-US" b="1" dirty="0" smtClean="0">
                <a:solidFill>
                  <a:srgbClr val="FFFFFF"/>
                </a:solidFill>
                <a:effectLst>
                  <a:outerShdw blurRad="38100" dist="38100" dir="2700000" algn="tl">
                    <a:srgbClr val="000000">
                      <a:alpha val="43137"/>
                    </a:srgbClr>
                  </a:outerShdw>
                </a:effectLst>
                <a:latin typeface="Avenir Next Demi Bold"/>
                <a:cs typeface="Avenir Next Demi Bold"/>
              </a:rPr>
              <a:t> of the key arguments for…..</a:t>
            </a:r>
            <a:endParaRPr lang="en-US" b="1" dirty="0">
              <a:solidFill>
                <a:srgbClr val="FFFFFF"/>
              </a:solidFill>
              <a:effectLst>
                <a:outerShdw blurRad="38100" dist="38100" dir="2700000" algn="tl">
                  <a:srgbClr val="000000">
                    <a:alpha val="43137"/>
                  </a:srgbClr>
                </a:outerShdw>
              </a:effectLst>
              <a:latin typeface="Avenir Next Demi Bold"/>
              <a:cs typeface="Avenir Next Demi Bold"/>
            </a:endParaRPr>
          </a:p>
        </p:txBody>
      </p:sp>
      <p:graphicFrame>
        <p:nvGraphicFramePr>
          <p:cNvPr id="6" name="Table 5"/>
          <p:cNvGraphicFramePr>
            <a:graphicFrameLocks noGrp="1"/>
          </p:cNvGraphicFramePr>
          <p:nvPr>
            <p:extLst>
              <p:ext uri="{D42A27DB-BD31-4B8C-83A1-F6EECF244321}">
                <p14:modId xmlns:p14="http://schemas.microsoft.com/office/powerpoint/2010/main" val="3186059401"/>
              </p:ext>
            </p:extLst>
          </p:nvPr>
        </p:nvGraphicFramePr>
        <p:xfrm>
          <a:off x="1066800" y="2895600"/>
          <a:ext cx="6553200" cy="3733800"/>
        </p:xfrm>
        <a:graphic>
          <a:graphicData uri="http://schemas.openxmlformats.org/drawingml/2006/table">
            <a:tbl>
              <a:tblPr firstRow="1" bandRow="1">
                <a:tableStyleId>{5C22544A-7EE6-4342-B048-85BDC9FD1C3A}</a:tableStyleId>
              </a:tblPr>
              <a:tblGrid>
                <a:gridCol w="3276600"/>
                <a:gridCol w="3276600"/>
              </a:tblGrid>
              <a:tr h="3733800">
                <a:tc>
                  <a:txBody>
                    <a:bodyPr/>
                    <a:lstStyle/>
                    <a:p>
                      <a:r>
                        <a:rPr lang="en-US" sz="2400" b="1" dirty="0" smtClean="0">
                          <a:solidFill>
                            <a:srgbClr val="FFFFFF"/>
                          </a:solidFill>
                          <a:effectLst>
                            <a:outerShdw blurRad="38100" dist="38100" dir="2700000" algn="tl">
                              <a:srgbClr val="000000">
                                <a:alpha val="43137"/>
                              </a:srgbClr>
                            </a:outerShdw>
                          </a:effectLst>
                          <a:latin typeface="Avenir Next Demi Bold"/>
                          <a:cs typeface="Avenir Next Demi Bold"/>
                        </a:rPr>
                        <a:t>Why women</a:t>
                      </a:r>
                      <a:r>
                        <a:rPr lang="en-US" sz="2400" b="1" dirty="0" smtClean="0">
                          <a:solidFill>
                            <a:schemeClr val="bg1"/>
                          </a:solidFill>
                          <a:effectLst>
                            <a:outerShdw blurRad="38100" dist="38100" dir="2700000" algn="tl">
                              <a:srgbClr val="000000">
                                <a:alpha val="43137"/>
                              </a:srgbClr>
                            </a:outerShdw>
                          </a:effectLst>
                          <a:latin typeface="Avenir Next Demi Bold"/>
                          <a:cs typeface="Avenir Next Demi Bold"/>
                        </a:rPr>
                        <a:t> </a:t>
                      </a:r>
                      <a:r>
                        <a:rPr lang="en-US" sz="2400" b="1" dirty="0" smtClean="0">
                          <a:solidFill>
                            <a:srgbClr val="FFFF00"/>
                          </a:solidFill>
                          <a:effectLst>
                            <a:outerShdw blurRad="38100" dist="38100" dir="2700000" algn="tl">
                              <a:srgbClr val="000000">
                                <a:alpha val="43137"/>
                              </a:srgbClr>
                            </a:outerShdw>
                          </a:effectLst>
                          <a:latin typeface="Avenir Next Demi Bold"/>
                          <a:cs typeface="Avenir Next Demi Bold"/>
                        </a:rPr>
                        <a:t>should</a:t>
                      </a:r>
                      <a:r>
                        <a:rPr lang="en-US" sz="2400" b="1" dirty="0" smtClean="0">
                          <a:solidFill>
                            <a:schemeClr val="bg1"/>
                          </a:solidFill>
                          <a:effectLst>
                            <a:outerShdw blurRad="38100" dist="38100" dir="2700000" algn="tl">
                              <a:srgbClr val="000000">
                                <a:alpha val="43137"/>
                              </a:srgbClr>
                            </a:outerShdw>
                          </a:effectLst>
                          <a:latin typeface="Avenir Next Demi Bold"/>
                          <a:cs typeface="Avenir Next Demi Bold"/>
                        </a:rPr>
                        <a:t> </a:t>
                      </a:r>
                      <a:r>
                        <a:rPr lang="en-US" sz="2400" b="1" dirty="0" smtClean="0">
                          <a:solidFill>
                            <a:srgbClr val="FFFFFF"/>
                          </a:solidFill>
                          <a:effectLst>
                            <a:outerShdw blurRad="38100" dist="38100" dir="2700000" algn="tl">
                              <a:srgbClr val="000000">
                                <a:alpha val="43137"/>
                              </a:srgbClr>
                            </a:outerShdw>
                          </a:effectLst>
                          <a:latin typeface="Avenir Next Demi Bold"/>
                          <a:cs typeface="Avenir Next Demi Bold"/>
                        </a:rPr>
                        <a:t>have the right to vote….. </a:t>
                      </a:r>
                    </a:p>
                    <a:p>
                      <a:endParaRPr lang="en-US" dirty="0"/>
                    </a:p>
                  </a:txBody>
                  <a:tcPr>
                    <a:solidFill>
                      <a:schemeClr val="bg1">
                        <a:lumMod val="50000"/>
                      </a:schemeClr>
                    </a:solidFill>
                  </a:tcPr>
                </a:tc>
                <a:tc>
                  <a:txBody>
                    <a:bodyPr/>
                    <a:lstStyle/>
                    <a:p>
                      <a:r>
                        <a:rPr lang="en-US" sz="2400" b="1" dirty="0" smtClean="0">
                          <a:solidFill>
                            <a:srgbClr val="FFFFFF"/>
                          </a:solidFill>
                          <a:effectLst>
                            <a:outerShdw blurRad="38100" dist="38100" dir="2700000" algn="tl">
                              <a:srgbClr val="000000">
                                <a:alpha val="43137"/>
                              </a:srgbClr>
                            </a:outerShdw>
                          </a:effectLst>
                          <a:latin typeface="Avenir Next Demi Bold"/>
                          <a:cs typeface="Avenir Next Demi Bold"/>
                        </a:rPr>
                        <a:t>And why they </a:t>
                      </a:r>
                      <a:r>
                        <a:rPr lang="en-US" sz="2400" b="1" dirty="0" smtClean="0">
                          <a:solidFill>
                            <a:srgbClr val="FFFF00"/>
                          </a:solidFill>
                          <a:effectLst>
                            <a:outerShdw blurRad="38100" dist="38100" dir="2700000" algn="tl">
                              <a:srgbClr val="000000">
                                <a:alpha val="43137"/>
                              </a:srgbClr>
                            </a:outerShdw>
                          </a:effectLst>
                          <a:latin typeface="Avenir Next Demi Bold"/>
                          <a:cs typeface="Avenir Next Demi Bold"/>
                        </a:rPr>
                        <a:t>should not?</a:t>
                      </a:r>
                      <a:endParaRPr lang="en-US" sz="2400" dirty="0">
                        <a:latin typeface="Avenir Next Demi Bold"/>
                        <a:cs typeface="Avenir Next Demi Bold"/>
                      </a:endParaRPr>
                    </a:p>
                  </a:txBody>
                  <a:tcPr>
                    <a:solidFill>
                      <a:schemeClr val="bg1">
                        <a:lumMod val="50000"/>
                      </a:schemeClr>
                    </a:solidFill>
                  </a:tcPr>
                </a:tc>
              </a:tr>
            </a:tbl>
          </a:graphicData>
        </a:graphic>
      </p:graphicFrame>
      <p:sp>
        <p:nvSpPr>
          <p:cNvPr id="5" name="TextBox 4"/>
          <p:cNvSpPr txBox="1"/>
          <p:nvPr/>
        </p:nvSpPr>
        <p:spPr>
          <a:xfrm>
            <a:off x="152400" y="5791200"/>
            <a:ext cx="8839200" cy="523220"/>
          </a:xfrm>
          <a:prstGeom prst="rect">
            <a:avLst/>
          </a:prstGeom>
          <a:noFill/>
          <a:ln>
            <a:noFill/>
          </a:ln>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dirty="0" smtClean="0">
                <a:solidFill>
                  <a:srgbClr val="000000"/>
                </a:solidFill>
                <a:latin typeface="Avenir Next Demi Bold"/>
                <a:cs typeface="Avenir Next Demi Bold"/>
              </a:rPr>
              <a:t>Which ones do you agree or disagree with the most?</a:t>
            </a:r>
            <a:endParaRPr lang="en-US" sz="2800" b="1" dirty="0">
              <a:solidFill>
                <a:srgbClr val="000000"/>
              </a:solidFill>
              <a:latin typeface="Avenir Next Demi Bold"/>
              <a:cs typeface="Avenir Next Demi Bold"/>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2000"/>
                                        <p:tgtEl>
                                          <p:spTgt spid="9218"/>
                                        </p:tgtEl>
                                      </p:cBhvr>
                                    </p:animEffect>
                                  </p:childTnLst>
                                </p:cTn>
                              </p:par>
                            </p:childTnLst>
                          </p:cTn>
                        </p:par>
                        <p:par>
                          <p:cTn id="13" fill="hold">
                            <p:stCondLst>
                              <p:cond delay="4000"/>
                            </p:stCondLst>
                            <p:childTnLst>
                              <p:par>
                                <p:cTn id="14" presetID="34" presetClass="entr" presetSubtype="0" fill="hold" grpId="0" nodeType="afterEffect">
                                  <p:stCondLst>
                                    <p:cond delay="4000"/>
                                  </p:stCondLst>
                                  <p:childTnLst>
                                    <p:set>
                                      <p:cBhvr>
                                        <p:cTn id="15" dur="1" fill="hold">
                                          <p:stCondLst>
                                            <p:cond delay="0"/>
                                          </p:stCondLst>
                                        </p:cTn>
                                        <p:tgtEl>
                                          <p:spTgt spid="5"/>
                                        </p:tgtEl>
                                        <p:attrNameLst>
                                          <p:attrName>style.visibility</p:attrName>
                                        </p:attrNameLst>
                                      </p:cBhvr>
                                      <p:to>
                                        <p:strVal val="visible"/>
                                      </p:to>
                                    </p:set>
                                    <p:anim from="(-#ppt_w/2)" to="(#ppt_x)" calcmode="lin" valueType="num">
                                      <p:cBhvr>
                                        <p:cTn id="16" dur="1200" fill="hold">
                                          <p:stCondLst>
                                            <p:cond delay="0"/>
                                          </p:stCondLst>
                                        </p:cTn>
                                        <p:tgtEl>
                                          <p:spTgt spid="5"/>
                                        </p:tgtEl>
                                        <p:attrNameLst>
                                          <p:attrName>ppt_x</p:attrName>
                                        </p:attrNameLst>
                                      </p:cBhvr>
                                    </p:anim>
                                    <p:anim from="0" to="-1.0" calcmode="lin" valueType="num">
                                      <p:cBhvr>
                                        <p:cTn id="17" dur="400" decel="50000" autoRev="1" fill="hold">
                                          <p:stCondLst>
                                            <p:cond delay="1200"/>
                                          </p:stCondLst>
                                        </p:cTn>
                                        <p:tgtEl>
                                          <p:spTgt spid="5"/>
                                        </p:tgtEl>
                                        <p:attrNameLst>
                                          <p:attrName>xshear</p:attrName>
                                        </p:attrNameLst>
                                      </p:cBhvr>
                                    </p:anim>
                                    <p:animScale>
                                      <p:cBhvr>
                                        <p:cTn id="18" dur="400" decel="100000" autoRev="1" fill="hold">
                                          <p:stCondLst>
                                            <p:cond delay="1200"/>
                                          </p:stCondLst>
                                        </p:cTn>
                                        <p:tgtEl>
                                          <p:spTgt spid="5"/>
                                        </p:tgtEl>
                                      </p:cBhvr>
                                      <p:from x="100000" y="100000"/>
                                      <p:to x="80000" y="100000"/>
                                    </p:animScale>
                                    <p:anim by="(#ppt_h/3+#ppt_w*0.1)" calcmode="lin" valueType="num">
                                      <p:cBhvr additive="sum">
                                        <p:cTn id="19" dur="400" decel="100000" autoRev="1" fill="hold">
                                          <p:stCondLst>
                                            <p:cond delay="12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a:xfrm>
            <a:off x="533400" y="2514600"/>
            <a:ext cx="8229600" cy="4525963"/>
          </a:xfrm>
        </p:spPr>
        <p:txBody>
          <a:bodyPr>
            <a:normAutofit/>
          </a:bodyPr>
          <a:lstStyle/>
          <a:p>
            <a:pPr>
              <a:lnSpc>
                <a:spcPct val="90000"/>
              </a:lnSpc>
              <a:buFont typeface="Arial"/>
              <a:buChar char="•"/>
            </a:pPr>
            <a:r>
              <a:rPr lang="en-US" b="1" dirty="0">
                <a:latin typeface="Avenir Next Demi Bold"/>
                <a:cs typeface="Avenir Next Demi Bold"/>
              </a:rPr>
              <a:t>New Zealand 1893</a:t>
            </a:r>
          </a:p>
          <a:p>
            <a:pPr>
              <a:lnSpc>
                <a:spcPct val="90000"/>
              </a:lnSpc>
              <a:buFont typeface="Arial"/>
              <a:buChar char="•"/>
            </a:pPr>
            <a:r>
              <a:rPr lang="en-US" b="1" dirty="0">
                <a:latin typeface="Avenir Next Demi Bold"/>
                <a:cs typeface="Avenir Next Demi Bold"/>
              </a:rPr>
              <a:t>Australia 1902</a:t>
            </a:r>
          </a:p>
          <a:p>
            <a:pPr>
              <a:lnSpc>
                <a:spcPct val="90000"/>
              </a:lnSpc>
              <a:buFont typeface="Arial"/>
              <a:buChar char="•"/>
            </a:pPr>
            <a:r>
              <a:rPr lang="en-US" b="1" dirty="0">
                <a:latin typeface="Avenir Next Demi Bold"/>
                <a:cs typeface="Avenir Next Demi Bold"/>
              </a:rPr>
              <a:t>Mexico 1917</a:t>
            </a:r>
          </a:p>
          <a:p>
            <a:pPr>
              <a:lnSpc>
                <a:spcPct val="90000"/>
              </a:lnSpc>
              <a:buFont typeface="Arial"/>
              <a:buChar char="•"/>
            </a:pPr>
            <a:r>
              <a:rPr lang="en-US" b="1" dirty="0">
                <a:latin typeface="Avenir Next Demi Bold"/>
                <a:cs typeface="Avenir Next Demi Bold"/>
              </a:rPr>
              <a:t>Russia 1917</a:t>
            </a:r>
          </a:p>
          <a:p>
            <a:pPr>
              <a:lnSpc>
                <a:spcPct val="90000"/>
              </a:lnSpc>
              <a:buFont typeface="Arial"/>
              <a:buChar char="•"/>
            </a:pPr>
            <a:r>
              <a:rPr lang="en-US" b="1" dirty="0">
                <a:latin typeface="Avenir Next Demi Bold"/>
                <a:cs typeface="Avenir Next Demi Bold"/>
              </a:rPr>
              <a:t>England 1918</a:t>
            </a:r>
          </a:p>
          <a:p>
            <a:pPr>
              <a:lnSpc>
                <a:spcPct val="90000"/>
              </a:lnSpc>
              <a:buFont typeface="Arial"/>
              <a:buChar char="•"/>
            </a:pPr>
            <a:r>
              <a:rPr lang="en-US" b="1" dirty="0">
                <a:latin typeface="Avenir Next Demi Bold"/>
                <a:cs typeface="Avenir Next Demi Bold"/>
              </a:rPr>
              <a:t>Germany 1918</a:t>
            </a:r>
          </a:p>
          <a:p>
            <a:pPr>
              <a:lnSpc>
                <a:spcPct val="90000"/>
              </a:lnSpc>
              <a:buFont typeface="Arial"/>
              <a:buChar char="•"/>
            </a:pPr>
            <a:r>
              <a:rPr lang="en-US" b="1" dirty="0">
                <a:latin typeface="Avenir Next Demi Bold"/>
                <a:cs typeface="Avenir Next Demi Bold"/>
              </a:rPr>
              <a:t>Canada 1918</a:t>
            </a:r>
          </a:p>
        </p:txBody>
      </p:sp>
      <p:pic>
        <p:nvPicPr>
          <p:cNvPr id="40964" name="Picture 4" descr="animated_earth4"/>
          <p:cNvPicPr>
            <a:picLocks noChangeAspect="1" noChangeArrowheads="1" noCrop="1"/>
          </p:cNvPicPr>
          <p:nvPr/>
        </p:nvPicPr>
        <p:blipFill>
          <a:blip r:embed="rId3" cstate="print"/>
          <a:srcRect/>
          <a:stretch>
            <a:fillRect/>
          </a:stretch>
        </p:blipFill>
        <p:spPr bwMode="auto">
          <a:xfrm>
            <a:off x="4419600" y="2895599"/>
            <a:ext cx="4114800" cy="3514725"/>
          </a:xfrm>
          <a:prstGeom prst="rect">
            <a:avLst/>
          </a:prstGeom>
          <a:noFill/>
        </p:spPr>
      </p:pic>
      <p:sp>
        <p:nvSpPr>
          <p:cNvPr id="40965" name="WordArt 5"/>
          <p:cNvSpPr>
            <a:spLocks noChangeArrowheads="1" noChangeShapeType="1" noTextEdit="1"/>
          </p:cNvSpPr>
          <p:nvPr/>
        </p:nvSpPr>
        <p:spPr bwMode="auto">
          <a:xfrm>
            <a:off x="609600" y="152400"/>
            <a:ext cx="7772400" cy="914400"/>
          </a:xfrm>
          <a:prstGeom prst="rect">
            <a:avLst/>
          </a:prstGeom>
        </p:spPr>
        <p:txBody>
          <a:bodyPr wrap="none" fromWordArt="1">
            <a:prstTxWarp prst="textWave1">
              <a:avLst>
                <a:gd name="adj1" fmla="val 13005"/>
                <a:gd name="adj2" fmla="val 0"/>
              </a:avLst>
            </a:prstTxWarp>
          </a:bodyPr>
          <a:lstStyle/>
          <a:p>
            <a:pPr algn="ctr"/>
            <a:r>
              <a:rPr lang="en-US" sz="3600" b="1" kern="10" dirty="0">
                <a:ln w="9525">
                  <a:noFill/>
                  <a:round/>
                  <a:headEnd/>
                  <a:tailEnd/>
                </a:ln>
                <a:effectLst>
                  <a:outerShdw dist="53882" dir="2700000" algn="ctr" rotWithShape="0">
                    <a:srgbClr val="C0C0C0">
                      <a:alpha val="80000"/>
                    </a:srgbClr>
                  </a:outerShdw>
                </a:effectLst>
                <a:latin typeface="AntiqueOliNorDReg"/>
                <a:cs typeface="AntiqueOliNorDReg"/>
              </a:rPr>
              <a:t>How does the U.S. </a:t>
            </a:r>
            <a:r>
              <a:rPr lang="en-US" sz="3600" b="1" kern="10" dirty="0" smtClean="0">
                <a:ln w="9525">
                  <a:noFill/>
                  <a:round/>
                  <a:headEnd/>
                  <a:tailEnd/>
                </a:ln>
                <a:effectLst>
                  <a:outerShdw dist="53882" dir="2700000" algn="ctr" rotWithShape="0">
                    <a:srgbClr val="C0C0C0">
                      <a:alpha val="80000"/>
                    </a:srgbClr>
                  </a:outerShdw>
                </a:effectLst>
                <a:latin typeface="AntiqueOliNorDReg"/>
                <a:cs typeface="AntiqueOliNorDReg"/>
              </a:rPr>
              <a:t>Compare? </a:t>
            </a:r>
            <a:endParaRPr lang="en-US" sz="3600" b="1" kern="10" dirty="0">
              <a:ln w="9525">
                <a:noFill/>
                <a:round/>
                <a:headEnd/>
                <a:tailEnd/>
              </a:ln>
              <a:effectLst>
                <a:outerShdw dist="53882" dir="2700000" algn="ctr" rotWithShape="0">
                  <a:srgbClr val="C0C0C0">
                    <a:alpha val="80000"/>
                  </a:srgbClr>
                </a:outerShdw>
              </a:effectLst>
              <a:latin typeface="AntiqueOliNorDReg"/>
              <a:cs typeface="AntiqueOliNorDReg"/>
            </a:endParaRPr>
          </a:p>
        </p:txBody>
      </p:sp>
      <p:sp>
        <p:nvSpPr>
          <p:cNvPr id="40967" name="Rectangle 7"/>
          <p:cNvSpPr>
            <a:spLocks noChangeArrowheads="1"/>
          </p:cNvSpPr>
          <p:nvPr/>
        </p:nvSpPr>
        <p:spPr bwMode="auto">
          <a:xfrm>
            <a:off x="457200" y="1143000"/>
            <a:ext cx="8153400" cy="1200328"/>
          </a:xfrm>
          <a:prstGeom prst="rect">
            <a:avLst/>
          </a:prstGeom>
          <a:ln>
            <a:headEnd/>
            <a:tailEnd/>
          </a:ln>
        </p:spPr>
        <p:style>
          <a:lnRef idx="3">
            <a:schemeClr val="lt1"/>
          </a:lnRef>
          <a:fillRef idx="1">
            <a:schemeClr val="dk1"/>
          </a:fillRef>
          <a:effectRef idx="1">
            <a:schemeClr val="dk1"/>
          </a:effectRef>
          <a:fontRef idx="minor">
            <a:schemeClr val="lt1"/>
          </a:fontRef>
        </p:style>
        <p:txBody>
          <a:bodyPr wrap="square">
            <a:spAutoFit/>
          </a:bodyPr>
          <a:lstStyle/>
          <a:p>
            <a:r>
              <a:rPr lang="en-US" b="1" dirty="0">
                <a:latin typeface="Avenir Next Demi Bold"/>
                <a:cs typeface="Avenir Next Demi Bold"/>
              </a:rPr>
              <a:t>Before the 19th Amendment was ratified in the U.S. in 1920</a:t>
            </a:r>
            <a:r>
              <a:rPr lang="en-US" b="1" dirty="0" smtClean="0">
                <a:latin typeface="Avenir Next Demi Bold"/>
                <a:cs typeface="Avenir Next Demi Bold"/>
              </a:rPr>
              <a:t>, women </a:t>
            </a:r>
            <a:r>
              <a:rPr lang="en-US" b="1" dirty="0">
                <a:latin typeface="Avenir Next Demi Bold"/>
                <a:cs typeface="Avenir Next Demi Bold"/>
              </a:rPr>
              <a:t>already had the right to vote in these </a:t>
            </a:r>
            <a:r>
              <a:rPr lang="en-US" b="1" dirty="0" smtClean="0">
                <a:latin typeface="Avenir Next Demi Bold"/>
                <a:cs typeface="Avenir Next Demi Bold"/>
              </a:rPr>
              <a:t>countries</a:t>
            </a:r>
            <a:r>
              <a:rPr lang="mr-IN" b="1" dirty="0" smtClean="0">
                <a:latin typeface="Avenir Next Demi Bold"/>
                <a:cs typeface="Avenir Next Demi Bold"/>
              </a:rPr>
              <a:t>…</a:t>
            </a:r>
            <a:endParaRPr lang="en-US" b="1" dirty="0">
              <a:latin typeface="Avenir Next Demi Bold"/>
              <a:cs typeface="Avenir Next Demi Bold"/>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0965"/>
                                        </p:tgtEl>
                                        <p:attrNameLst>
                                          <p:attrName>style.visibility</p:attrName>
                                        </p:attrNameLst>
                                      </p:cBhvr>
                                      <p:to>
                                        <p:strVal val="visible"/>
                                      </p:to>
                                    </p:set>
                                    <p:anim calcmode="lin" valueType="num">
                                      <p:cBhvr>
                                        <p:cTn id="7" dur="500" fill="hold"/>
                                        <p:tgtEl>
                                          <p:spTgt spid="409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65"/>
                                        </p:tgtEl>
                                        <p:attrNameLst>
                                          <p:attrName>ppt_y</p:attrName>
                                        </p:attrNameLst>
                                      </p:cBhvr>
                                      <p:tavLst>
                                        <p:tav tm="0">
                                          <p:val>
                                            <p:strVal val="#ppt_y"/>
                                          </p:val>
                                        </p:tav>
                                        <p:tav tm="100000">
                                          <p:val>
                                            <p:strVal val="#ppt_y"/>
                                          </p:val>
                                        </p:tav>
                                      </p:tavLst>
                                    </p:anim>
                                    <p:anim calcmode="lin" valueType="num">
                                      <p:cBhvr>
                                        <p:cTn id="9" dur="500" fill="hold"/>
                                        <p:tgtEl>
                                          <p:spTgt spid="409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965"/>
                                        </p:tgtEl>
                                      </p:cBhvr>
                                    </p:animEffect>
                                  </p:childTnLst>
                                </p:cTn>
                              </p:par>
                            </p:childTnLst>
                          </p:cTn>
                        </p:par>
                        <p:par>
                          <p:cTn id="12" fill="hold">
                            <p:stCondLst>
                              <p:cond delay="1550"/>
                            </p:stCondLst>
                            <p:childTnLst>
                              <p:par>
                                <p:cTn id="13" presetID="6" presetClass="entr" presetSubtype="16" fill="hold" grpId="0" nodeType="afterEffect">
                                  <p:stCondLst>
                                    <p:cond delay="0"/>
                                  </p:stCondLst>
                                  <p:childTnLst>
                                    <p:set>
                                      <p:cBhvr>
                                        <p:cTn id="14" dur="1" fill="hold">
                                          <p:stCondLst>
                                            <p:cond delay="0"/>
                                          </p:stCondLst>
                                        </p:cTn>
                                        <p:tgtEl>
                                          <p:spTgt spid="40967"/>
                                        </p:tgtEl>
                                        <p:attrNameLst>
                                          <p:attrName>style.visibility</p:attrName>
                                        </p:attrNameLst>
                                      </p:cBhvr>
                                      <p:to>
                                        <p:strVal val="visible"/>
                                      </p:to>
                                    </p:set>
                                    <p:animEffect transition="in" filter="circle(in)">
                                      <p:cBhvr>
                                        <p:cTn id="15" dur="2000"/>
                                        <p:tgtEl>
                                          <p:spTgt spid="40967"/>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40963">
                                            <p:txEl>
                                              <p:pRg st="0" end="0"/>
                                            </p:txEl>
                                          </p:spTgt>
                                        </p:tgtEl>
                                        <p:attrNameLst>
                                          <p:attrName>style.visibility</p:attrName>
                                        </p:attrNameLst>
                                      </p:cBhvr>
                                      <p:to>
                                        <p:strVal val="visible"/>
                                      </p:to>
                                    </p:set>
                                    <p:anim calcmode="lin" valueType="num">
                                      <p:cBhvr>
                                        <p:cTn id="20" dur="1000" fill="hold"/>
                                        <p:tgtEl>
                                          <p:spTgt spid="40963">
                                            <p:txEl>
                                              <p:pRg st="0" end="0"/>
                                            </p:txEl>
                                          </p:spTgt>
                                        </p:tgtEl>
                                        <p:attrNameLst>
                                          <p:attrName>ppt_w</p:attrName>
                                        </p:attrNameLst>
                                      </p:cBhvr>
                                      <p:tavLst>
                                        <p:tav tm="0">
                                          <p:val>
                                            <p:strVal val="#ppt_w*0.70"/>
                                          </p:val>
                                        </p:tav>
                                        <p:tav tm="100000">
                                          <p:val>
                                            <p:strVal val="#ppt_w"/>
                                          </p:val>
                                        </p:tav>
                                      </p:tavLst>
                                    </p:anim>
                                    <p:anim calcmode="lin" valueType="num">
                                      <p:cBhvr>
                                        <p:cTn id="21" dur="1000" fill="hold"/>
                                        <p:tgtEl>
                                          <p:spTgt spid="40963">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40963">
                                            <p:txEl>
                                              <p:pRg st="0" end="0"/>
                                            </p:txEl>
                                          </p:spTgt>
                                        </p:tgtEl>
                                      </p:cBhvr>
                                    </p:animEffect>
                                  </p:childTnLst>
                                </p:cTn>
                              </p:par>
                            </p:childTnLst>
                          </p:cTn>
                        </p:par>
                        <p:par>
                          <p:cTn id="23" fill="hold">
                            <p:stCondLst>
                              <p:cond delay="1000"/>
                            </p:stCondLst>
                            <p:childTnLst>
                              <p:par>
                                <p:cTn id="24" presetID="55" presetClass="entr" presetSubtype="0" fill="hold" nodeType="afterEffect">
                                  <p:stCondLst>
                                    <p:cond delay="0"/>
                                  </p:stCondLst>
                                  <p:childTnLst>
                                    <p:set>
                                      <p:cBhvr>
                                        <p:cTn id="25" dur="1" fill="hold">
                                          <p:stCondLst>
                                            <p:cond delay="0"/>
                                          </p:stCondLst>
                                        </p:cTn>
                                        <p:tgtEl>
                                          <p:spTgt spid="40963">
                                            <p:txEl>
                                              <p:pRg st="1" end="1"/>
                                            </p:txEl>
                                          </p:spTgt>
                                        </p:tgtEl>
                                        <p:attrNameLst>
                                          <p:attrName>style.visibility</p:attrName>
                                        </p:attrNameLst>
                                      </p:cBhvr>
                                      <p:to>
                                        <p:strVal val="visible"/>
                                      </p:to>
                                    </p:set>
                                    <p:anim calcmode="lin" valueType="num">
                                      <p:cBhvr>
                                        <p:cTn id="26" dur="1000" fill="hold"/>
                                        <p:tgtEl>
                                          <p:spTgt spid="40963">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40963">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40963">
                                            <p:txEl>
                                              <p:pRg st="1" end="1"/>
                                            </p:txEl>
                                          </p:spTgt>
                                        </p:tgtEl>
                                      </p:cBhvr>
                                    </p:animEffect>
                                  </p:childTnLst>
                                </p:cTn>
                              </p:par>
                            </p:childTnLst>
                          </p:cTn>
                        </p:par>
                        <p:par>
                          <p:cTn id="29" fill="hold">
                            <p:stCondLst>
                              <p:cond delay="2000"/>
                            </p:stCondLst>
                            <p:childTnLst>
                              <p:par>
                                <p:cTn id="30" presetID="55" presetClass="entr" presetSubtype="0" fill="hold" nodeType="afterEffect">
                                  <p:stCondLst>
                                    <p:cond delay="0"/>
                                  </p:stCondLst>
                                  <p:childTnLst>
                                    <p:set>
                                      <p:cBhvr>
                                        <p:cTn id="31" dur="1" fill="hold">
                                          <p:stCondLst>
                                            <p:cond delay="0"/>
                                          </p:stCondLst>
                                        </p:cTn>
                                        <p:tgtEl>
                                          <p:spTgt spid="40963">
                                            <p:txEl>
                                              <p:pRg st="2" end="2"/>
                                            </p:txEl>
                                          </p:spTgt>
                                        </p:tgtEl>
                                        <p:attrNameLst>
                                          <p:attrName>style.visibility</p:attrName>
                                        </p:attrNameLst>
                                      </p:cBhvr>
                                      <p:to>
                                        <p:strVal val="visible"/>
                                      </p:to>
                                    </p:set>
                                    <p:anim calcmode="lin" valueType="num">
                                      <p:cBhvr>
                                        <p:cTn id="32" dur="1000" fill="hold"/>
                                        <p:tgtEl>
                                          <p:spTgt spid="40963">
                                            <p:txEl>
                                              <p:pRg st="2" end="2"/>
                                            </p:txEl>
                                          </p:spTgt>
                                        </p:tgtEl>
                                        <p:attrNameLst>
                                          <p:attrName>ppt_w</p:attrName>
                                        </p:attrNameLst>
                                      </p:cBhvr>
                                      <p:tavLst>
                                        <p:tav tm="0">
                                          <p:val>
                                            <p:strVal val="#ppt_w*0.70"/>
                                          </p:val>
                                        </p:tav>
                                        <p:tav tm="100000">
                                          <p:val>
                                            <p:strVal val="#ppt_w"/>
                                          </p:val>
                                        </p:tav>
                                      </p:tavLst>
                                    </p:anim>
                                    <p:anim calcmode="lin" valueType="num">
                                      <p:cBhvr>
                                        <p:cTn id="33" dur="1000" fill="hold"/>
                                        <p:tgtEl>
                                          <p:spTgt spid="40963">
                                            <p:txEl>
                                              <p:pRg st="2" end="2"/>
                                            </p:txEl>
                                          </p:spTgt>
                                        </p:tgtEl>
                                        <p:attrNameLst>
                                          <p:attrName>ppt_h</p:attrName>
                                        </p:attrNameLst>
                                      </p:cBhvr>
                                      <p:tavLst>
                                        <p:tav tm="0">
                                          <p:val>
                                            <p:strVal val="#ppt_h"/>
                                          </p:val>
                                        </p:tav>
                                        <p:tav tm="100000">
                                          <p:val>
                                            <p:strVal val="#ppt_h"/>
                                          </p:val>
                                        </p:tav>
                                      </p:tavLst>
                                    </p:anim>
                                    <p:animEffect transition="in" filter="fade">
                                      <p:cBhvr>
                                        <p:cTn id="34" dur="1000"/>
                                        <p:tgtEl>
                                          <p:spTgt spid="40963">
                                            <p:txEl>
                                              <p:pRg st="2" end="2"/>
                                            </p:txEl>
                                          </p:spTgt>
                                        </p:tgtEl>
                                      </p:cBhvr>
                                    </p:animEffect>
                                  </p:childTnLst>
                                </p:cTn>
                              </p:par>
                            </p:childTnLst>
                          </p:cTn>
                        </p:par>
                        <p:par>
                          <p:cTn id="35" fill="hold">
                            <p:stCondLst>
                              <p:cond delay="3000"/>
                            </p:stCondLst>
                            <p:childTnLst>
                              <p:par>
                                <p:cTn id="36" presetID="55" presetClass="entr" presetSubtype="0" fill="hold" nodeType="afterEffect">
                                  <p:stCondLst>
                                    <p:cond delay="0"/>
                                  </p:stCondLst>
                                  <p:childTnLst>
                                    <p:set>
                                      <p:cBhvr>
                                        <p:cTn id="37" dur="1" fill="hold">
                                          <p:stCondLst>
                                            <p:cond delay="0"/>
                                          </p:stCondLst>
                                        </p:cTn>
                                        <p:tgtEl>
                                          <p:spTgt spid="40963">
                                            <p:txEl>
                                              <p:pRg st="3" end="3"/>
                                            </p:txEl>
                                          </p:spTgt>
                                        </p:tgtEl>
                                        <p:attrNameLst>
                                          <p:attrName>style.visibility</p:attrName>
                                        </p:attrNameLst>
                                      </p:cBhvr>
                                      <p:to>
                                        <p:strVal val="visible"/>
                                      </p:to>
                                    </p:set>
                                    <p:anim calcmode="lin" valueType="num">
                                      <p:cBhvr>
                                        <p:cTn id="38" dur="1000" fill="hold"/>
                                        <p:tgtEl>
                                          <p:spTgt spid="40963">
                                            <p:txEl>
                                              <p:pRg st="3" end="3"/>
                                            </p:txEl>
                                          </p:spTgt>
                                        </p:tgtEl>
                                        <p:attrNameLst>
                                          <p:attrName>ppt_w</p:attrName>
                                        </p:attrNameLst>
                                      </p:cBhvr>
                                      <p:tavLst>
                                        <p:tav tm="0">
                                          <p:val>
                                            <p:strVal val="#ppt_w*0.70"/>
                                          </p:val>
                                        </p:tav>
                                        <p:tav tm="100000">
                                          <p:val>
                                            <p:strVal val="#ppt_w"/>
                                          </p:val>
                                        </p:tav>
                                      </p:tavLst>
                                    </p:anim>
                                    <p:anim calcmode="lin" valueType="num">
                                      <p:cBhvr>
                                        <p:cTn id="39" dur="1000" fill="hold"/>
                                        <p:tgtEl>
                                          <p:spTgt spid="40963">
                                            <p:txEl>
                                              <p:pRg st="3" end="3"/>
                                            </p:txEl>
                                          </p:spTgt>
                                        </p:tgtEl>
                                        <p:attrNameLst>
                                          <p:attrName>ppt_h</p:attrName>
                                        </p:attrNameLst>
                                      </p:cBhvr>
                                      <p:tavLst>
                                        <p:tav tm="0">
                                          <p:val>
                                            <p:strVal val="#ppt_h"/>
                                          </p:val>
                                        </p:tav>
                                        <p:tav tm="100000">
                                          <p:val>
                                            <p:strVal val="#ppt_h"/>
                                          </p:val>
                                        </p:tav>
                                      </p:tavLst>
                                    </p:anim>
                                    <p:animEffect transition="in" filter="fade">
                                      <p:cBhvr>
                                        <p:cTn id="40" dur="1000"/>
                                        <p:tgtEl>
                                          <p:spTgt spid="40963">
                                            <p:txEl>
                                              <p:pRg st="3" end="3"/>
                                            </p:txEl>
                                          </p:spTgt>
                                        </p:tgtEl>
                                      </p:cBhvr>
                                    </p:animEffect>
                                  </p:childTnLst>
                                </p:cTn>
                              </p:par>
                            </p:childTnLst>
                          </p:cTn>
                        </p:par>
                        <p:par>
                          <p:cTn id="41" fill="hold">
                            <p:stCondLst>
                              <p:cond delay="4000"/>
                            </p:stCondLst>
                            <p:childTnLst>
                              <p:par>
                                <p:cTn id="42" presetID="55" presetClass="entr" presetSubtype="0" fill="hold" nodeType="afterEffect">
                                  <p:stCondLst>
                                    <p:cond delay="0"/>
                                  </p:stCondLst>
                                  <p:childTnLst>
                                    <p:set>
                                      <p:cBhvr>
                                        <p:cTn id="43" dur="1" fill="hold">
                                          <p:stCondLst>
                                            <p:cond delay="0"/>
                                          </p:stCondLst>
                                        </p:cTn>
                                        <p:tgtEl>
                                          <p:spTgt spid="40963">
                                            <p:txEl>
                                              <p:pRg st="4" end="4"/>
                                            </p:txEl>
                                          </p:spTgt>
                                        </p:tgtEl>
                                        <p:attrNameLst>
                                          <p:attrName>style.visibility</p:attrName>
                                        </p:attrNameLst>
                                      </p:cBhvr>
                                      <p:to>
                                        <p:strVal val="visible"/>
                                      </p:to>
                                    </p:set>
                                    <p:anim calcmode="lin" valueType="num">
                                      <p:cBhvr>
                                        <p:cTn id="44" dur="1000" fill="hold"/>
                                        <p:tgtEl>
                                          <p:spTgt spid="40963">
                                            <p:txEl>
                                              <p:pRg st="4" end="4"/>
                                            </p:txEl>
                                          </p:spTgt>
                                        </p:tgtEl>
                                        <p:attrNameLst>
                                          <p:attrName>ppt_w</p:attrName>
                                        </p:attrNameLst>
                                      </p:cBhvr>
                                      <p:tavLst>
                                        <p:tav tm="0">
                                          <p:val>
                                            <p:strVal val="#ppt_w*0.70"/>
                                          </p:val>
                                        </p:tav>
                                        <p:tav tm="100000">
                                          <p:val>
                                            <p:strVal val="#ppt_w"/>
                                          </p:val>
                                        </p:tav>
                                      </p:tavLst>
                                    </p:anim>
                                    <p:anim calcmode="lin" valueType="num">
                                      <p:cBhvr>
                                        <p:cTn id="45" dur="1000" fill="hold"/>
                                        <p:tgtEl>
                                          <p:spTgt spid="40963">
                                            <p:txEl>
                                              <p:pRg st="4" end="4"/>
                                            </p:txEl>
                                          </p:spTgt>
                                        </p:tgtEl>
                                        <p:attrNameLst>
                                          <p:attrName>ppt_h</p:attrName>
                                        </p:attrNameLst>
                                      </p:cBhvr>
                                      <p:tavLst>
                                        <p:tav tm="0">
                                          <p:val>
                                            <p:strVal val="#ppt_h"/>
                                          </p:val>
                                        </p:tav>
                                        <p:tav tm="100000">
                                          <p:val>
                                            <p:strVal val="#ppt_h"/>
                                          </p:val>
                                        </p:tav>
                                      </p:tavLst>
                                    </p:anim>
                                    <p:animEffect transition="in" filter="fade">
                                      <p:cBhvr>
                                        <p:cTn id="46" dur="1000"/>
                                        <p:tgtEl>
                                          <p:spTgt spid="40963">
                                            <p:txEl>
                                              <p:pRg st="4" end="4"/>
                                            </p:txEl>
                                          </p:spTgt>
                                        </p:tgtEl>
                                      </p:cBhvr>
                                    </p:animEffect>
                                  </p:childTnLst>
                                </p:cTn>
                              </p:par>
                            </p:childTnLst>
                          </p:cTn>
                        </p:par>
                        <p:par>
                          <p:cTn id="47" fill="hold">
                            <p:stCondLst>
                              <p:cond delay="5000"/>
                            </p:stCondLst>
                            <p:childTnLst>
                              <p:par>
                                <p:cTn id="48" presetID="55" presetClass="entr" presetSubtype="0" fill="hold" nodeType="afterEffect">
                                  <p:stCondLst>
                                    <p:cond delay="0"/>
                                  </p:stCondLst>
                                  <p:childTnLst>
                                    <p:set>
                                      <p:cBhvr>
                                        <p:cTn id="49" dur="1" fill="hold">
                                          <p:stCondLst>
                                            <p:cond delay="0"/>
                                          </p:stCondLst>
                                        </p:cTn>
                                        <p:tgtEl>
                                          <p:spTgt spid="40963">
                                            <p:txEl>
                                              <p:pRg st="5" end="5"/>
                                            </p:txEl>
                                          </p:spTgt>
                                        </p:tgtEl>
                                        <p:attrNameLst>
                                          <p:attrName>style.visibility</p:attrName>
                                        </p:attrNameLst>
                                      </p:cBhvr>
                                      <p:to>
                                        <p:strVal val="visible"/>
                                      </p:to>
                                    </p:set>
                                    <p:anim calcmode="lin" valueType="num">
                                      <p:cBhvr>
                                        <p:cTn id="50" dur="1000" fill="hold"/>
                                        <p:tgtEl>
                                          <p:spTgt spid="40963">
                                            <p:txEl>
                                              <p:pRg st="5" end="5"/>
                                            </p:txEl>
                                          </p:spTgt>
                                        </p:tgtEl>
                                        <p:attrNameLst>
                                          <p:attrName>ppt_w</p:attrName>
                                        </p:attrNameLst>
                                      </p:cBhvr>
                                      <p:tavLst>
                                        <p:tav tm="0">
                                          <p:val>
                                            <p:strVal val="#ppt_w*0.70"/>
                                          </p:val>
                                        </p:tav>
                                        <p:tav tm="100000">
                                          <p:val>
                                            <p:strVal val="#ppt_w"/>
                                          </p:val>
                                        </p:tav>
                                      </p:tavLst>
                                    </p:anim>
                                    <p:anim calcmode="lin" valueType="num">
                                      <p:cBhvr>
                                        <p:cTn id="51" dur="1000" fill="hold"/>
                                        <p:tgtEl>
                                          <p:spTgt spid="40963">
                                            <p:txEl>
                                              <p:pRg st="5" end="5"/>
                                            </p:txEl>
                                          </p:spTgt>
                                        </p:tgtEl>
                                        <p:attrNameLst>
                                          <p:attrName>ppt_h</p:attrName>
                                        </p:attrNameLst>
                                      </p:cBhvr>
                                      <p:tavLst>
                                        <p:tav tm="0">
                                          <p:val>
                                            <p:strVal val="#ppt_h"/>
                                          </p:val>
                                        </p:tav>
                                        <p:tav tm="100000">
                                          <p:val>
                                            <p:strVal val="#ppt_h"/>
                                          </p:val>
                                        </p:tav>
                                      </p:tavLst>
                                    </p:anim>
                                    <p:animEffect transition="in" filter="fade">
                                      <p:cBhvr>
                                        <p:cTn id="52" dur="1000"/>
                                        <p:tgtEl>
                                          <p:spTgt spid="40963">
                                            <p:txEl>
                                              <p:pRg st="5" end="5"/>
                                            </p:txEl>
                                          </p:spTgt>
                                        </p:tgtEl>
                                      </p:cBhvr>
                                    </p:animEffect>
                                  </p:childTnLst>
                                </p:cTn>
                              </p:par>
                            </p:childTnLst>
                          </p:cTn>
                        </p:par>
                        <p:par>
                          <p:cTn id="53" fill="hold">
                            <p:stCondLst>
                              <p:cond delay="6000"/>
                            </p:stCondLst>
                            <p:childTnLst>
                              <p:par>
                                <p:cTn id="54" presetID="55" presetClass="entr" presetSubtype="0" fill="hold" nodeType="afterEffect">
                                  <p:stCondLst>
                                    <p:cond delay="0"/>
                                  </p:stCondLst>
                                  <p:childTnLst>
                                    <p:set>
                                      <p:cBhvr>
                                        <p:cTn id="55" dur="1" fill="hold">
                                          <p:stCondLst>
                                            <p:cond delay="0"/>
                                          </p:stCondLst>
                                        </p:cTn>
                                        <p:tgtEl>
                                          <p:spTgt spid="40963">
                                            <p:txEl>
                                              <p:pRg st="6" end="6"/>
                                            </p:txEl>
                                          </p:spTgt>
                                        </p:tgtEl>
                                        <p:attrNameLst>
                                          <p:attrName>style.visibility</p:attrName>
                                        </p:attrNameLst>
                                      </p:cBhvr>
                                      <p:to>
                                        <p:strVal val="visible"/>
                                      </p:to>
                                    </p:set>
                                    <p:anim calcmode="lin" valueType="num">
                                      <p:cBhvr>
                                        <p:cTn id="56" dur="1000" fill="hold"/>
                                        <p:tgtEl>
                                          <p:spTgt spid="40963">
                                            <p:txEl>
                                              <p:pRg st="6" end="6"/>
                                            </p:txEl>
                                          </p:spTgt>
                                        </p:tgtEl>
                                        <p:attrNameLst>
                                          <p:attrName>ppt_w</p:attrName>
                                        </p:attrNameLst>
                                      </p:cBhvr>
                                      <p:tavLst>
                                        <p:tav tm="0">
                                          <p:val>
                                            <p:strVal val="#ppt_w*0.70"/>
                                          </p:val>
                                        </p:tav>
                                        <p:tav tm="100000">
                                          <p:val>
                                            <p:strVal val="#ppt_w"/>
                                          </p:val>
                                        </p:tav>
                                      </p:tavLst>
                                    </p:anim>
                                    <p:anim calcmode="lin" valueType="num">
                                      <p:cBhvr>
                                        <p:cTn id="57" dur="1000" fill="hold"/>
                                        <p:tgtEl>
                                          <p:spTgt spid="40963">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409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P spid="4096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46000"/>
          </a:blip>
          <a:stretch>
            <a:fillRect/>
          </a:stretch>
        </p:blipFill>
        <p:spPr>
          <a:xfrm>
            <a:off x="0" y="0"/>
            <a:ext cx="9144000" cy="6858000"/>
          </a:xfrm>
          <a:prstGeom prst="rect">
            <a:avLst/>
          </a:prstGeom>
        </p:spPr>
      </p:pic>
      <p:sp>
        <p:nvSpPr>
          <p:cNvPr id="7" name="Rectangle 6"/>
          <p:cNvSpPr/>
          <p:nvPr/>
        </p:nvSpPr>
        <p:spPr>
          <a:xfrm>
            <a:off x="1676400" y="228600"/>
            <a:ext cx="5913603" cy="1077218"/>
          </a:xfrm>
          <a:prstGeom prst="rect">
            <a:avLst/>
          </a:prstGeom>
          <a:solidFill>
            <a:schemeClr val="dk1">
              <a:alpha val="57000"/>
            </a:schemeClr>
          </a:solidFill>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en-US" sz="32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ntiqueOliNorDReg"/>
                <a:cs typeface="AntiqueOliNorDReg"/>
              </a:rPr>
              <a:t>What does the </a:t>
            </a:r>
            <a:r>
              <a:rPr lang="en-US" sz="32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ntiqueOliNorDReg"/>
                <a:cs typeface="AntiqueOliNorDReg"/>
              </a:rPr>
              <a:t>term</a:t>
            </a:r>
            <a:r>
              <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ntiqueOliNorDReg"/>
                <a:cs typeface="AntiqueOliNorDReg"/>
              </a:rPr>
              <a:t> </a:t>
            </a:r>
            <a:r>
              <a:rPr lang="en-US"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ntiqueOliNorDReg"/>
                <a:cs typeface="AntiqueOliNorDReg"/>
              </a:rPr>
              <a:t>‘Suffrage’ </a:t>
            </a:r>
            <a:r>
              <a:rPr lang="en-US" sz="3200" b="1" cap="none" spc="0" dirty="0" smtClean="0">
                <a:ln w="18415" cmpd="sng">
                  <a:solidFill>
                    <a:srgbClr val="FFFFFF"/>
                  </a:solidFill>
                  <a:prstDash val="solid"/>
                </a:ln>
                <a:solidFill>
                  <a:schemeClr val="tx1"/>
                </a:solidFill>
                <a:effectLst>
                  <a:outerShdw blurRad="63500" dir="3600000" algn="tl" rotWithShape="0">
                    <a:srgbClr val="000000">
                      <a:alpha val="70000"/>
                    </a:srgbClr>
                  </a:outerShdw>
                </a:effectLst>
                <a:latin typeface="AntiqueOliNorDReg"/>
                <a:cs typeface="AntiqueOliNorDReg"/>
              </a:rPr>
              <a:t> </a:t>
            </a:r>
            <a:r>
              <a:rPr lang="en-US" sz="32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ntiqueOliNorDReg"/>
                <a:cs typeface="AntiqueOliNorDReg"/>
              </a:rPr>
              <a:t>mean?</a:t>
            </a:r>
          </a:p>
        </p:txBody>
      </p:sp>
      <p:sp>
        <p:nvSpPr>
          <p:cNvPr id="2" name="TextBox 1"/>
          <p:cNvSpPr txBox="1"/>
          <p:nvPr/>
        </p:nvSpPr>
        <p:spPr>
          <a:xfrm>
            <a:off x="762000" y="2209800"/>
            <a:ext cx="7785329" cy="1815882"/>
          </a:xfrm>
          <a:prstGeom prst="rect">
            <a:avLst/>
          </a:prstGeom>
          <a:noFill/>
        </p:spPr>
        <p:txBody>
          <a:bodyPr wrap="none" rtlCol="0">
            <a:spAutoFit/>
          </a:bodyPr>
          <a:lstStyle/>
          <a:p>
            <a:pPr marL="342900" indent="-342900">
              <a:buFont typeface="Arial"/>
              <a:buChar char="•"/>
            </a:pPr>
            <a:r>
              <a:rPr lang="en-US" sz="2800" b="1" dirty="0" smtClean="0"/>
              <a:t> The right to vote.</a:t>
            </a:r>
          </a:p>
          <a:p>
            <a:endParaRPr lang="en-US" sz="2800" b="1" dirty="0" smtClean="0"/>
          </a:p>
          <a:p>
            <a:pPr marL="342900" indent="-342900">
              <a:buFont typeface="Arial"/>
              <a:buChar char="•"/>
            </a:pPr>
            <a:r>
              <a:rPr lang="en-US" sz="2800" b="1" dirty="0" smtClean="0"/>
              <a:t>A </a:t>
            </a:r>
            <a:r>
              <a:rPr lang="en-US" sz="2800" b="1" dirty="0" smtClean="0">
                <a:solidFill>
                  <a:srgbClr val="FF3300"/>
                </a:solidFill>
              </a:rPr>
              <a:t>‘suffragist’ </a:t>
            </a:r>
            <a:r>
              <a:rPr lang="en-US" sz="2800" b="1" dirty="0" smtClean="0"/>
              <a:t>is a man or woman who</a:t>
            </a:r>
          </a:p>
          <a:p>
            <a:r>
              <a:rPr lang="en-US" sz="2800" b="1" dirty="0"/>
              <a:t> </a:t>
            </a:r>
            <a:r>
              <a:rPr lang="en-US" sz="2800" b="1" dirty="0" smtClean="0"/>
              <a:t>  supports the extension of the right to vote.</a:t>
            </a:r>
            <a:endParaRPr lang="en-US" sz="28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me Travel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86" y="-1"/>
            <a:ext cx="9137613" cy="6858001"/>
          </a:xfrm>
          <a:prstGeom prst="rect">
            <a:avLst/>
          </a:prstGeom>
        </p:spPr>
      </p:pic>
      <p:pic>
        <p:nvPicPr>
          <p:cNvPr id="4" name="Picture 3"/>
          <p:cNvPicPr>
            <a:picLocks noChangeAspect="1"/>
          </p:cNvPicPr>
          <p:nvPr/>
        </p:nvPicPr>
        <p:blipFill>
          <a:blip r:embed="rId5"/>
          <a:stretch>
            <a:fillRect/>
          </a:stretch>
        </p:blipFill>
        <p:spPr>
          <a:xfrm>
            <a:off x="9381" y="-76199"/>
            <a:ext cx="9144000" cy="6980522"/>
          </a:xfrm>
          <a:prstGeom prst="rect">
            <a:avLst/>
          </a:prstGeom>
        </p:spPr>
      </p:pic>
      <p:sp>
        <p:nvSpPr>
          <p:cNvPr id="2" name="Title 1"/>
          <p:cNvSpPr>
            <a:spLocks noGrp="1"/>
          </p:cNvSpPr>
          <p:nvPr>
            <p:ph type="title"/>
          </p:nvPr>
        </p:nvSpPr>
        <p:spPr>
          <a:xfrm>
            <a:off x="381000" y="838200"/>
            <a:ext cx="8305800" cy="3886199"/>
          </a:xfrm>
          <a:solidFill>
            <a:schemeClr val="dk1">
              <a:alpha val="60000"/>
            </a:schemeClr>
          </a:solidFill>
        </p:spPr>
        <p:style>
          <a:lnRef idx="3">
            <a:schemeClr val="lt1"/>
          </a:lnRef>
          <a:fillRef idx="1">
            <a:schemeClr val="dk1"/>
          </a:fillRef>
          <a:effectRef idx="1">
            <a:schemeClr val="dk1"/>
          </a:effectRef>
          <a:fontRef idx="minor">
            <a:schemeClr val="lt1"/>
          </a:fontRef>
        </p:style>
        <p:txBody>
          <a:bodyPr>
            <a:normAutofit fontScale="90000"/>
          </a:bodyPr>
          <a:lstStyle/>
          <a:p>
            <a:r>
              <a:rPr lang="en-US" b="1" dirty="0" smtClean="0">
                <a:solidFill>
                  <a:schemeClr val="bg1"/>
                </a:solidFill>
                <a:latin typeface="Avenir Next Demi Bold"/>
                <a:cs typeface="Avenir Next Demi Bold"/>
              </a:rPr>
              <a:t>#15. PAST TO PRESENT</a:t>
            </a:r>
            <a:r>
              <a:rPr lang="en-US" dirty="0" smtClean="0">
                <a:ln>
                  <a:solidFill>
                    <a:schemeClr val="tx1"/>
                  </a:solidFill>
                </a:ln>
                <a:solidFill>
                  <a:schemeClr val="bg1"/>
                </a:solidFill>
                <a:latin typeface="Avenir Next Demi Bold"/>
                <a:cs typeface="Avenir Next Demi Bold"/>
              </a:rPr>
              <a:t/>
            </a:r>
            <a:br>
              <a:rPr lang="en-US" dirty="0" smtClean="0">
                <a:ln>
                  <a:solidFill>
                    <a:schemeClr val="tx1"/>
                  </a:solidFill>
                </a:ln>
                <a:solidFill>
                  <a:schemeClr val="bg1"/>
                </a:solidFill>
                <a:latin typeface="Avenir Next Demi Bold"/>
                <a:cs typeface="Avenir Next Demi Bold"/>
              </a:rPr>
            </a:br>
            <a:r>
              <a:rPr lang="en-US" sz="3400" dirty="0" smtClean="0">
                <a:ln w="18415" cmpd="sng">
                  <a:noFill/>
                  <a:prstDash val="solid"/>
                </a:ln>
                <a:solidFill>
                  <a:schemeClr val="bg1"/>
                </a:solidFill>
                <a:latin typeface="Avenir Next Demi Bold"/>
                <a:cs typeface="Avenir Next Demi Bold"/>
              </a:rPr>
              <a:t>What barriers to full equality between women and men still exist in American society…. Or is it equal? If not, what do you think accounts for these obstacles? For example, why do you think the United States has never had a female President?</a:t>
            </a:r>
            <a:endParaRPr lang="en-US" sz="3400" dirty="0">
              <a:ln w="18415" cmpd="sng">
                <a:noFill/>
                <a:prstDash val="solid"/>
              </a:ln>
              <a:solidFill>
                <a:schemeClr val="bg1"/>
              </a:solidFill>
              <a:latin typeface="Avenir Next Demi Bold"/>
              <a:cs typeface="Avenir Next Demi Bold"/>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3"/>
                                        </p:tgtEl>
                                      </p:cBhvr>
                                    </p:cmd>
                                  </p:childTnLst>
                                </p:cTn>
                              </p:par>
                              <p:par>
                                <p:cTn id="7" presetID="23" presetClass="entr" presetSubtype="16"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 calcmode="lin" valueType="num">
                                      <p:cBhvr>
                                        <p:cTn id="9" dur="2000" fill="hold"/>
                                        <p:tgtEl>
                                          <p:spTgt spid="2"/>
                                        </p:tgtEl>
                                        <p:attrNameLst>
                                          <p:attrName>ppt_w</p:attrName>
                                        </p:attrNameLst>
                                      </p:cBhvr>
                                      <p:tavLst>
                                        <p:tav tm="0">
                                          <p:val>
                                            <p:fltVal val="0"/>
                                          </p:val>
                                        </p:tav>
                                        <p:tav tm="100000">
                                          <p:val>
                                            <p:strVal val="#ppt_w"/>
                                          </p:val>
                                        </p:tav>
                                      </p:tavLst>
                                    </p:anim>
                                    <p:anim calcmode="lin" valueType="num">
                                      <p:cBhvr>
                                        <p:cTn id="10" dur="20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1003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05000"/>
            <a:ext cx="6019800" cy="4525963"/>
          </a:xfrm>
        </p:spPr>
        <p:txBody>
          <a:bodyPr>
            <a:normAutofit/>
          </a:bodyPr>
          <a:lstStyle/>
          <a:p>
            <a:pPr>
              <a:spcBef>
                <a:spcPts val="800"/>
              </a:spcBef>
              <a:buFont typeface="Arial"/>
              <a:buChar char="•"/>
            </a:pPr>
            <a:r>
              <a:rPr lang="en-US" sz="2300" b="1" dirty="0" smtClean="0">
                <a:latin typeface="Avenir Next Demi Bold"/>
                <a:cs typeface="Avenir Next Demi Bold"/>
              </a:rPr>
              <a:t>Critically read the textbook version  on the next slide that explains how women in the U.S. gained the right to vote.</a:t>
            </a:r>
          </a:p>
          <a:p>
            <a:pPr marL="0" indent="0">
              <a:spcBef>
                <a:spcPts val="800"/>
              </a:spcBef>
              <a:buNone/>
            </a:pPr>
            <a:endParaRPr lang="en-US" sz="2300" b="1" dirty="0" smtClean="0">
              <a:latin typeface="Avenir Next Demi Bold"/>
              <a:cs typeface="Avenir Next Demi Bold"/>
            </a:endParaRPr>
          </a:p>
          <a:p>
            <a:pPr>
              <a:spcBef>
                <a:spcPts val="800"/>
              </a:spcBef>
              <a:buFont typeface="Arial"/>
              <a:buChar char="•"/>
            </a:pPr>
            <a:r>
              <a:rPr lang="en-US" sz="2300" b="1" dirty="0" smtClean="0">
                <a:latin typeface="Avenir Next Demi Bold"/>
                <a:cs typeface="Avenir Next Demi Bold"/>
              </a:rPr>
              <a:t> Afterwards, answer the following question: </a:t>
            </a:r>
            <a:r>
              <a:rPr lang="en-US" sz="2300" b="1" i="1" dirty="0" smtClean="0">
                <a:solidFill>
                  <a:srgbClr val="FF0000"/>
                </a:solidFill>
                <a:latin typeface="Avenir Next Demi Bold"/>
                <a:cs typeface="Avenir Next Demi Bold"/>
              </a:rPr>
              <a:t>Do you feel that this reading gives its’ readers a fairly complete and full understanding of this historical time period? </a:t>
            </a:r>
            <a:r>
              <a:rPr lang="en-US" sz="2300" b="1" i="1" u="sng" dirty="0" smtClean="0">
                <a:solidFill>
                  <a:srgbClr val="FF0000"/>
                </a:solidFill>
                <a:latin typeface="Avenir Next Demi Bold"/>
                <a:cs typeface="Avenir Next Demi Bold"/>
              </a:rPr>
              <a:t>Support</a:t>
            </a:r>
            <a:r>
              <a:rPr lang="en-US" sz="2300" b="1" i="1" dirty="0" smtClean="0">
                <a:solidFill>
                  <a:srgbClr val="FF0000"/>
                </a:solidFill>
                <a:latin typeface="Avenir Next Demi Bold"/>
                <a:cs typeface="Avenir Next Demi Bold"/>
              </a:rPr>
              <a:t> your answer. </a:t>
            </a:r>
            <a:endParaRPr lang="en-US" sz="2300" b="1" i="1" dirty="0">
              <a:solidFill>
                <a:srgbClr val="FF0000"/>
              </a:solidFill>
              <a:latin typeface="Avenir Next Demi Bold"/>
              <a:cs typeface="Avenir Next Demi Bold"/>
            </a:endParaRPr>
          </a:p>
        </p:txBody>
      </p:sp>
      <p:sp>
        <p:nvSpPr>
          <p:cNvPr id="4" name="Rectangle 3"/>
          <p:cNvSpPr/>
          <p:nvPr/>
        </p:nvSpPr>
        <p:spPr>
          <a:xfrm>
            <a:off x="533400" y="11100"/>
            <a:ext cx="8153400" cy="1200329"/>
          </a:xfrm>
          <a:prstGeom prst="rect">
            <a:avLst/>
          </a:prstGeom>
          <a:noFill/>
        </p:spPr>
        <p:txBody>
          <a:bodyPr wrap="square" lIns="91440" tIns="45720" rIns="91440" bIns="45720">
            <a:spAutoFit/>
          </a:bodyPr>
          <a:lstStyle/>
          <a:p>
            <a:pPr algn="ct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ntiqueOliNorDReg"/>
                <a:cs typeface="AntiqueOliNorDReg"/>
              </a:rPr>
              <a:t>Critical </a:t>
            </a:r>
            <a:r>
              <a:rPr lang="en-US"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ntiqueOliNorDReg"/>
                <a:cs typeface="AntiqueOliNorDReg"/>
              </a:rPr>
              <a:t>Reading of </a:t>
            </a:r>
            <a:endPar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ntiqueOliNorDReg"/>
              <a:cs typeface="AntiqueOliNorDReg"/>
            </a:endParaRPr>
          </a:p>
          <a:p>
            <a:pPr algn="ctr"/>
            <a:r>
              <a:rPr lang="en-US"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ntiqueOliNorDReg"/>
                <a:cs typeface="AntiqueOliNorDReg"/>
              </a:rPr>
              <a:t>Secondary Source </a:t>
            </a:r>
          </a:p>
        </p:txBody>
      </p:sp>
      <p:pic>
        <p:nvPicPr>
          <p:cNvPr id="5" name="Picture 4"/>
          <p:cNvPicPr>
            <a:picLocks noChangeAspect="1"/>
          </p:cNvPicPr>
          <p:nvPr/>
        </p:nvPicPr>
        <p:blipFill rotWithShape="1">
          <a:blip r:embed="rId2"/>
          <a:srcRect l="7456" t="2869" b="3803"/>
          <a:stretch/>
        </p:blipFill>
        <p:spPr>
          <a:xfrm rot="340105">
            <a:off x="6544140" y="1395045"/>
            <a:ext cx="2166688" cy="3009731"/>
          </a:xfrm>
          <a:prstGeom prst="rect">
            <a:avLst/>
          </a:prstGeom>
          <a:ln>
            <a:solidFill>
              <a:schemeClr val="tx1"/>
            </a:solidFill>
          </a:ln>
        </p:spPr>
      </p:pic>
      <p:pic>
        <p:nvPicPr>
          <p:cNvPr id="7" name="Picture 6" descr="Detective-With-Magnifier-9088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890" y="4207933"/>
            <a:ext cx="2906110" cy="26670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descr="Displaying Doc - Apr 9, 2014, 12-21 PM - p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Doc - Jan 9 2019 - 10-56 AM - p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0"/>
            <a:ext cx="5943600" cy="6858000"/>
          </a:xfrm>
          <a:prstGeom prst="rect">
            <a:avLst/>
          </a:prstGeom>
          <a:ln>
            <a:solidFill>
              <a:schemeClr val="tx1"/>
            </a:solidFill>
          </a:ln>
        </p:spPr>
      </p:pic>
      <p:pic>
        <p:nvPicPr>
          <p:cNvPr id="9" name="Picture 8"/>
          <p:cNvPicPr>
            <a:picLocks noChangeAspect="1"/>
          </p:cNvPicPr>
          <p:nvPr/>
        </p:nvPicPr>
        <p:blipFill rotWithShape="1">
          <a:blip r:embed="rId4"/>
          <a:srcRect l="7456" t="2869" b="3803"/>
          <a:stretch/>
        </p:blipFill>
        <p:spPr>
          <a:xfrm rot="21348948">
            <a:off x="268959" y="1453405"/>
            <a:ext cx="2362200" cy="328131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 - Jan 10 2019 - 2-35 PM - p1.jpg"/>
          <p:cNvPicPr>
            <a:picLocks noChangeAspect="1"/>
          </p:cNvPicPr>
          <p:nvPr/>
        </p:nvPicPr>
        <p:blipFill rotWithShape="1">
          <a:blip r:embed="rId2" cstate="print">
            <a:extLst>
              <a:ext uri="{28A0092B-C50C-407E-A947-70E740481C1C}">
                <a14:useLocalDpi xmlns:a14="http://schemas.microsoft.com/office/drawing/2010/main" val="0"/>
              </a:ext>
            </a:extLst>
          </a:blip>
          <a:srcRect t="14749" r="3363" b="10465"/>
          <a:stretch/>
        </p:blipFill>
        <p:spPr>
          <a:xfrm>
            <a:off x="-30924" y="457200"/>
            <a:ext cx="9137960" cy="6016183"/>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 - Jan 10 2019 - 2-35 PM - 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
            <a:ext cx="8701819" cy="6553200"/>
          </a:xfrm>
          <a:prstGeom prst="rect">
            <a:avLst/>
          </a:prstGeom>
          <a:ln>
            <a:solidFill>
              <a:srgbClr val="000000"/>
            </a:solidFill>
          </a:ln>
        </p:spPr>
      </p:pic>
      <p:sp>
        <p:nvSpPr>
          <p:cNvPr id="5" name="Rectangle 4"/>
          <p:cNvSpPr/>
          <p:nvPr/>
        </p:nvSpPr>
        <p:spPr>
          <a:xfrm>
            <a:off x="2819400" y="4631750"/>
            <a:ext cx="5715000" cy="2226250"/>
          </a:xfrm>
          <a:prstGeom prst="rect">
            <a:avLst/>
          </a:prstGeom>
          <a:solidFill>
            <a:schemeClr val="dk1"/>
          </a:solidFill>
        </p:spPr>
        <p:style>
          <a:lnRef idx="3">
            <a:schemeClr val="lt1"/>
          </a:lnRef>
          <a:fillRef idx="1">
            <a:schemeClr val="dk1"/>
          </a:fillRef>
          <a:effectRef idx="1">
            <a:schemeClr val="dk1"/>
          </a:effectRef>
          <a:fontRef idx="minor">
            <a:schemeClr val="lt1"/>
          </a:fontRef>
        </p:style>
        <p:txBody>
          <a:bodyPr wrap="square">
            <a:spAutoFit/>
          </a:bodyPr>
          <a:lstStyle/>
          <a:p>
            <a:pPr algn="ctr">
              <a:spcBef>
                <a:spcPts val="800"/>
              </a:spcBef>
            </a:pPr>
            <a:r>
              <a:rPr lang="en-US" sz="3600" b="1" dirty="0" smtClean="0">
                <a:solidFill>
                  <a:schemeClr val="bg1"/>
                </a:solidFill>
                <a:latin typeface="Avenir Next Demi Bold"/>
                <a:cs typeface="Avenir Next Demi Bold"/>
              </a:rPr>
              <a:t>#4. Write &amp; Discuss:</a:t>
            </a:r>
          </a:p>
          <a:p>
            <a:pPr algn="ctr">
              <a:spcBef>
                <a:spcPts val="800"/>
              </a:spcBef>
            </a:pPr>
            <a:r>
              <a:rPr lang="en-US" b="1" dirty="0" smtClean="0">
                <a:solidFill>
                  <a:schemeClr val="bg1"/>
                </a:solidFill>
                <a:latin typeface="Avenir Next Demi Bold"/>
                <a:cs typeface="Avenir Next Demi Bold"/>
              </a:rPr>
              <a:t>Do </a:t>
            </a:r>
            <a:r>
              <a:rPr lang="en-US" b="1" dirty="0">
                <a:solidFill>
                  <a:schemeClr val="bg1"/>
                </a:solidFill>
                <a:latin typeface="Avenir Next Demi Bold"/>
                <a:cs typeface="Avenir Next Demi Bold"/>
              </a:rPr>
              <a:t>you feel that this reading gives its’ readers a </a:t>
            </a:r>
            <a:r>
              <a:rPr lang="en-US" b="1" dirty="0" smtClean="0">
                <a:solidFill>
                  <a:schemeClr val="bg1"/>
                </a:solidFill>
                <a:latin typeface="Avenir Next Demi Bold"/>
                <a:cs typeface="Avenir Next Demi Bold"/>
              </a:rPr>
              <a:t>fairly </a:t>
            </a:r>
            <a:r>
              <a:rPr lang="en-US" b="1" dirty="0">
                <a:solidFill>
                  <a:schemeClr val="bg1"/>
                </a:solidFill>
                <a:latin typeface="Avenir Next Demi Bold"/>
                <a:cs typeface="Avenir Next Demi Bold"/>
              </a:rPr>
              <a:t>complete and full understanding of this historical time period</a:t>
            </a:r>
            <a:r>
              <a:rPr lang="en-US" b="1" dirty="0" smtClean="0">
                <a:solidFill>
                  <a:schemeClr val="bg1"/>
                </a:solidFill>
                <a:latin typeface="Avenir Next Demi Bold"/>
                <a:cs typeface="Avenir Next Demi Bold"/>
              </a:rPr>
              <a:t>? Support your answer. </a:t>
            </a:r>
            <a:endParaRPr lang="en-US" b="1" dirty="0">
              <a:solidFill>
                <a:schemeClr val="bg1"/>
              </a:solidFill>
              <a:latin typeface="Avenir Next Demi Bold"/>
              <a:cs typeface="Avenir Next Demi Bo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599" y="838200"/>
            <a:ext cx="6193367" cy="6019800"/>
          </a:xfrm>
          <a:prstGeom prst="rect">
            <a:avLst/>
          </a:prstGeom>
        </p:spPr>
      </p:pic>
      <p:sp>
        <p:nvSpPr>
          <p:cNvPr id="5126" name="WordArt 6"/>
          <p:cNvSpPr>
            <a:spLocks noChangeArrowheads="1" noChangeShapeType="1" noTextEdit="1"/>
          </p:cNvSpPr>
          <p:nvPr/>
        </p:nvSpPr>
        <p:spPr bwMode="auto">
          <a:xfrm>
            <a:off x="1219200" y="152400"/>
            <a:ext cx="6953250" cy="1143000"/>
          </a:xfrm>
          <a:prstGeom prst="rect">
            <a:avLst/>
          </a:prstGeom>
        </p:spPr>
        <p:txBody>
          <a:bodyPr wrap="none" fromWordArt="1">
            <a:prstTxWarp prst="textCascadeUp">
              <a:avLst>
                <a:gd name="adj" fmla="val 44444"/>
              </a:avLst>
            </a:prstTxWarp>
          </a:bodyPr>
          <a:lstStyle/>
          <a:p>
            <a:pPr algn="ctr"/>
            <a:r>
              <a:rPr lang="en-US" sz="4000" kern="10" dirty="0">
                <a:ln w="18415" cmpd="sng">
                  <a:solidFill>
                    <a:schemeClr val="bg1"/>
                  </a:solidFill>
                  <a:prstDash val="solid"/>
                </a:ln>
                <a:solidFill>
                  <a:srgbClr val="000000"/>
                </a:solidFill>
                <a:effectLst>
                  <a:glow rad="38100">
                    <a:schemeClr val="bg1">
                      <a:alpha val="75000"/>
                    </a:schemeClr>
                  </a:glow>
                </a:effectLst>
                <a:latin typeface="AntiqueOliNorDReg"/>
                <a:cs typeface="AntiqueOliNorDReg"/>
              </a:rPr>
              <a:t>Declaration of Independence</a:t>
            </a:r>
          </a:p>
        </p:txBody>
      </p:sp>
      <p:sp>
        <p:nvSpPr>
          <p:cNvPr id="4" name="Oval 3"/>
          <p:cNvSpPr/>
          <p:nvPr/>
        </p:nvSpPr>
        <p:spPr>
          <a:xfrm>
            <a:off x="3124200" y="2209800"/>
            <a:ext cx="4419600" cy="3276600"/>
          </a:xfrm>
          <a:prstGeom prst="ellipse">
            <a:avLst/>
          </a:prstGeom>
          <a:blipFill rotWithShape="1">
            <a:blip r:embed="rId4"/>
            <a:tile tx="0" ty="0" sx="100000" sy="100000" flip="none" algn="tl"/>
          </a:blip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FontTx/>
              <a:buNone/>
            </a:pPr>
            <a:r>
              <a:rPr lang="en-US" sz="2100" b="1" i="1" dirty="0" smtClean="0">
                <a:solidFill>
                  <a:schemeClr val="bg1"/>
                </a:solidFill>
              </a:rPr>
              <a:t> </a:t>
            </a:r>
          </a:p>
          <a:p>
            <a:pPr algn="ctr">
              <a:lnSpc>
                <a:spcPct val="80000"/>
              </a:lnSpc>
              <a:buFontTx/>
              <a:buNone/>
            </a:pPr>
            <a:r>
              <a:rPr lang="en-US" sz="2100" i="1" dirty="0" smtClean="0">
                <a:solidFill>
                  <a:srgbClr val="000000"/>
                </a:solidFill>
                <a:latin typeface="Avenir Next Demi Bold Italic"/>
                <a:cs typeface="Avenir Next Demi Bold Italic"/>
              </a:rPr>
              <a:t>“</a:t>
            </a:r>
            <a:r>
              <a:rPr lang="en-US" sz="2100" i="1" dirty="0">
                <a:solidFill>
                  <a:srgbClr val="000000"/>
                </a:solidFill>
                <a:latin typeface="Avenir Next Demi Bold Italic"/>
                <a:cs typeface="Avenir Next Demi Bold Italic"/>
              </a:rPr>
              <a:t>We hold these truths </a:t>
            </a:r>
            <a:r>
              <a:rPr lang="en-US" sz="2100" i="1" dirty="0" smtClean="0">
                <a:solidFill>
                  <a:srgbClr val="000000"/>
                </a:solidFill>
                <a:latin typeface="Avenir Next Demi Bold Italic"/>
                <a:cs typeface="Avenir Next Demi Bold Italic"/>
              </a:rPr>
              <a:t>to be </a:t>
            </a:r>
            <a:r>
              <a:rPr lang="en-US" sz="2100" i="1" dirty="0">
                <a:solidFill>
                  <a:srgbClr val="000000"/>
                </a:solidFill>
                <a:latin typeface="Avenir Next Demi Bold Italic"/>
                <a:cs typeface="Avenir Next Demi Bold Italic"/>
              </a:rPr>
              <a:t>self-evident, that </a:t>
            </a:r>
            <a:r>
              <a:rPr lang="en-US" sz="2100" i="1" u="sng" dirty="0">
                <a:solidFill>
                  <a:srgbClr val="000000"/>
                </a:solidFill>
                <a:latin typeface="Avenir Next Demi Bold Italic"/>
                <a:cs typeface="Avenir Next Demi Bold Italic"/>
              </a:rPr>
              <a:t>all men</a:t>
            </a:r>
            <a:r>
              <a:rPr lang="en-US" sz="2100" i="1" dirty="0">
                <a:solidFill>
                  <a:srgbClr val="000000"/>
                </a:solidFill>
                <a:latin typeface="Avenir Next Demi Bold Italic"/>
                <a:cs typeface="Avenir Next Demi Bold Italic"/>
              </a:rPr>
              <a:t> are created equal, that they are endowed by their Creator with certain unalienable Rights, that among these are Life, Liberty and the pursuit of Happiness”.</a:t>
            </a:r>
          </a:p>
        </p:txBody>
      </p:sp>
      <p:pic>
        <p:nvPicPr>
          <p:cNvPr id="3" name="Picture 2"/>
          <p:cNvPicPr>
            <a:picLocks noChangeAspect="1"/>
          </p:cNvPicPr>
          <p:nvPr/>
        </p:nvPicPr>
        <p:blipFill rotWithShape="1">
          <a:blip r:embed="rId5"/>
          <a:srcRect l="16864" b="16825"/>
          <a:stretch/>
        </p:blipFill>
        <p:spPr>
          <a:xfrm>
            <a:off x="0" y="1295400"/>
            <a:ext cx="7924800" cy="5795481"/>
          </a:xfrm>
          <a:prstGeom prst="rect">
            <a:avLst/>
          </a:prstGeom>
        </p:spPr>
      </p:pic>
      <p:sp>
        <p:nvSpPr>
          <p:cNvPr id="5" name="Rectangle 4"/>
          <p:cNvSpPr/>
          <p:nvPr/>
        </p:nvSpPr>
        <p:spPr>
          <a:xfrm>
            <a:off x="304800" y="1676400"/>
            <a:ext cx="4572000" cy="2554546"/>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lvl="0" algn="ctr"/>
            <a:r>
              <a:rPr lang="en-US" sz="3200" dirty="0" smtClean="0">
                <a:latin typeface="Avenir Next Demi Bold"/>
                <a:cs typeface="Avenir Next Demi Bold"/>
              </a:rPr>
              <a:t>#5. Predict, Write, &amp; Discuss:</a:t>
            </a:r>
          </a:p>
          <a:p>
            <a:pPr lvl="0" algn="ctr"/>
            <a:r>
              <a:rPr lang="en-US" dirty="0" smtClean="0">
                <a:latin typeface="Avenir Next Demi Bold"/>
                <a:cs typeface="Avenir Next Demi Bold"/>
              </a:rPr>
              <a:t>What </a:t>
            </a:r>
            <a:r>
              <a:rPr lang="en-US" dirty="0">
                <a:latin typeface="Avenir Next Demi Bold"/>
                <a:cs typeface="Avenir Next Demi Bold"/>
              </a:rPr>
              <a:t>groups of people in America do you think did not receive "equality" at the time the Constitution was written</a:t>
            </a:r>
            <a:r>
              <a:rPr lang="en-US" dirty="0" smtClean="0">
                <a:latin typeface="Avenir Next Demi Bold"/>
                <a:cs typeface="Avenir Next Demi Bold"/>
              </a:rPr>
              <a:t>? </a:t>
            </a:r>
            <a:endParaRPr lang="en-US" dirty="0">
              <a:latin typeface="Avenir Next Demi Bold"/>
              <a:cs typeface="Avenir Next Demi Bo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strVal val="#ppt_w*0.70"/>
                                          </p:val>
                                        </p:tav>
                                        <p:tav tm="100000">
                                          <p:val>
                                            <p:strVal val="#ppt_w"/>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animEffect transition="in" filter="fad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800" decel="100000"/>
                                        <p:tgtEl>
                                          <p:spTgt spid="5"/>
                                        </p:tgtEl>
                                      </p:cBhvr>
                                    </p:animEffect>
                                    <p:anim calcmode="lin" valueType="num">
                                      <p:cBhvr>
                                        <p:cTn id="20" dur="800" decel="100000" fill="hold"/>
                                        <p:tgtEl>
                                          <p:spTgt spid="5"/>
                                        </p:tgtEl>
                                        <p:attrNameLst>
                                          <p:attrName>style.rotation</p:attrName>
                                        </p:attrNameLst>
                                      </p:cBhvr>
                                      <p:tavLst>
                                        <p:tav tm="0">
                                          <p:val>
                                            <p:fltVal val="-90"/>
                                          </p:val>
                                        </p:tav>
                                        <p:tav tm="100000">
                                          <p:val>
                                            <p:fltVal val="0"/>
                                          </p:val>
                                        </p:tav>
                                      </p:tavLst>
                                    </p:anim>
                                    <p:anim calcmode="lin" valueType="num">
                                      <p:cBhvr>
                                        <p:cTn id="21" dur="800" decel="100000" fill="hold"/>
                                        <p:tgtEl>
                                          <p:spTgt spid="5"/>
                                        </p:tgtEl>
                                        <p:attrNameLst>
                                          <p:attrName>ppt_x</p:attrName>
                                        </p:attrNameLst>
                                      </p:cBhvr>
                                      <p:tavLst>
                                        <p:tav tm="0">
                                          <p:val>
                                            <p:strVal val="#ppt_x+0.4"/>
                                          </p:val>
                                        </p:tav>
                                        <p:tav tm="100000">
                                          <p:val>
                                            <p:strVal val="#ppt_x-0.05"/>
                                          </p:val>
                                        </p:tav>
                                      </p:tavLst>
                                    </p:anim>
                                    <p:anim calcmode="lin" valueType="num">
                                      <p:cBhvr>
                                        <p:cTn id="22" dur="800" decel="100000" fill="hold"/>
                                        <p:tgtEl>
                                          <p:spTgt spid="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4233</TotalTime>
  <Words>2182</Words>
  <Application>Microsoft Office PowerPoint</Application>
  <PresentationFormat>On-screen Show (4:3)</PresentationFormat>
  <Paragraphs>247</Paragraphs>
  <Slides>40</Slides>
  <Notes>22</Notes>
  <HiddenSlides>0</HiddenSlides>
  <MMClips>13</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Inkwell</vt:lpstr>
      <vt:lpstr> This activity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Whose Equality? </vt:lpstr>
      <vt:lpstr>Voting: History Overview </vt:lpstr>
      <vt:lpstr>PowerPoint Presentation</vt:lpstr>
      <vt:lpstr>Suffrage for Women </vt:lpstr>
      <vt:lpstr>Declaration of Sentiments </vt:lpstr>
      <vt:lpstr>Declaration of Sentiments </vt:lpstr>
      <vt:lpstr>PowerPoint Presentation</vt:lpstr>
      <vt:lpstr>PowerPoint Presentation</vt:lpstr>
      <vt:lpstr>PowerPoint Presentation</vt:lpstr>
      <vt:lpstr>PowerPoint Presentation</vt:lpstr>
      <vt:lpstr>State By State Campaigns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Each political party had the same goal:  Make an amendment to the Constitution of  America that grants women the right to vote.</vt:lpstr>
      <vt:lpstr>Some men recognized the important role women played in frontier settlement. </vt:lpstr>
      <vt:lpstr>PowerPoint Presentation</vt:lpstr>
      <vt:lpstr>PowerPoint Presentation</vt:lpstr>
      <vt:lpstr>PowerPoint Presentation</vt:lpstr>
      <vt:lpstr>#13. Analyzing Political Cartoons</vt:lpstr>
      <vt:lpstr>PowerPoint Presentation</vt:lpstr>
      <vt:lpstr>#14. Main Reasons Why the Great Majority of Women DO NOT Get the Ballot </vt:lpstr>
      <vt:lpstr>PowerPoint Presentation</vt:lpstr>
      <vt:lpstr>PowerPoint Presentation</vt:lpstr>
      <vt:lpstr>PowerPoint Presentation</vt:lpstr>
      <vt:lpstr>PowerPoint Presentation</vt:lpstr>
      <vt:lpstr>#15. PAST TO PRESENT What barriers to full equality between women and men still exist in American society…. Or is it equal? If not, what do you think accounts for these obstacles? For example, why do you think the United States has never had a female President?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Sarah</dc:creator>
  <cp:lastModifiedBy>Alison Mc Lin</cp:lastModifiedBy>
  <cp:revision>351</cp:revision>
  <dcterms:created xsi:type="dcterms:W3CDTF">2006-09-18T02:22:13Z</dcterms:created>
  <dcterms:modified xsi:type="dcterms:W3CDTF">2019-04-16T19:54:59Z</dcterms:modified>
</cp:coreProperties>
</file>