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6858000" cy="9144000" type="screen4x3"/>
  <p:notesSz cx="6858000" cy="9144000"/>
  <p:embeddedFontLst>
    <p:embeddedFont>
      <p:font typeface="Calibri" panose="020F0502020204030204" pitchFamily="34" charset="0"/>
      <p:regular r:id="rId12"/>
      <p:bold r:id="rId13"/>
      <p:italic r:id="rId14"/>
      <p:boldItalic r:id="rId15"/>
    </p:embeddedFont>
    <p:embeddedFont>
      <p:font typeface="Impact" panose="020B0806030902050204" pitchFamily="3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672E579-FED1-490F-A1D5-CBF94733D64B}">
  <a:tblStyle styleId="{F672E579-FED1-490F-A1D5-CBF94733D64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05EFA54-6AEF-4319-A214-888AD9EFD4A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686" y="-8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8484886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82" name="Shape 82"/>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6" name="Shape 9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4"/>
            <a:ext cx="5829300" cy="3183467"/>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1400"/>
              <a:buFont typeface="Calibri"/>
              <a:buNone/>
              <a:defRPr sz="45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857250" y="4802717"/>
            <a:ext cx="5143500" cy="2207683"/>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750"/>
              </a:spcBef>
              <a:spcAft>
                <a:spcPts val="0"/>
              </a:spcAft>
              <a:buClr>
                <a:schemeClr val="dk1"/>
              </a:buClr>
              <a:buSzPts val="2100"/>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spcAft>
                <a:spcPts val="0"/>
              </a:spcAft>
              <a:buClr>
                <a:schemeClr val="dk1"/>
              </a:buClr>
              <a:buSzPts val="18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spcAft>
                <a:spcPts val="0"/>
              </a:spcAft>
              <a:buClr>
                <a:schemeClr val="dk1"/>
              </a:buClr>
              <a:buSzPts val="150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5"/>
            <a:ext cx="7749117" cy="1478756"/>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1227799" y="2186121"/>
            <a:ext cx="7749117" cy="435054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471488" y="2434167"/>
            <a:ext cx="5915025" cy="5801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3"/>
            <a:ext cx="5915025" cy="3803649"/>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45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467916" y="6119286"/>
            <a:ext cx="5915025" cy="2000249"/>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8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50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471488" y="2434167"/>
            <a:ext cx="2914650" cy="5801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3" y="2434167"/>
            <a:ext cx="2914650" cy="5801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6"/>
            <a:ext cx="5915025" cy="1767417"/>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472381" y="2241551"/>
            <a:ext cx="2901255" cy="1098549"/>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3" y="2241551"/>
            <a:ext cx="2915543" cy="1098549"/>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3" y="3340100"/>
            <a:ext cx="2915543" cy="4912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6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2915543" y="1316569"/>
            <a:ext cx="3471863" cy="6498167"/>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6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Shape 63"/>
          <p:cNvSpPr>
            <a:spLocks noGrp="1"/>
          </p:cNvSpPr>
          <p:nvPr>
            <p:ph type="pic" idx="2"/>
          </p:nvPr>
        </p:nvSpPr>
        <p:spPr>
          <a:xfrm>
            <a:off x="2915543" y="1316569"/>
            <a:ext cx="3471863" cy="6498167"/>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75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spcAft>
                <a:spcPts val="0"/>
              </a:spcAft>
              <a:buClr>
                <a:schemeClr val="dk1"/>
              </a:buClr>
              <a:buSzPts val="1400"/>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71488" y="2434167"/>
            <a:ext cx="5915025" cy="5801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orldhistoryforusall.sdsu.edu/eras/era8.php" TargetMode="External"/><Relationship Id="rId3" Type="http://schemas.openxmlformats.org/officeDocument/2006/relationships/hyperlink" Target="http://www.digitalhistory.uh.edu/disp_textbook.cfm?smtID=2&amp;psid=3484" TargetMode="External"/><Relationship Id="rId7" Type="http://schemas.openxmlformats.org/officeDocument/2006/relationships/hyperlink" Target="http://www.history.com/topics/joseph-stali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digitalhistory.uh.edu/disp_textbook.cfm?smtID=2&amp;psid=3485" TargetMode="External"/><Relationship Id="rId5" Type="http://schemas.openxmlformats.org/officeDocument/2006/relationships/hyperlink" Target="http://www.digitalhistory.uh.edu/disp_textbook.cfm?smtID=2&amp;psid=3486" TargetMode="External"/><Relationship Id="rId4" Type="http://schemas.openxmlformats.org/officeDocument/2006/relationships/hyperlink" Target="http://www.digitalhistory.uh.edu/disp_textbook.cfm?smtID=2&amp;psid=3487"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history.com/topics/world-war-ii/world-war-ii-history/videos/churchill-calls-for-britain-to-meet-nazi-threat" TargetMode="External"/><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bbc.co.uk/bitesize/higher/history/roadwar/appease/revision/1/" TargetMode="External"/><Relationship Id="rId4" Type="http://schemas.openxmlformats.org/officeDocument/2006/relationships/hyperlink" Target="http://www.history.co.uk/topics/history-of-ww2/appeasem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ationalww2museum.org/campaigns-of-courage/road-to-tokyo/island-hopping.html?referrer=https://www.google.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ushmm.org/wlc/en/article.php?ModuleId=10005155" TargetMode="External"/><Relationship Id="rId4" Type="http://schemas.openxmlformats.org/officeDocument/2006/relationships/hyperlink" Target="http://www.u-s-history.com/pages/h1671.htm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history.com/topics/world-war-ii/japanese-american-relocation" TargetMode="External"/><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archives.gov/research/alic/reference/military/japanese-internment.html" TargetMode="External"/><Relationship Id="rId4" Type="http://schemas.openxmlformats.org/officeDocument/2006/relationships/hyperlink" Target="http://www.ushistory.org/us/51e.asp" TargetMode="Externa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www.history.com/topics/world-war-ii/bombing-of-hiroshima-and-nagasak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508800" y="3571625"/>
            <a:ext cx="5867700" cy="4890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Type Your Name Here</a:t>
            </a:r>
            <a:endParaRPr sz="1800" b="1"/>
          </a:p>
        </p:txBody>
      </p:sp>
      <p:sp>
        <p:nvSpPr>
          <p:cNvPr id="86" name="Shape 86"/>
          <p:cNvSpPr txBox="1"/>
          <p:nvPr/>
        </p:nvSpPr>
        <p:spPr>
          <a:xfrm>
            <a:off x="508800" y="4060575"/>
            <a:ext cx="5867700" cy="42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t>Student Name</a:t>
            </a:r>
            <a:endParaRPr sz="1800"/>
          </a:p>
        </p:txBody>
      </p:sp>
      <p:cxnSp>
        <p:nvCxnSpPr>
          <p:cNvPr id="87" name="Shape 87"/>
          <p:cNvCxnSpPr/>
          <p:nvPr/>
        </p:nvCxnSpPr>
        <p:spPr>
          <a:xfrm>
            <a:off x="481500" y="4136775"/>
            <a:ext cx="5867700" cy="0"/>
          </a:xfrm>
          <a:prstGeom prst="straightConnector1">
            <a:avLst/>
          </a:prstGeom>
          <a:noFill/>
          <a:ln w="9525" cap="flat" cmpd="sng">
            <a:solidFill>
              <a:schemeClr val="dk2"/>
            </a:solidFill>
            <a:prstDash val="solid"/>
            <a:round/>
            <a:headEnd type="none" w="med" len="med"/>
            <a:tailEnd type="none" w="med" len="med"/>
          </a:ln>
        </p:spPr>
      </p:cxnSp>
      <p:sp>
        <p:nvSpPr>
          <p:cNvPr id="88" name="Shape 88"/>
          <p:cNvSpPr txBox="1"/>
          <p:nvPr/>
        </p:nvSpPr>
        <p:spPr>
          <a:xfrm>
            <a:off x="448024" y="4955750"/>
            <a:ext cx="6028975" cy="4005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dirty="0"/>
              <a:t>This Digital Interactive Notebook is designed to help you better understand World War II. It includes pages on vocabulary terms, people, and key events of this period. </a:t>
            </a:r>
            <a:endParaRPr sz="1600" dirty="0"/>
          </a:p>
          <a:p>
            <a:pPr marL="0" lvl="0" indent="0" rtl="0">
              <a:spcBef>
                <a:spcPts val="0"/>
              </a:spcBef>
              <a:spcAft>
                <a:spcPts val="0"/>
              </a:spcAft>
              <a:buNone/>
            </a:pPr>
            <a:endParaRPr sz="1600" dirty="0"/>
          </a:p>
          <a:p>
            <a:pPr marL="0" lvl="0" indent="0" rtl="0">
              <a:spcBef>
                <a:spcPts val="0"/>
              </a:spcBef>
              <a:spcAft>
                <a:spcPts val="0"/>
              </a:spcAft>
              <a:buNone/>
            </a:pPr>
            <a:r>
              <a:rPr lang="en-US" sz="1600" dirty="0"/>
              <a:t>On each page you will see blue text boxes where you can type responses. Simply click in the box and begin typing to provide your response. You can also add your own text boxes by clicking on the text box icon (       ). You also will need to add images to various pages. You can do this by clicking on the “Image” icon (       ) or by going to “Insert &gt; Image” in the menu. </a:t>
            </a:r>
            <a:endParaRPr sz="1600" dirty="0"/>
          </a:p>
          <a:p>
            <a:pPr marL="0" lvl="0" indent="0" rtl="0">
              <a:spcBef>
                <a:spcPts val="0"/>
              </a:spcBef>
              <a:spcAft>
                <a:spcPts val="0"/>
              </a:spcAft>
              <a:buNone/>
            </a:pPr>
            <a:endParaRPr sz="1600" dirty="0"/>
          </a:p>
          <a:p>
            <a:pPr marL="0" lvl="0" indent="0" rtl="0">
              <a:spcBef>
                <a:spcPts val="0"/>
              </a:spcBef>
              <a:spcAft>
                <a:spcPts val="0"/>
              </a:spcAft>
              <a:buNone/>
            </a:pPr>
            <a:r>
              <a:rPr lang="en-US" sz="1600" dirty="0"/>
              <a:t>Each text box can also be resized using the borders so that each fits on your pages. </a:t>
            </a:r>
            <a:endParaRPr sz="1600" dirty="0"/>
          </a:p>
        </p:txBody>
      </p:sp>
      <p:pic>
        <p:nvPicPr>
          <p:cNvPr id="89" name="Shape 89"/>
          <p:cNvPicPr preferRelativeResize="0"/>
          <p:nvPr/>
        </p:nvPicPr>
        <p:blipFill rotWithShape="1">
          <a:blip r:embed="rId3">
            <a:alphaModFix/>
          </a:blip>
          <a:srcRect l="5305" t="8373" r="11005" b="15156"/>
          <a:stretch/>
        </p:blipFill>
        <p:spPr>
          <a:xfrm>
            <a:off x="4866924" y="6968100"/>
            <a:ext cx="344425" cy="340950"/>
          </a:xfrm>
          <a:prstGeom prst="rect">
            <a:avLst/>
          </a:prstGeom>
          <a:noFill/>
          <a:ln>
            <a:noFill/>
          </a:ln>
        </p:spPr>
      </p:pic>
      <p:pic>
        <p:nvPicPr>
          <p:cNvPr id="90" name="Shape 90"/>
          <p:cNvPicPr preferRelativeResize="0"/>
          <p:nvPr/>
        </p:nvPicPr>
        <p:blipFill>
          <a:blip r:embed="rId4">
            <a:alphaModFix/>
          </a:blip>
          <a:stretch>
            <a:fillRect/>
          </a:stretch>
        </p:blipFill>
        <p:spPr>
          <a:xfrm>
            <a:off x="4524300" y="7505897"/>
            <a:ext cx="266425" cy="263025"/>
          </a:xfrm>
          <a:prstGeom prst="rect">
            <a:avLst/>
          </a:prstGeom>
          <a:noFill/>
          <a:ln>
            <a:noFill/>
          </a:ln>
        </p:spPr>
      </p:pic>
      <p:sp>
        <p:nvSpPr>
          <p:cNvPr id="91" name="Shape 91"/>
          <p:cNvSpPr txBox="1"/>
          <p:nvPr/>
        </p:nvSpPr>
        <p:spPr>
          <a:xfrm>
            <a:off x="405300" y="4560450"/>
            <a:ext cx="2762700" cy="62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solidFill>
                  <a:srgbClr val="0000FF"/>
                </a:solidFill>
                <a:latin typeface="Impact"/>
                <a:ea typeface="Impact"/>
                <a:cs typeface="Impact"/>
                <a:sym typeface="Impact"/>
              </a:rPr>
              <a:t>Instructions</a:t>
            </a:r>
            <a:endParaRPr sz="2400">
              <a:solidFill>
                <a:srgbClr val="0000FF"/>
              </a:solidFill>
              <a:latin typeface="Impact"/>
              <a:ea typeface="Impact"/>
              <a:cs typeface="Impact"/>
              <a:sym typeface="Impact"/>
            </a:endParaRPr>
          </a:p>
        </p:txBody>
      </p:sp>
      <p:pic>
        <p:nvPicPr>
          <p:cNvPr id="92" name="Shape 92"/>
          <p:cNvPicPr preferRelativeResize="0"/>
          <p:nvPr/>
        </p:nvPicPr>
        <p:blipFill rotWithShape="1">
          <a:blip r:embed="rId5">
            <a:alphaModFix/>
          </a:blip>
          <a:srcRect t="29373"/>
          <a:stretch/>
        </p:blipFill>
        <p:spPr>
          <a:xfrm>
            <a:off x="13650" y="1703000"/>
            <a:ext cx="6858000" cy="1506900"/>
          </a:xfrm>
          <a:prstGeom prst="rect">
            <a:avLst/>
          </a:prstGeom>
          <a:noFill/>
          <a:ln>
            <a:noFill/>
          </a:ln>
        </p:spPr>
      </p:pic>
      <p:pic>
        <p:nvPicPr>
          <p:cNvPr id="93" name="Shape 93"/>
          <p:cNvPicPr preferRelativeResize="0"/>
          <p:nvPr/>
        </p:nvPicPr>
        <p:blipFill rotWithShape="1">
          <a:blip r:embed="rId6">
            <a:alphaModFix/>
          </a:blip>
          <a:srcRect l="3034" r="1244" b="32198"/>
          <a:stretch/>
        </p:blipFill>
        <p:spPr>
          <a:xfrm>
            <a:off x="356400" y="513475"/>
            <a:ext cx="6265049" cy="8443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aphicFrame>
        <p:nvGraphicFramePr>
          <p:cNvPr id="98" name="Shape 98"/>
          <p:cNvGraphicFramePr/>
          <p:nvPr/>
        </p:nvGraphicFramePr>
        <p:xfrm>
          <a:off x="282221" y="1238955"/>
          <a:ext cx="6355650" cy="7620350"/>
        </p:xfrm>
        <a:graphic>
          <a:graphicData uri="http://schemas.openxmlformats.org/drawingml/2006/table">
            <a:tbl>
              <a:tblPr firstRow="1" bandRow="1">
                <a:noFill/>
                <a:tableStyleId>{F672E579-FED1-490F-A1D5-CBF94733D64B}</a:tableStyleId>
              </a:tblPr>
              <a:tblGrid>
                <a:gridCol w="1636900"/>
                <a:gridCol w="2600200"/>
                <a:gridCol w="2118550"/>
              </a:tblGrid>
              <a:tr h="540000">
                <a:tc>
                  <a:txBody>
                    <a:bodyPr/>
                    <a:lstStyle/>
                    <a:p>
                      <a:pPr marL="0" marR="0" lvl="0" indent="0" algn="ctr" rtl="0">
                        <a:spcBef>
                          <a:spcPts val="0"/>
                        </a:spcBef>
                        <a:spcAft>
                          <a:spcPts val="0"/>
                        </a:spcAft>
                        <a:buNone/>
                      </a:pPr>
                      <a:r>
                        <a:rPr lang="en-US" sz="2000" u="none" strike="noStrike" cap="none"/>
                        <a:t>Vocabulary </a:t>
                      </a:r>
                      <a:endParaRPr sz="2000" u="none" strike="noStrike" cap="none"/>
                    </a:p>
                  </a:txBody>
                  <a:tcPr marL="91450" marR="91450" marT="45725" marB="45725" anchor="ctr"/>
                </a:tc>
                <a:tc>
                  <a:txBody>
                    <a:bodyPr/>
                    <a:lstStyle/>
                    <a:p>
                      <a:pPr marL="0" marR="0" lvl="0" indent="0" algn="ctr" rtl="0">
                        <a:spcBef>
                          <a:spcPts val="0"/>
                        </a:spcBef>
                        <a:spcAft>
                          <a:spcPts val="0"/>
                        </a:spcAft>
                        <a:buNone/>
                      </a:pPr>
                      <a:r>
                        <a:rPr lang="en-US" sz="2000" u="none" strike="noStrike" cap="none"/>
                        <a:t>Definition</a:t>
                      </a:r>
                      <a:endParaRPr sz="2000" u="none" strike="noStrike" cap="none"/>
                    </a:p>
                  </a:txBody>
                  <a:tcPr marL="91450" marR="91450" marT="45725" marB="45725" anchor="ctr"/>
                </a:tc>
                <a:tc>
                  <a:txBody>
                    <a:bodyPr/>
                    <a:lstStyle/>
                    <a:p>
                      <a:pPr marL="0" marR="0" lvl="0" indent="0" algn="ctr" rtl="0">
                        <a:spcBef>
                          <a:spcPts val="0"/>
                        </a:spcBef>
                        <a:spcAft>
                          <a:spcPts val="0"/>
                        </a:spcAft>
                        <a:buNone/>
                      </a:pPr>
                      <a:r>
                        <a:rPr lang="en-US" sz="2000" u="none" strike="noStrike" cap="none"/>
                        <a:t>Image</a:t>
                      </a:r>
                      <a:endParaRPr sz="2000" u="none" strike="noStrike" cap="none"/>
                    </a:p>
                  </a:txBody>
                  <a:tcPr marL="91450" marR="91450" marT="45725" marB="45725" anchor="ctr"/>
                </a:tc>
              </a:tr>
              <a:tr h="983025">
                <a:tc>
                  <a:txBody>
                    <a:bodyPr/>
                    <a:lstStyle/>
                    <a:p>
                      <a:pPr marL="0" marR="0" lvl="0" indent="0" algn="ctr" rtl="0">
                        <a:spcBef>
                          <a:spcPts val="0"/>
                        </a:spcBef>
                        <a:spcAft>
                          <a:spcPts val="0"/>
                        </a:spcAft>
                        <a:buNone/>
                      </a:pPr>
                      <a:r>
                        <a:rPr lang="en-US" sz="1200" b="1">
                          <a:latin typeface="Arial"/>
                          <a:ea typeface="Arial"/>
                          <a:cs typeface="Arial"/>
                          <a:sym typeface="Arial"/>
                        </a:rPr>
                        <a:t>Lend Lease Act</a:t>
                      </a:r>
                      <a:endParaRPr sz="1000" b="1" u="none" strike="noStrike" cap="none">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D9D9D9"/>
                    </a:solidFill>
                  </a:tcPr>
                </a:tc>
              </a:tr>
              <a:tr h="962450">
                <a:tc>
                  <a:txBody>
                    <a:bodyPr/>
                    <a:lstStyle/>
                    <a:p>
                      <a:pPr marL="0" marR="0" lvl="0" indent="0" algn="ctr" rtl="0">
                        <a:spcBef>
                          <a:spcPts val="0"/>
                        </a:spcBef>
                        <a:spcAft>
                          <a:spcPts val="0"/>
                        </a:spcAft>
                        <a:buNone/>
                      </a:pPr>
                      <a:r>
                        <a:rPr lang="en-US" sz="1200" b="1">
                          <a:latin typeface="Arial"/>
                          <a:ea typeface="Arial"/>
                          <a:cs typeface="Arial"/>
                          <a:sym typeface="Arial"/>
                        </a:rPr>
                        <a:t>Island Hopping</a:t>
                      </a:r>
                      <a:endParaRPr sz="1000" b="1">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F3F3F3"/>
                    </a:solidFill>
                  </a:tcPr>
                </a:tc>
              </a:tr>
              <a:tr h="1194050">
                <a:tc>
                  <a:txBody>
                    <a:bodyPr/>
                    <a:lstStyle/>
                    <a:p>
                      <a:pPr marL="0" marR="0" lvl="0" indent="0" algn="ctr" rtl="0">
                        <a:spcBef>
                          <a:spcPts val="0"/>
                        </a:spcBef>
                        <a:spcAft>
                          <a:spcPts val="0"/>
                        </a:spcAft>
                        <a:buNone/>
                      </a:pPr>
                      <a:r>
                        <a:rPr lang="en-US" sz="1200" b="1">
                          <a:latin typeface="Arial"/>
                          <a:ea typeface="Arial"/>
                          <a:cs typeface="Arial"/>
                          <a:sym typeface="Arial"/>
                        </a:rPr>
                        <a:t>D-Day</a:t>
                      </a:r>
                      <a:endParaRPr sz="1000" b="1">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D9D9D9"/>
                    </a:solidFill>
                  </a:tcPr>
                </a:tc>
              </a:tr>
              <a:tr h="1077400">
                <a:tc>
                  <a:txBody>
                    <a:bodyPr/>
                    <a:lstStyle/>
                    <a:p>
                      <a:pPr marL="0" marR="0" lvl="0" indent="0" algn="ctr" rtl="0">
                        <a:spcBef>
                          <a:spcPts val="0"/>
                        </a:spcBef>
                        <a:spcAft>
                          <a:spcPts val="0"/>
                        </a:spcAft>
                        <a:buNone/>
                      </a:pPr>
                      <a:r>
                        <a:rPr lang="en-US" sz="1200" b="1">
                          <a:latin typeface="Arial"/>
                          <a:ea typeface="Arial"/>
                          <a:cs typeface="Arial"/>
                          <a:sym typeface="Arial"/>
                        </a:rPr>
                        <a:t>Tuskegee Airmen</a:t>
                      </a:r>
                      <a:endParaRPr sz="1000" b="1">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EFEFEF"/>
                    </a:solidFill>
                  </a:tcPr>
                </a:tc>
              </a:tr>
              <a:tr h="975225">
                <a:tc>
                  <a:txBody>
                    <a:bodyPr/>
                    <a:lstStyle/>
                    <a:p>
                      <a:pPr marL="0" marR="0" lvl="0" indent="0" algn="ctr" rtl="0">
                        <a:spcBef>
                          <a:spcPts val="0"/>
                        </a:spcBef>
                        <a:spcAft>
                          <a:spcPts val="0"/>
                        </a:spcAft>
                        <a:buNone/>
                      </a:pPr>
                      <a:r>
                        <a:rPr lang="en-US" sz="1200" b="1">
                          <a:latin typeface="Arial"/>
                          <a:ea typeface="Arial"/>
                          <a:cs typeface="Arial"/>
                          <a:sym typeface="Arial"/>
                        </a:rPr>
                        <a:t>Rosie the Riveter</a:t>
                      </a:r>
                      <a:endParaRPr sz="1000" b="1">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D9D9D9"/>
                    </a:solidFill>
                  </a:tcPr>
                </a:tc>
              </a:tr>
              <a:tr h="936875">
                <a:tc>
                  <a:txBody>
                    <a:bodyPr/>
                    <a:lstStyle/>
                    <a:p>
                      <a:pPr marL="0" marR="0" lvl="0" indent="0" algn="ctr" rtl="0">
                        <a:spcBef>
                          <a:spcPts val="0"/>
                        </a:spcBef>
                        <a:spcAft>
                          <a:spcPts val="0"/>
                        </a:spcAft>
                        <a:buNone/>
                      </a:pPr>
                      <a:r>
                        <a:rPr lang="en-US" sz="1200" b="1">
                          <a:latin typeface="Arial"/>
                          <a:ea typeface="Arial"/>
                          <a:cs typeface="Arial"/>
                          <a:sym typeface="Arial"/>
                        </a:rPr>
                        <a:t>Navajo Code Talkers</a:t>
                      </a:r>
                      <a:endParaRPr sz="1000" b="1">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EFEFEF"/>
                    </a:solidFill>
                  </a:tcPr>
                </a:tc>
              </a:tr>
              <a:tr h="951325">
                <a:tc>
                  <a:txBody>
                    <a:bodyPr/>
                    <a:lstStyle/>
                    <a:p>
                      <a:pPr marL="0" marR="0" lvl="0" indent="0" algn="ctr" rtl="0">
                        <a:spcBef>
                          <a:spcPts val="0"/>
                        </a:spcBef>
                        <a:spcAft>
                          <a:spcPts val="0"/>
                        </a:spcAft>
                        <a:buNone/>
                      </a:pPr>
                      <a:r>
                        <a:rPr lang="en-US" sz="1200" b="1">
                          <a:latin typeface="Arial"/>
                          <a:ea typeface="Arial"/>
                          <a:cs typeface="Arial"/>
                          <a:sym typeface="Arial"/>
                        </a:rPr>
                        <a:t>Manhattan Project</a:t>
                      </a:r>
                      <a:endParaRPr sz="1000" b="1">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D9D9D9"/>
                    </a:solidFill>
                  </a:tcPr>
                </a:tc>
              </a:tr>
            </a:tbl>
          </a:graphicData>
        </a:graphic>
      </p:graphicFrame>
      <p:sp>
        <p:nvSpPr>
          <p:cNvPr id="99" name="Shape 99"/>
          <p:cNvSpPr txBox="1"/>
          <p:nvPr/>
        </p:nvSpPr>
        <p:spPr>
          <a:xfrm>
            <a:off x="395110" y="172156"/>
            <a:ext cx="6129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World War 2</a:t>
            </a:r>
            <a:r>
              <a:rPr lang="en-US" sz="2800" b="0" i="0" u="none" strike="noStrike" cap="none">
                <a:solidFill>
                  <a:srgbClr val="FF0000"/>
                </a:solidFill>
                <a:latin typeface="Impact"/>
                <a:ea typeface="Impact"/>
                <a:cs typeface="Impact"/>
                <a:sym typeface="Impact"/>
              </a:rPr>
              <a:t> Illustrated Vocabulary</a:t>
            </a:r>
            <a:endParaRPr sz="2800" b="0" i="0" u="none" strike="noStrike" cap="none">
              <a:solidFill>
                <a:srgbClr val="FF0000"/>
              </a:solidFill>
              <a:latin typeface="Impact"/>
              <a:ea typeface="Impact"/>
              <a:cs typeface="Impact"/>
              <a:sym typeface="Impact"/>
            </a:endParaRPr>
          </a:p>
        </p:txBody>
      </p:sp>
      <p:sp>
        <p:nvSpPr>
          <p:cNvPr id="100" name="Shape 100"/>
          <p:cNvSpPr txBox="1"/>
          <p:nvPr/>
        </p:nvSpPr>
        <p:spPr>
          <a:xfrm>
            <a:off x="282225" y="642200"/>
            <a:ext cx="6355500" cy="596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b="1"/>
              <a:t>Directions</a:t>
            </a:r>
            <a:r>
              <a:rPr lang="en-US" sz="1200"/>
              <a:t>: Research each vocabulary term below and type your own definition in the 2nd column. Then look for an image that best symbolizes it and insert it in the 3rd column.  </a:t>
            </a:r>
            <a:endParaRPr sz="1200"/>
          </a:p>
        </p:txBody>
      </p:sp>
      <p:pic>
        <p:nvPicPr>
          <p:cNvPr id="101" name="Shape 101"/>
          <p:cNvPicPr preferRelativeResize="0"/>
          <p:nvPr/>
        </p:nvPicPr>
        <p:blipFill>
          <a:blip r:embed="rId3">
            <a:alphaModFix/>
          </a:blip>
          <a:stretch>
            <a:fillRect/>
          </a:stretch>
        </p:blipFill>
        <p:spPr>
          <a:xfrm>
            <a:off x="5404650" y="2135104"/>
            <a:ext cx="258025" cy="254725"/>
          </a:xfrm>
          <a:prstGeom prst="rect">
            <a:avLst/>
          </a:prstGeom>
          <a:noFill/>
          <a:ln>
            <a:noFill/>
          </a:ln>
        </p:spPr>
      </p:pic>
      <p:pic>
        <p:nvPicPr>
          <p:cNvPr id="102" name="Shape 102"/>
          <p:cNvPicPr preferRelativeResize="0"/>
          <p:nvPr/>
        </p:nvPicPr>
        <p:blipFill>
          <a:blip r:embed="rId3">
            <a:alphaModFix/>
          </a:blip>
          <a:stretch>
            <a:fillRect/>
          </a:stretch>
        </p:blipFill>
        <p:spPr>
          <a:xfrm>
            <a:off x="5404650" y="3124779"/>
            <a:ext cx="258025" cy="254725"/>
          </a:xfrm>
          <a:prstGeom prst="rect">
            <a:avLst/>
          </a:prstGeom>
          <a:noFill/>
          <a:ln>
            <a:noFill/>
          </a:ln>
        </p:spPr>
      </p:pic>
      <p:pic>
        <p:nvPicPr>
          <p:cNvPr id="103" name="Shape 103"/>
          <p:cNvPicPr preferRelativeResize="0"/>
          <p:nvPr/>
        </p:nvPicPr>
        <p:blipFill>
          <a:blip r:embed="rId3">
            <a:alphaModFix/>
          </a:blip>
          <a:stretch>
            <a:fillRect/>
          </a:stretch>
        </p:blipFill>
        <p:spPr>
          <a:xfrm>
            <a:off x="5404650" y="4235654"/>
            <a:ext cx="258025" cy="254725"/>
          </a:xfrm>
          <a:prstGeom prst="rect">
            <a:avLst/>
          </a:prstGeom>
          <a:noFill/>
          <a:ln>
            <a:noFill/>
          </a:ln>
        </p:spPr>
      </p:pic>
      <p:pic>
        <p:nvPicPr>
          <p:cNvPr id="104" name="Shape 104"/>
          <p:cNvPicPr preferRelativeResize="0"/>
          <p:nvPr/>
        </p:nvPicPr>
        <p:blipFill>
          <a:blip r:embed="rId3">
            <a:alphaModFix/>
          </a:blip>
          <a:stretch>
            <a:fillRect/>
          </a:stretch>
        </p:blipFill>
        <p:spPr>
          <a:xfrm>
            <a:off x="5404650" y="5346529"/>
            <a:ext cx="258025" cy="254725"/>
          </a:xfrm>
          <a:prstGeom prst="rect">
            <a:avLst/>
          </a:prstGeom>
          <a:noFill/>
          <a:ln>
            <a:noFill/>
          </a:ln>
        </p:spPr>
      </p:pic>
      <p:pic>
        <p:nvPicPr>
          <p:cNvPr id="105" name="Shape 105"/>
          <p:cNvPicPr preferRelativeResize="0"/>
          <p:nvPr/>
        </p:nvPicPr>
        <p:blipFill>
          <a:blip r:embed="rId3">
            <a:alphaModFix/>
          </a:blip>
          <a:stretch>
            <a:fillRect/>
          </a:stretch>
        </p:blipFill>
        <p:spPr>
          <a:xfrm>
            <a:off x="5404650" y="6391279"/>
            <a:ext cx="258025" cy="254725"/>
          </a:xfrm>
          <a:prstGeom prst="rect">
            <a:avLst/>
          </a:prstGeom>
          <a:noFill/>
          <a:ln>
            <a:noFill/>
          </a:ln>
        </p:spPr>
      </p:pic>
      <p:pic>
        <p:nvPicPr>
          <p:cNvPr id="106" name="Shape 106"/>
          <p:cNvPicPr preferRelativeResize="0"/>
          <p:nvPr/>
        </p:nvPicPr>
        <p:blipFill>
          <a:blip r:embed="rId3">
            <a:alphaModFix/>
          </a:blip>
          <a:stretch>
            <a:fillRect/>
          </a:stretch>
        </p:blipFill>
        <p:spPr>
          <a:xfrm>
            <a:off x="5404650" y="7281804"/>
            <a:ext cx="258025" cy="254725"/>
          </a:xfrm>
          <a:prstGeom prst="rect">
            <a:avLst/>
          </a:prstGeom>
          <a:noFill/>
          <a:ln>
            <a:noFill/>
          </a:ln>
        </p:spPr>
      </p:pic>
      <p:pic>
        <p:nvPicPr>
          <p:cNvPr id="107" name="Shape 107"/>
          <p:cNvPicPr preferRelativeResize="0"/>
          <p:nvPr/>
        </p:nvPicPr>
        <p:blipFill>
          <a:blip r:embed="rId3">
            <a:alphaModFix/>
          </a:blip>
          <a:stretch>
            <a:fillRect/>
          </a:stretch>
        </p:blipFill>
        <p:spPr>
          <a:xfrm>
            <a:off x="5404650" y="8216404"/>
            <a:ext cx="258025" cy="254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p:nvPr/>
        </p:nvSpPr>
        <p:spPr>
          <a:xfrm>
            <a:off x="195600" y="130500"/>
            <a:ext cx="6430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The Rise of Militarism &amp; Dictators</a:t>
            </a:r>
            <a:endParaRPr sz="2800" b="0" i="0" u="none" strike="noStrike" cap="none">
              <a:solidFill>
                <a:srgbClr val="FF0000"/>
              </a:solidFill>
              <a:latin typeface="Impact"/>
              <a:ea typeface="Impact"/>
              <a:cs typeface="Impact"/>
              <a:sym typeface="Impact"/>
            </a:endParaRPr>
          </a:p>
        </p:txBody>
      </p:sp>
      <p:graphicFrame>
        <p:nvGraphicFramePr>
          <p:cNvPr id="113" name="Shape 113"/>
          <p:cNvGraphicFramePr/>
          <p:nvPr/>
        </p:nvGraphicFramePr>
        <p:xfrm>
          <a:off x="119400" y="1770925"/>
          <a:ext cx="6629400" cy="7146768"/>
        </p:xfrm>
        <a:graphic>
          <a:graphicData uri="http://schemas.openxmlformats.org/drawingml/2006/table">
            <a:tbl>
              <a:tblPr>
                <a:noFill/>
                <a:tableStyleId>{305EFA54-6AEF-4319-A214-888AD9EFD4A3}</a:tableStyleId>
              </a:tblPr>
              <a:tblGrid>
                <a:gridCol w="1635450"/>
                <a:gridCol w="1361775"/>
                <a:gridCol w="1410650"/>
                <a:gridCol w="1329225"/>
                <a:gridCol w="892300"/>
              </a:tblGrid>
              <a:tr h="428625">
                <a:tc>
                  <a:txBody>
                    <a:bodyPr/>
                    <a:lstStyle/>
                    <a:p>
                      <a:pPr marL="63500" lvl="0" indent="0" algn="ctr" rtl="0">
                        <a:lnSpc>
                          <a:spcPct val="115000"/>
                        </a:lnSpc>
                        <a:spcBef>
                          <a:spcPts val="0"/>
                        </a:spcBef>
                        <a:spcAft>
                          <a:spcPts val="0"/>
                        </a:spcAft>
                        <a:buNone/>
                      </a:pPr>
                      <a:r>
                        <a:rPr lang="en-US" sz="1800" dirty="0">
                          <a:latin typeface="Impact"/>
                          <a:ea typeface="Impact"/>
                          <a:cs typeface="Impact"/>
                          <a:sym typeface="Impact"/>
                        </a:rPr>
                        <a:t>Germany</a:t>
                      </a:r>
                      <a:endParaRPr sz="1800" dirty="0">
                        <a:latin typeface="Impact"/>
                        <a:ea typeface="Impact"/>
                        <a:cs typeface="Impact"/>
                        <a:sym typeface="Impact"/>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DBDB"/>
                    </a:solidFill>
                  </a:tcPr>
                </a:tc>
                <a:tc>
                  <a:txBody>
                    <a:bodyPr/>
                    <a:lstStyle/>
                    <a:p>
                      <a:pPr marL="63500" lvl="0" indent="0" algn="ctr" rtl="0">
                        <a:lnSpc>
                          <a:spcPct val="115000"/>
                        </a:lnSpc>
                        <a:spcBef>
                          <a:spcPts val="0"/>
                        </a:spcBef>
                        <a:spcAft>
                          <a:spcPts val="0"/>
                        </a:spcAft>
                        <a:buNone/>
                      </a:pPr>
                      <a:r>
                        <a:rPr lang="en-US" sz="1800">
                          <a:latin typeface="Impact"/>
                          <a:ea typeface="Impact"/>
                          <a:cs typeface="Impact"/>
                          <a:sym typeface="Impact"/>
                        </a:rPr>
                        <a:t>Italy</a:t>
                      </a:r>
                      <a:endParaRPr sz="1800">
                        <a:latin typeface="Impact"/>
                        <a:ea typeface="Impact"/>
                        <a:cs typeface="Impact"/>
                        <a:sym typeface="Impact"/>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DBDB"/>
                    </a:solidFill>
                  </a:tcPr>
                </a:tc>
                <a:tc>
                  <a:txBody>
                    <a:bodyPr/>
                    <a:lstStyle/>
                    <a:p>
                      <a:pPr marL="63500" lvl="0" indent="0" algn="ctr" rtl="0">
                        <a:lnSpc>
                          <a:spcPct val="115000"/>
                        </a:lnSpc>
                        <a:spcBef>
                          <a:spcPts val="0"/>
                        </a:spcBef>
                        <a:spcAft>
                          <a:spcPts val="0"/>
                        </a:spcAft>
                        <a:buNone/>
                      </a:pPr>
                      <a:r>
                        <a:rPr lang="en-US" sz="1800">
                          <a:latin typeface="Impact"/>
                          <a:ea typeface="Impact"/>
                          <a:cs typeface="Impact"/>
                          <a:sym typeface="Impact"/>
                        </a:rPr>
                        <a:t>USSR</a:t>
                      </a:r>
                      <a:endParaRPr sz="1800">
                        <a:latin typeface="Impact"/>
                        <a:ea typeface="Impact"/>
                        <a:cs typeface="Impact"/>
                        <a:sym typeface="Impact"/>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DBDB"/>
                    </a:solidFill>
                  </a:tcPr>
                </a:tc>
                <a:tc>
                  <a:txBody>
                    <a:bodyPr/>
                    <a:lstStyle/>
                    <a:p>
                      <a:pPr marL="63500" lvl="0" indent="0" algn="ctr" rtl="0">
                        <a:lnSpc>
                          <a:spcPct val="115000"/>
                        </a:lnSpc>
                        <a:spcBef>
                          <a:spcPts val="0"/>
                        </a:spcBef>
                        <a:spcAft>
                          <a:spcPts val="0"/>
                        </a:spcAft>
                        <a:buNone/>
                      </a:pPr>
                      <a:r>
                        <a:rPr lang="en-US" sz="1800">
                          <a:latin typeface="Impact"/>
                          <a:ea typeface="Impact"/>
                          <a:cs typeface="Impact"/>
                          <a:sym typeface="Impact"/>
                        </a:rPr>
                        <a:t>Japan</a:t>
                      </a:r>
                      <a:endParaRPr sz="1800">
                        <a:latin typeface="Impact"/>
                        <a:ea typeface="Impact"/>
                        <a:cs typeface="Impact"/>
                        <a:sym typeface="Impact"/>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DBDB"/>
                    </a:solidFill>
                  </a:tcPr>
                </a:tc>
                <a:tc>
                  <a:txBody>
                    <a:bodyPr/>
                    <a:lstStyle/>
                    <a:p>
                      <a:pPr marL="63500" lvl="0" indent="0" rtl="0">
                        <a:lnSpc>
                          <a:spcPct val="115000"/>
                        </a:lnSpc>
                        <a:spcBef>
                          <a:spcPts val="0"/>
                        </a:spcBef>
                        <a:spcAft>
                          <a:spcPts val="600"/>
                        </a:spcAft>
                        <a:buNone/>
                      </a:pPr>
                      <a:r>
                        <a:rPr lang="en-US"/>
                        <a:t> </a:t>
                      </a:r>
                      <a:endParaRPr/>
                    </a:p>
                  </a:txBody>
                  <a:tcPr marL="68575" marR="68575" marT="91425" marB="91425">
                    <a:lnL w="12700" cap="flat" cmpd="sng">
                      <a:solidFill>
                        <a:srgbClr val="000000"/>
                      </a:solidFill>
                      <a:prstDash val="solid"/>
                      <a:round/>
                      <a:headEnd type="none" w="sm" len="sm"/>
                      <a:tailEnd type="none" w="sm" len="sm"/>
                    </a:lnL>
                    <a:lnB w="12700" cap="flat" cmpd="sng">
                      <a:solidFill>
                        <a:srgbClr val="000000"/>
                      </a:solidFill>
                      <a:prstDash val="solid"/>
                      <a:round/>
                      <a:headEnd type="none" w="sm" len="sm"/>
                      <a:tailEnd type="none" w="sm" len="sm"/>
                    </a:lnB>
                  </a:tcPr>
                </a:tc>
              </a:tr>
              <a:tr h="2105025">
                <a:tc>
                  <a:txBody>
                    <a:bodyPr/>
                    <a:lstStyle/>
                    <a:p>
                      <a:pPr marL="63500" lvl="0" indent="0" rtl="0">
                        <a:lnSpc>
                          <a:spcPct val="115000"/>
                        </a:lnSpc>
                        <a:spcBef>
                          <a:spcPts val="0"/>
                        </a:spcBef>
                        <a:spcAft>
                          <a:spcPts val="600"/>
                        </a:spcAft>
                        <a:buNone/>
                      </a:pPr>
                      <a:r>
                        <a:rPr lang="en-US" dirty="0"/>
                        <a:t> </a:t>
                      </a:r>
                      <a:endParaRPr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63500" lvl="0" indent="0" rtl="0">
                        <a:lnSpc>
                          <a:spcPct val="115000"/>
                        </a:lnSpc>
                        <a:spcBef>
                          <a:spcPts val="0"/>
                        </a:spcBef>
                        <a:spcAft>
                          <a:spcPts val="600"/>
                        </a:spcAft>
                        <a:buNone/>
                      </a:pPr>
                      <a:r>
                        <a:rPr lang="en-US" dirty="0"/>
                        <a:t> </a:t>
                      </a:r>
                      <a:endParaRPr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63500" lvl="0" indent="0" rtl="0">
                        <a:lnSpc>
                          <a:spcPct val="115000"/>
                        </a:lnSpc>
                        <a:spcBef>
                          <a:spcPts val="0"/>
                        </a:spcBef>
                        <a:spcAft>
                          <a:spcPts val="600"/>
                        </a:spcAft>
                        <a:buNone/>
                      </a:pPr>
                      <a:r>
                        <a:rPr lang="en-US" dirty="0"/>
                        <a:t> </a:t>
                      </a:r>
                      <a:endParaRPr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63500" lvl="0" indent="0" rtl="0">
                        <a:lnSpc>
                          <a:spcPct val="115000"/>
                        </a:lnSpc>
                        <a:spcBef>
                          <a:spcPts val="0"/>
                        </a:spcBef>
                        <a:spcAft>
                          <a:spcPts val="600"/>
                        </a:spcAft>
                        <a:buNone/>
                      </a:pPr>
                      <a:r>
                        <a:rPr lang="en-US"/>
                        <a:t> </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76200" marR="76200" lvl="0" indent="0" algn="ctr" rtl="0">
                        <a:lnSpc>
                          <a:spcPct val="115000"/>
                        </a:lnSpc>
                        <a:spcBef>
                          <a:spcPts val="0"/>
                        </a:spcBef>
                        <a:spcAft>
                          <a:spcPts val="0"/>
                        </a:spcAft>
                        <a:buNone/>
                      </a:pPr>
                      <a:r>
                        <a:rPr lang="en-US" sz="1800">
                          <a:latin typeface="Impact"/>
                          <a:ea typeface="Impact"/>
                          <a:cs typeface="Impact"/>
                          <a:sym typeface="Impact"/>
                        </a:rPr>
                        <a:t>1920s</a:t>
                      </a:r>
                      <a:endParaRPr sz="1800">
                        <a:latin typeface="Impact"/>
                        <a:ea typeface="Impact"/>
                        <a:cs typeface="Impact"/>
                        <a:sym typeface="Impact"/>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DBDB"/>
                    </a:solidFill>
                  </a:tcPr>
                </a:tc>
              </a:tr>
              <a:tr h="2400300">
                <a:tc>
                  <a:txBody>
                    <a:bodyPr/>
                    <a:lstStyle/>
                    <a:p>
                      <a:pPr marL="63500" lvl="0" indent="0" rtl="0">
                        <a:lnSpc>
                          <a:spcPct val="115000"/>
                        </a:lnSpc>
                        <a:spcBef>
                          <a:spcPts val="0"/>
                        </a:spcBef>
                        <a:spcAft>
                          <a:spcPts val="600"/>
                        </a:spcAft>
                        <a:buNone/>
                      </a:pPr>
                      <a:r>
                        <a:rPr lang="en-US"/>
                        <a:t> </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63500" lvl="0" indent="0" rtl="0">
                        <a:lnSpc>
                          <a:spcPct val="115000"/>
                        </a:lnSpc>
                        <a:spcBef>
                          <a:spcPts val="0"/>
                        </a:spcBef>
                        <a:spcAft>
                          <a:spcPts val="600"/>
                        </a:spcAft>
                        <a:buNone/>
                      </a:pPr>
                      <a:r>
                        <a:rPr lang="en-US"/>
                        <a:t> </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63500" lvl="0" indent="0" rtl="0">
                        <a:lnSpc>
                          <a:spcPct val="115000"/>
                        </a:lnSpc>
                        <a:spcBef>
                          <a:spcPts val="0"/>
                        </a:spcBef>
                        <a:spcAft>
                          <a:spcPts val="600"/>
                        </a:spcAft>
                        <a:buNone/>
                      </a:pPr>
                      <a:r>
                        <a:rPr lang="en-US"/>
                        <a:t> </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63500" lvl="0" indent="0" rtl="0">
                        <a:lnSpc>
                          <a:spcPct val="115000"/>
                        </a:lnSpc>
                        <a:spcBef>
                          <a:spcPts val="0"/>
                        </a:spcBef>
                        <a:spcAft>
                          <a:spcPts val="600"/>
                        </a:spcAft>
                        <a:buNone/>
                      </a:pPr>
                      <a:r>
                        <a:rPr lang="en-US"/>
                        <a:t> </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76200" marR="76200" lvl="0" indent="0" algn="ctr" rtl="0">
                        <a:lnSpc>
                          <a:spcPct val="115000"/>
                        </a:lnSpc>
                        <a:spcBef>
                          <a:spcPts val="0"/>
                        </a:spcBef>
                        <a:spcAft>
                          <a:spcPts val="0"/>
                        </a:spcAft>
                        <a:buNone/>
                      </a:pPr>
                      <a:r>
                        <a:rPr lang="en-US" sz="1800">
                          <a:latin typeface="Impact"/>
                          <a:ea typeface="Impact"/>
                          <a:cs typeface="Impact"/>
                          <a:sym typeface="Impact"/>
                        </a:rPr>
                        <a:t>1930s</a:t>
                      </a:r>
                      <a:endParaRPr sz="1800">
                        <a:latin typeface="Impact"/>
                        <a:ea typeface="Impact"/>
                        <a:cs typeface="Impact"/>
                        <a:sym typeface="Impact"/>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DBDB"/>
                    </a:solidFill>
                  </a:tcPr>
                </a:tc>
              </a:tr>
              <a:tr h="2143125">
                <a:tc>
                  <a:txBody>
                    <a:bodyPr/>
                    <a:lstStyle/>
                    <a:p>
                      <a:pPr marL="63500" lvl="0" indent="0" rtl="0">
                        <a:lnSpc>
                          <a:spcPct val="115000"/>
                        </a:lnSpc>
                        <a:spcBef>
                          <a:spcPts val="0"/>
                        </a:spcBef>
                        <a:spcAft>
                          <a:spcPts val="600"/>
                        </a:spcAft>
                        <a:buNone/>
                      </a:pPr>
                      <a:r>
                        <a:rPr lang="en-US"/>
                        <a:t> </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63500" lvl="0" indent="0" rtl="0">
                        <a:lnSpc>
                          <a:spcPct val="115000"/>
                        </a:lnSpc>
                        <a:spcBef>
                          <a:spcPts val="0"/>
                        </a:spcBef>
                        <a:spcAft>
                          <a:spcPts val="600"/>
                        </a:spcAft>
                        <a:buNone/>
                      </a:pPr>
                      <a:r>
                        <a:rPr lang="en-US"/>
                        <a:t> </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63500" lvl="0" indent="0" rtl="0">
                        <a:lnSpc>
                          <a:spcPct val="115000"/>
                        </a:lnSpc>
                        <a:spcBef>
                          <a:spcPts val="0"/>
                        </a:spcBef>
                        <a:spcAft>
                          <a:spcPts val="600"/>
                        </a:spcAft>
                        <a:buNone/>
                      </a:pPr>
                      <a:r>
                        <a:rPr lang="en-US"/>
                        <a:t> </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63500" lvl="0" indent="0" rtl="0">
                        <a:lnSpc>
                          <a:spcPct val="115000"/>
                        </a:lnSpc>
                        <a:spcBef>
                          <a:spcPts val="0"/>
                        </a:spcBef>
                        <a:spcAft>
                          <a:spcPts val="600"/>
                        </a:spcAft>
                        <a:buNone/>
                      </a:pPr>
                      <a:r>
                        <a:rPr lang="en-US"/>
                        <a:t> </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76200" marR="76200" lvl="0" indent="0" algn="ctr" rtl="0">
                        <a:lnSpc>
                          <a:spcPct val="115000"/>
                        </a:lnSpc>
                        <a:spcBef>
                          <a:spcPts val="0"/>
                        </a:spcBef>
                        <a:spcAft>
                          <a:spcPts val="0"/>
                        </a:spcAft>
                        <a:buNone/>
                      </a:pPr>
                      <a:r>
                        <a:rPr lang="en-US" sz="1800">
                          <a:latin typeface="Impact"/>
                          <a:ea typeface="Impact"/>
                          <a:cs typeface="Impact"/>
                          <a:sym typeface="Impact"/>
                        </a:rPr>
                        <a:t>1940s</a:t>
                      </a:r>
                      <a:endParaRPr sz="1800">
                        <a:latin typeface="Impact"/>
                        <a:ea typeface="Impact"/>
                        <a:cs typeface="Impact"/>
                        <a:sym typeface="Impact"/>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DBDB"/>
                    </a:solidFill>
                  </a:tcPr>
                </a:tc>
              </a:tr>
            </a:tbl>
          </a:graphicData>
        </a:graphic>
      </p:graphicFrame>
      <p:sp>
        <p:nvSpPr>
          <p:cNvPr id="114" name="Shape 114"/>
          <p:cNvSpPr txBox="1"/>
          <p:nvPr/>
        </p:nvSpPr>
        <p:spPr>
          <a:xfrm>
            <a:off x="119400" y="642200"/>
            <a:ext cx="6629400" cy="976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b="1"/>
              <a:t>Directions</a:t>
            </a:r>
            <a:r>
              <a:rPr lang="en-US" sz="1200"/>
              <a:t>: The worldwide economic depression of the 1930’s created turbulent times. Some countries experienced revolutions and others </a:t>
            </a:r>
            <a:r>
              <a:rPr lang="en-US" sz="1200" b="1" u="sng">
                <a:solidFill>
                  <a:schemeClr val="hlink"/>
                </a:solidFill>
                <a:hlinkClick r:id="rId3"/>
              </a:rPr>
              <a:t>turned to dictators</a:t>
            </a:r>
            <a:r>
              <a:rPr lang="en-US" sz="1200"/>
              <a:t>. </a:t>
            </a:r>
            <a:r>
              <a:rPr lang="en-US" sz="1200" b="1" u="sng">
                <a:solidFill>
                  <a:schemeClr val="hlink"/>
                </a:solidFill>
                <a:hlinkClick r:id="rId4"/>
              </a:rPr>
              <a:t>Germany</a:t>
            </a:r>
            <a:r>
              <a:rPr lang="en-US" sz="1200"/>
              <a:t>, </a:t>
            </a:r>
            <a:r>
              <a:rPr lang="en-US" sz="1200" b="1" u="sng">
                <a:solidFill>
                  <a:schemeClr val="hlink"/>
                </a:solidFill>
                <a:hlinkClick r:id="rId5"/>
              </a:rPr>
              <a:t>Italy</a:t>
            </a:r>
            <a:r>
              <a:rPr lang="en-US" sz="1200"/>
              <a:t>, </a:t>
            </a:r>
            <a:r>
              <a:rPr lang="en-US" sz="1200" b="1" u="sng">
                <a:solidFill>
                  <a:schemeClr val="hlink"/>
                </a:solidFill>
                <a:hlinkClick r:id="rId6"/>
              </a:rPr>
              <a:t>Japan</a:t>
            </a:r>
            <a:r>
              <a:rPr lang="en-US" sz="1200"/>
              <a:t>, and the </a:t>
            </a:r>
            <a:r>
              <a:rPr lang="en-US" sz="1200" b="1" u="sng">
                <a:solidFill>
                  <a:schemeClr val="hlink"/>
                </a:solidFill>
                <a:hlinkClick r:id="rId7"/>
              </a:rPr>
              <a:t>Soviet Union</a:t>
            </a:r>
            <a:r>
              <a:rPr lang="en-US" sz="1200"/>
              <a:t> are 4 countries who saw </a:t>
            </a:r>
            <a:r>
              <a:rPr lang="en-US" sz="1200" b="1" u="sng">
                <a:solidFill>
                  <a:schemeClr val="hlink"/>
                </a:solidFill>
                <a:hlinkClick r:id="rId8"/>
              </a:rPr>
              <a:t>militaristic leaders rise to power</a:t>
            </a:r>
            <a:r>
              <a:rPr lang="en-US" sz="1200"/>
              <a:t>. Complete the chart below with info about what happened in each country in the decades between World War I and World War II. Include military actions, political changes, and alliances created/joined.</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p:nvPr/>
        </p:nvSpPr>
        <p:spPr>
          <a:xfrm>
            <a:off x="195600" y="130500"/>
            <a:ext cx="6430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Perspectives on Appeasement</a:t>
            </a:r>
            <a:endParaRPr sz="2800" b="0" i="0" u="none" strike="noStrike" cap="none">
              <a:solidFill>
                <a:srgbClr val="FF0000"/>
              </a:solidFill>
              <a:latin typeface="Impact"/>
              <a:ea typeface="Impact"/>
              <a:cs typeface="Impact"/>
              <a:sym typeface="Impact"/>
            </a:endParaRPr>
          </a:p>
        </p:txBody>
      </p:sp>
      <p:sp>
        <p:nvSpPr>
          <p:cNvPr id="120" name="Shape 120"/>
          <p:cNvSpPr txBox="1"/>
          <p:nvPr/>
        </p:nvSpPr>
        <p:spPr>
          <a:xfrm>
            <a:off x="119400" y="642200"/>
            <a:ext cx="6629400" cy="976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b="1"/>
              <a:t>Directions</a:t>
            </a:r>
            <a:r>
              <a:rPr lang="en-US" sz="1200"/>
              <a:t>: During Germany’s rise to power in the 1930’s, both </a:t>
            </a:r>
            <a:r>
              <a:rPr lang="en-US" sz="1200" b="1" u="sng">
                <a:solidFill>
                  <a:schemeClr val="hlink"/>
                </a:solidFill>
                <a:hlinkClick r:id="rId3"/>
              </a:rPr>
              <a:t>England </a:t>
            </a:r>
            <a:r>
              <a:rPr lang="en-US" sz="1200"/>
              <a:t>and France practiced </a:t>
            </a:r>
            <a:r>
              <a:rPr lang="en-US" sz="1200" b="1" u="sng">
                <a:solidFill>
                  <a:schemeClr val="hlink"/>
                </a:solidFill>
                <a:hlinkClick r:id="rId4"/>
              </a:rPr>
              <a:t>appeasement </a:t>
            </a:r>
            <a:r>
              <a:rPr lang="en-US" sz="1200"/>
              <a:t>rather than challenging Adolf Hitler’s actions. In the thought bubbles above each leader’s head write what they were thinking </a:t>
            </a:r>
            <a:r>
              <a:rPr lang="en-US" sz="1200" b="1" u="sng">
                <a:solidFill>
                  <a:schemeClr val="hlink"/>
                </a:solidFill>
                <a:hlinkClick r:id="rId5"/>
              </a:rPr>
              <a:t>about appeasement</a:t>
            </a:r>
            <a:r>
              <a:rPr lang="en-US" sz="1200"/>
              <a:t>. Then in the boxes at the bottom, write what appeasement made them seen as by the other leader.</a:t>
            </a:r>
            <a:endParaRPr sz="1200"/>
          </a:p>
        </p:txBody>
      </p:sp>
      <p:pic>
        <p:nvPicPr>
          <p:cNvPr id="121" name="Shape 121"/>
          <p:cNvPicPr preferRelativeResize="0"/>
          <p:nvPr/>
        </p:nvPicPr>
        <p:blipFill>
          <a:blip r:embed="rId6">
            <a:alphaModFix/>
          </a:blip>
          <a:stretch>
            <a:fillRect/>
          </a:stretch>
        </p:blipFill>
        <p:spPr>
          <a:xfrm>
            <a:off x="464600" y="3755200"/>
            <a:ext cx="1769776" cy="2587375"/>
          </a:xfrm>
          <a:prstGeom prst="rect">
            <a:avLst/>
          </a:prstGeom>
          <a:noFill/>
          <a:ln>
            <a:noFill/>
          </a:ln>
        </p:spPr>
      </p:pic>
      <p:pic>
        <p:nvPicPr>
          <p:cNvPr id="122" name="Shape 122"/>
          <p:cNvPicPr preferRelativeResize="0"/>
          <p:nvPr/>
        </p:nvPicPr>
        <p:blipFill rotWithShape="1">
          <a:blip r:embed="rId7">
            <a:alphaModFix/>
          </a:blip>
          <a:srcRect l="2634" t="4818" r="65504" b="37881"/>
          <a:stretch/>
        </p:blipFill>
        <p:spPr>
          <a:xfrm flipH="1">
            <a:off x="4267785" y="3696900"/>
            <a:ext cx="1958540" cy="2645675"/>
          </a:xfrm>
          <a:prstGeom prst="rect">
            <a:avLst/>
          </a:prstGeom>
          <a:noFill/>
          <a:ln>
            <a:noFill/>
          </a:ln>
        </p:spPr>
      </p:pic>
      <p:sp>
        <p:nvSpPr>
          <p:cNvPr id="123" name="Shape 123"/>
          <p:cNvSpPr/>
          <p:nvPr/>
        </p:nvSpPr>
        <p:spPr>
          <a:xfrm>
            <a:off x="3527700" y="1526800"/>
            <a:ext cx="3098100" cy="2220900"/>
          </a:xfrm>
          <a:prstGeom prst="cloudCallout">
            <a:avLst>
              <a:gd name="adj1" fmla="val 1718"/>
              <a:gd name="adj2" fmla="val 60492"/>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dk1"/>
                </a:solidFill>
              </a:rPr>
              <a:t>Type your response here</a:t>
            </a:r>
            <a:endParaRPr/>
          </a:p>
        </p:txBody>
      </p:sp>
      <p:sp>
        <p:nvSpPr>
          <p:cNvPr id="124" name="Shape 124"/>
          <p:cNvSpPr/>
          <p:nvPr/>
        </p:nvSpPr>
        <p:spPr>
          <a:xfrm>
            <a:off x="278875" y="1618400"/>
            <a:ext cx="3518700" cy="2220900"/>
          </a:xfrm>
          <a:prstGeom prst="cloudCallout">
            <a:avLst>
              <a:gd name="adj1" fmla="val -20833"/>
              <a:gd name="adj2" fmla="val 625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dk1"/>
                </a:solidFill>
              </a:rPr>
              <a:t>Type your response here</a:t>
            </a:r>
            <a:endParaRPr/>
          </a:p>
        </p:txBody>
      </p:sp>
      <p:sp>
        <p:nvSpPr>
          <p:cNvPr id="125" name="Shape 125"/>
          <p:cNvSpPr txBox="1"/>
          <p:nvPr/>
        </p:nvSpPr>
        <p:spPr>
          <a:xfrm>
            <a:off x="119400" y="7128650"/>
            <a:ext cx="3036900" cy="17442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t>Type your response here</a:t>
            </a:r>
            <a:endParaRPr sz="1200"/>
          </a:p>
        </p:txBody>
      </p:sp>
      <p:sp>
        <p:nvSpPr>
          <p:cNvPr id="126" name="Shape 126"/>
          <p:cNvSpPr txBox="1"/>
          <p:nvPr/>
        </p:nvSpPr>
        <p:spPr>
          <a:xfrm>
            <a:off x="3672600" y="7128650"/>
            <a:ext cx="2953200" cy="17442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t>Type your response here</a:t>
            </a:r>
            <a:endParaRPr sz="1200"/>
          </a:p>
        </p:txBody>
      </p:sp>
      <p:sp>
        <p:nvSpPr>
          <p:cNvPr id="127" name="Shape 127"/>
          <p:cNvSpPr txBox="1"/>
          <p:nvPr/>
        </p:nvSpPr>
        <p:spPr>
          <a:xfrm>
            <a:off x="592650" y="6387163"/>
            <a:ext cx="2090400" cy="5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FF0000"/>
                </a:solidFill>
                <a:latin typeface="Impact"/>
                <a:ea typeface="Impact"/>
                <a:cs typeface="Impact"/>
                <a:sym typeface="Impact"/>
              </a:rPr>
              <a:t>Adolf Hitler</a:t>
            </a:r>
            <a:endParaRPr sz="1200"/>
          </a:p>
        </p:txBody>
      </p:sp>
      <p:sp>
        <p:nvSpPr>
          <p:cNvPr id="128" name="Shape 128"/>
          <p:cNvSpPr txBox="1"/>
          <p:nvPr/>
        </p:nvSpPr>
        <p:spPr>
          <a:xfrm>
            <a:off x="3630750" y="6387163"/>
            <a:ext cx="2892000" cy="5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FF0000"/>
                </a:solidFill>
                <a:latin typeface="Impact"/>
                <a:ea typeface="Impact"/>
                <a:cs typeface="Impact"/>
                <a:sym typeface="Impact"/>
              </a:rPr>
              <a:t>Neville Chamberlain</a:t>
            </a:r>
            <a:endParaRPr sz="1200"/>
          </a:p>
        </p:txBody>
      </p:sp>
      <p:sp>
        <p:nvSpPr>
          <p:cNvPr id="129" name="Shape 129"/>
          <p:cNvSpPr/>
          <p:nvPr/>
        </p:nvSpPr>
        <p:spPr>
          <a:xfrm rot="822380">
            <a:off x="1735725" y="5188753"/>
            <a:ext cx="3200874" cy="59042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00"/>
                </a:solidFill>
                <a:latin typeface="Anton"/>
              </a:rPr>
              <a:t>Appeasement</a:t>
            </a:r>
          </a:p>
        </p:txBody>
      </p:sp>
      <p:sp>
        <p:nvSpPr>
          <p:cNvPr id="130" name="Shape 130"/>
          <p:cNvSpPr txBox="1"/>
          <p:nvPr/>
        </p:nvSpPr>
        <p:spPr>
          <a:xfrm>
            <a:off x="119400" y="6749625"/>
            <a:ext cx="3036900" cy="5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latin typeface="Impact"/>
                <a:ea typeface="Impact"/>
                <a:cs typeface="Impact"/>
                <a:sym typeface="Impact"/>
              </a:rPr>
              <a:t>Seen as….</a:t>
            </a:r>
            <a:endParaRPr sz="1800"/>
          </a:p>
        </p:txBody>
      </p:sp>
      <p:sp>
        <p:nvSpPr>
          <p:cNvPr id="131" name="Shape 131"/>
          <p:cNvSpPr txBox="1"/>
          <p:nvPr/>
        </p:nvSpPr>
        <p:spPr>
          <a:xfrm>
            <a:off x="3644875" y="6743775"/>
            <a:ext cx="2953200" cy="5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latin typeface="Impact"/>
                <a:ea typeface="Impact"/>
                <a:cs typeface="Impact"/>
                <a:sym typeface="Impact"/>
              </a:rPr>
              <a:t>Seen as….</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p:nvPr/>
        </p:nvSpPr>
        <p:spPr>
          <a:xfrm>
            <a:off x="195600" y="130500"/>
            <a:ext cx="6430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Battles of World War 2: 1939-1941</a:t>
            </a:r>
            <a:endParaRPr sz="2800" b="0" i="0" u="none" strike="noStrike" cap="none">
              <a:solidFill>
                <a:srgbClr val="FF0000"/>
              </a:solidFill>
              <a:latin typeface="Impact"/>
              <a:ea typeface="Impact"/>
              <a:cs typeface="Impact"/>
              <a:sym typeface="Impact"/>
            </a:endParaRPr>
          </a:p>
        </p:txBody>
      </p:sp>
      <p:sp>
        <p:nvSpPr>
          <p:cNvPr id="137" name="Shape 137"/>
          <p:cNvSpPr/>
          <p:nvPr/>
        </p:nvSpPr>
        <p:spPr>
          <a:xfrm>
            <a:off x="2714900" y="653700"/>
            <a:ext cx="1199100" cy="8323800"/>
          </a:xfrm>
          <a:prstGeom prst="downArrow">
            <a:avLst>
              <a:gd name="adj1" fmla="val 50000"/>
              <a:gd name="adj2" fmla="val 2534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txBox="1"/>
          <p:nvPr/>
        </p:nvSpPr>
        <p:spPr>
          <a:xfrm>
            <a:off x="2848100" y="941875"/>
            <a:ext cx="932700" cy="523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800">
                <a:solidFill>
                  <a:srgbClr val="0000FF"/>
                </a:solidFill>
                <a:latin typeface="Anton"/>
                <a:ea typeface="Anton"/>
                <a:cs typeface="Anton"/>
                <a:sym typeface="Anton"/>
              </a:rPr>
              <a:t>1939</a:t>
            </a:r>
            <a:endParaRPr sz="1800">
              <a:solidFill>
                <a:srgbClr val="0000FF"/>
              </a:solidFill>
              <a:latin typeface="Anton"/>
              <a:ea typeface="Anton"/>
              <a:cs typeface="Anton"/>
              <a:sym typeface="Anton"/>
            </a:endParaRPr>
          </a:p>
        </p:txBody>
      </p:sp>
      <p:sp>
        <p:nvSpPr>
          <p:cNvPr id="139" name="Shape 139"/>
          <p:cNvSpPr txBox="1"/>
          <p:nvPr/>
        </p:nvSpPr>
        <p:spPr>
          <a:xfrm>
            <a:off x="2848100" y="4094800"/>
            <a:ext cx="932700" cy="5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0000FF"/>
                </a:solidFill>
                <a:latin typeface="Anton"/>
                <a:ea typeface="Anton"/>
                <a:cs typeface="Anton"/>
                <a:sym typeface="Anton"/>
              </a:rPr>
              <a:t>1940</a:t>
            </a:r>
            <a:endParaRPr sz="1800">
              <a:solidFill>
                <a:srgbClr val="0000FF"/>
              </a:solidFill>
              <a:latin typeface="Anton"/>
              <a:ea typeface="Anton"/>
              <a:cs typeface="Anton"/>
              <a:sym typeface="Anton"/>
            </a:endParaRPr>
          </a:p>
        </p:txBody>
      </p:sp>
      <p:sp>
        <p:nvSpPr>
          <p:cNvPr id="140" name="Shape 140"/>
          <p:cNvSpPr txBox="1"/>
          <p:nvPr/>
        </p:nvSpPr>
        <p:spPr>
          <a:xfrm>
            <a:off x="2848100" y="6974175"/>
            <a:ext cx="932700" cy="5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0000FF"/>
                </a:solidFill>
                <a:latin typeface="Anton"/>
                <a:ea typeface="Anton"/>
                <a:cs typeface="Anton"/>
                <a:sym typeface="Anton"/>
              </a:rPr>
              <a:t>1941</a:t>
            </a:r>
            <a:endParaRPr sz="1800">
              <a:solidFill>
                <a:srgbClr val="0000FF"/>
              </a:solidFill>
              <a:latin typeface="Anton"/>
              <a:ea typeface="Anton"/>
              <a:cs typeface="Anton"/>
              <a:sym typeface="Anton"/>
            </a:endParaRPr>
          </a:p>
        </p:txBody>
      </p:sp>
      <p:sp>
        <p:nvSpPr>
          <p:cNvPr id="141" name="Shape 141"/>
          <p:cNvSpPr/>
          <p:nvPr/>
        </p:nvSpPr>
        <p:spPr>
          <a:xfrm>
            <a:off x="195600" y="653700"/>
            <a:ext cx="2652300" cy="2292300"/>
          </a:xfrm>
          <a:prstGeom prst="wedgeRectCallout">
            <a:avLst>
              <a:gd name="adj1" fmla="val 68023"/>
              <a:gd name="adj2" fmla="val -11856"/>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b="1">
                <a:solidFill>
                  <a:srgbClr val="C00000"/>
                </a:solidFill>
              </a:rPr>
              <a:t>Nonaggression Pact</a:t>
            </a:r>
            <a:endParaRPr b="1">
              <a:solidFill>
                <a:srgbClr val="C00000"/>
              </a:solidFill>
            </a:endParaRPr>
          </a:p>
          <a:p>
            <a:pPr marL="0" lvl="0" indent="0" rtl="0">
              <a:lnSpc>
                <a:spcPct val="115000"/>
              </a:lnSpc>
              <a:spcBef>
                <a:spcPts val="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marL="0" lvl="0" indent="0" rtl="0">
              <a:spcBef>
                <a:spcPts val="0"/>
              </a:spcBef>
              <a:spcAft>
                <a:spcPts val="0"/>
              </a:spcAft>
              <a:buClr>
                <a:schemeClr val="dk1"/>
              </a:buClr>
              <a:buSzPts val="1100"/>
              <a:buFont typeface="Arial"/>
              <a:buNone/>
            </a:pPr>
            <a:r>
              <a:rPr lang="en-US" sz="1100">
                <a:solidFill>
                  <a:schemeClr val="dk1"/>
                </a:solidFill>
              </a:rPr>
              <a:t>What 2 countries signed a pact in 1939?</a:t>
            </a:r>
            <a:endParaRPr sz="1100">
              <a:solidFill>
                <a:schemeClr val="dk1"/>
              </a:solidFill>
            </a:endParaRPr>
          </a:p>
          <a:p>
            <a:pPr marL="0" lvl="0" indent="0" rtl="0">
              <a:spcBef>
                <a:spcPts val="0"/>
              </a:spcBef>
              <a:spcAft>
                <a:spcPts val="0"/>
              </a:spcAft>
              <a:buClr>
                <a:schemeClr val="dk1"/>
              </a:buClr>
              <a:buSzPts val="1100"/>
              <a:buFont typeface="Arial"/>
              <a:buNone/>
            </a:pPr>
            <a:r>
              <a:rPr lang="en-US" sz="1100">
                <a:solidFill>
                  <a:schemeClr val="dk1"/>
                </a:solidFill>
              </a:rPr>
              <a:t> </a:t>
            </a:r>
            <a:endParaRPr sz="1100" b="1">
              <a:solidFill>
                <a:schemeClr val="dk1"/>
              </a:solidFill>
            </a:endParaRPr>
          </a:p>
          <a:p>
            <a:pPr marL="0" lvl="0" indent="0" rtl="0">
              <a:spcBef>
                <a:spcPts val="0"/>
              </a:spcBef>
              <a:spcAft>
                <a:spcPts val="0"/>
              </a:spcAft>
              <a:buNone/>
            </a:pPr>
            <a:r>
              <a:rPr lang="en-US" sz="1100" b="1">
                <a:solidFill>
                  <a:schemeClr val="dk1"/>
                </a:solidFill>
              </a:rPr>
              <a:t>  </a:t>
            </a:r>
            <a:endParaRPr sz="1100" b="1">
              <a:solidFill>
                <a:schemeClr val="dk1"/>
              </a:solidFill>
            </a:endParaRPr>
          </a:p>
          <a:p>
            <a:pPr marL="0" lvl="0" indent="0" rtl="0">
              <a:spcBef>
                <a:spcPts val="0"/>
              </a:spcBef>
              <a:spcAft>
                <a:spcPts val="0"/>
              </a:spcAft>
              <a:buClr>
                <a:schemeClr val="dk1"/>
              </a:buClr>
              <a:buSzPts val="1100"/>
              <a:buFont typeface="Arial"/>
              <a:buNone/>
            </a:pPr>
            <a:endParaRPr sz="1100" b="1">
              <a:solidFill>
                <a:schemeClr val="dk1"/>
              </a:solidFill>
            </a:endParaRPr>
          </a:p>
          <a:p>
            <a:pPr marL="0" lvl="0" indent="0" rtl="0">
              <a:spcBef>
                <a:spcPts val="0"/>
              </a:spcBef>
              <a:spcAft>
                <a:spcPts val="0"/>
              </a:spcAft>
              <a:buClr>
                <a:schemeClr val="dk1"/>
              </a:buClr>
              <a:buSzPts val="1100"/>
              <a:buFont typeface="Arial"/>
              <a:buNone/>
            </a:pPr>
            <a:r>
              <a:rPr lang="en-US" sz="1100" b="1">
                <a:solidFill>
                  <a:schemeClr val="dk1"/>
                </a:solidFill>
              </a:rPr>
              <a:t> </a:t>
            </a:r>
            <a:endParaRPr sz="1100" b="1">
              <a:solidFill>
                <a:schemeClr val="dk1"/>
              </a:solidFill>
            </a:endParaRPr>
          </a:p>
          <a:p>
            <a:pPr marL="0" lvl="0" indent="0" rtl="0">
              <a:spcBef>
                <a:spcPts val="0"/>
              </a:spcBef>
              <a:spcAft>
                <a:spcPts val="0"/>
              </a:spcAft>
              <a:buClr>
                <a:schemeClr val="dk1"/>
              </a:buClr>
              <a:buSzPts val="1100"/>
              <a:buFont typeface="Arial"/>
              <a:buNone/>
            </a:pPr>
            <a:r>
              <a:rPr lang="en-US" sz="1100">
                <a:solidFill>
                  <a:schemeClr val="dk1"/>
                </a:solidFill>
              </a:rPr>
              <a:t>Why did they make the agreement?</a:t>
            </a:r>
            <a:endParaRPr sz="1100">
              <a:solidFill>
                <a:schemeClr val="dk1"/>
              </a:solidFill>
            </a:endParaRPr>
          </a:p>
          <a:p>
            <a:pPr marL="0" lvl="0" indent="0" rtl="0">
              <a:spcBef>
                <a:spcPts val="0"/>
              </a:spcBef>
              <a:spcAft>
                <a:spcPts val="0"/>
              </a:spcAft>
              <a:buNone/>
            </a:pPr>
            <a:endParaRPr b="1"/>
          </a:p>
          <a:p>
            <a:pPr marL="0" lvl="0" indent="0" rtl="0">
              <a:spcBef>
                <a:spcPts val="0"/>
              </a:spcBef>
              <a:spcAft>
                <a:spcPts val="0"/>
              </a:spcAft>
              <a:buNone/>
            </a:pPr>
            <a:endParaRPr b="1"/>
          </a:p>
          <a:p>
            <a:pPr marL="0" lvl="0" indent="0">
              <a:spcBef>
                <a:spcPts val="0"/>
              </a:spcBef>
              <a:spcAft>
                <a:spcPts val="0"/>
              </a:spcAft>
              <a:buNone/>
            </a:pPr>
            <a:endParaRPr b="1"/>
          </a:p>
        </p:txBody>
      </p:sp>
      <p:sp>
        <p:nvSpPr>
          <p:cNvPr id="142" name="Shape 142"/>
          <p:cNvSpPr txBox="1"/>
          <p:nvPr/>
        </p:nvSpPr>
        <p:spPr>
          <a:xfrm>
            <a:off x="3704050" y="672350"/>
            <a:ext cx="3031800" cy="792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sz="1200" b="1"/>
              <a:t>Directions</a:t>
            </a:r>
            <a:r>
              <a:rPr lang="en-US" sz="1200"/>
              <a:t>: Complete the boxes for the 2 timelines by answering questions, providing information, or adding pictures. </a:t>
            </a:r>
            <a:endParaRPr sz="1200"/>
          </a:p>
        </p:txBody>
      </p:sp>
      <p:sp>
        <p:nvSpPr>
          <p:cNvPr id="143" name="Shape 143"/>
          <p:cNvSpPr/>
          <p:nvPr/>
        </p:nvSpPr>
        <p:spPr>
          <a:xfrm>
            <a:off x="3780800" y="1539575"/>
            <a:ext cx="2955000" cy="2225700"/>
          </a:xfrm>
          <a:prstGeom prst="wedgeRectCallout">
            <a:avLst>
              <a:gd name="adj1" fmla="val -62939"/>
              <a:gd name="adj2" fmla="val 18139"/>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a:solidFill>
                  <a:srgbClr val="C00000"/>
                </a:solidFill>
              </a:rPr>
              <a:t>Invasion of Poland</a:t>
            </a:r>
            <a:endParaRPr b="1">
              <a:solidFill>
                <a:srgbClr val="C00000"/>
              </a:solidFill>
            </a:endParaRPr>
          </a:p>
          <a:p>
            <a:pPr marL="0" lvl="0" indent="0" rtl="0">
              <a:lnSpc>
                <a:spcPct val="115000"/>
              </a:lnSpc>
              <a:spcBef>
                <a:spcPts val="0"/>
              </a:spcBef>
              <a:spcAft>
                <a:spcPts val="0"/>
              </a:spcAft>
              <a:buNone/>
            </a:pPr>
            <a:r>
              <a:rPr lang="en-US" sz="1100">
                <a:solidFill>
                  <a:schemeClr val="dk1"/>
                </a:solidFill>
              </a:rPr>
              <a:t> Why did the Nazi invasion of Poland start WWII?</a:t>
            </a:r>
            <a:endParaRPr sz="1100">
              <a:solidFill>
                <a:schemeClr val="dk1"/>
              </a:solidFill>
            </a:endParaRPr>
          </a:p>
          <a:p>
            <a:pPr marL="0" lvl="0" indent="0" rtl="0">
              <a:spcBef>
                <a:spcPts val="0"/>
              </a:spcBef>
              <a:spcAft>
                <a:spcPts val="0"/>
              </a:spcAft>
              <a:buNone/>
            </a:pPr>
            <a:endParaRPr sz="1100" b="1">
              <a:solidFill>
                <a:schemeClr val="dk1"/>
              </a:solidFill>
            </a:endParaRPr>
          </a:p>
          <a:p>
            <a:pPr marL="0" lvl="0" indent="0" rtl="0">
              <a:spcBef>
                <a:spcPts val="0"/>
              </a:spcBef>
              <a:spcAft>
                <a:spcPts val="0"/>
              </a:spcAft>
              <a:buNone/>
            </a:pPr>
            <a:endParaRPr sz="1100" b="1">
              <a:solidFill>
                <a:schemeClr val="dk1"/>
              </a:solidFill>
            </a:endParaRPr>
          </a:p>
          <a:p>
            <a:pPr marL="0" lvl="0" indent="0" rtl="0">
              <a:spcBef>
                <a:spcPts val="0"/>
              </a:spcBef>
              <a:spcAft>
                <a:spcPts val="0"/>
              </a:spcAft>
              <a:buNone/>
            </a:pPr>
            <a:endParaRPr sz="1100" b="1">
              <a:solidFill>
                <a:schemeClr val="dk1"/>
              </a:solidFill>
            </a:endParaRPr>
          </a:p>
          <a:p>
            <a:pPr marL="0" lvl="0" indent="0" rtl="0">
              <a:spcBef>
                <a:spcPts val="0"/>
              </a:spcBef>
              <a:spcAft>
                <a:spcPts val="0"/>
              </a:spcAft>
              <a:buNone/>
            </a:pPr>
            <a:endParaRPr sz="1100" b="1">
              <a:solidFill>
                <a:schemeClr val="dk1"/>
              </a:solidFill>
            </a:endParaRPr>
          </a:p>
          <a:p>
            <a:pPr marL="0" lvl="0" indent="0" rtl="0">
              <a:spcBef>
                <a:spcPts val="0"/>
              </a:spcBef>
              <a:spcAft>
                <a:spcPts val="0"/>
              </a:spcAft>
              <a:buNone/>
            </a:pPr>
            <a:endParaRPr sz="1100" b="1">
              <a:solidFill>
                <a:schemeClr val="dk1"/>
              </a:solidFill>
            </a:endParaRPr>
          </a:p>
          <a:p>
            <a:pPr marL="0" lvl="0" indent="0" rtl="0">
              <a:spcBef>
                <a:spcPts val="0"/>
              </a:spcBef>
              <a:spcAft>
                <a:spcPts val="0"/>
              </a:spcAft>
              <a:buNone/>
            </a:pPr>
            <a:endParaRPr sz="1100" b="1">
              <a:solidFill>
                <a:schemeClr val="dk1"/>
              </a:solidFill>
            </a:endParaRPr>
          </a:p>
          <a:p>
            <a:pPr marL="0" lvl="0" indent="0" rtl="0">
              <a:spcBef>
                <a:spcPts val="0"/>
              </a:spcBef>
              <a:spcAft>
                <a:spcPts val="0"/>
              </a:spcAft>
              <a:buNone/>
            </a:pPr>
            <a:r>
              <a:rPr lang="en-US" sz="1100" i="1">
                <a:solidFill>
                  <a:schemeClr val="dk1"/>
                </a:solidFill>
              </a:rPr>
              <a:t>Find a picture that best represents a “blitzkrieg” and paste it in the area below.</a:t>
            </a:r>
            <a:endParaRPr b="1" i="1"/>
          </a:p>
        </p:txBody>
      </p:sp>
      <p:sp>
        <p:nvSpPr>
          <p:cNvPr id="144" name="Shape 144"/>
          <p:cNvSpPr/>
          <p:nvPr/>
        </p:nvSpPr>
        <p:spPr>
          <a:xfrm>
            <a:off x="195600" y="3074900"/>
            <a:ext cx="2652300" cy="2836200"/>
          </a:xfrm>
          <a:prstGeom prst="wedgeRectCallout">
            <a:avLst>
              <a:gd name="adj1" fmla="val 62461"/>
              <a:gd name="adj2" fmla="val 31233"/>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a:solidFill>
                  <a:srgbClr val="C00000"/>
                </a:solidFill>
              </a:rPr>
              <a:t>Battle of Britain</a:t>
            </a:r>
            <a:endParaRPr b="1">
              <a:solidFill>
                <a:srgbClr val="C00000"/>
              </a:solidFill>
            </a:endParaRPr>
          </a:p>
          <a:p>
            <a:pPr marL="0" lvl="0" indent="0" rtl="0">
              <a:lnSpc>
                <a:spcPct val="115000"/>
              </a:lnSpc>
              <a:spcBef>
                <a:spcPts val="0"/>
              </a:spcBef>
              <a:spcAft>
                <a:spcPts val="0"/>
              </a:spcAft>
              <a:buNone/>
            </a:pPr>
            <a:r>
              <a:rPr lang="en-US" sz="1100">
                <a:solidFill>
                  <a:schemeClr val="dk1"/>
                </a:solidFill>
              </a:rPr>
              <a:t> </a:t>
            </a:r>
            <a:endParaRPr sz="1100">
              <a:solidFill>
                <a:schemeClr val="dk1"/>
              </a:solidFill>
            </a:endParaRPr>
          </a:p>
          <a:p>
            <a:pPr marL="0" lvl="0" indent="0" rtl="0">
              <a:spcBef>
                <a:spcPts val="0"/>
              </a:spcBef>
              <a:spcAft>
                <a:spcPts val="0"/>
              </a:spcAft>
              <a:buNone/>
            </a:pPr>
            <a:r>
              <a:rPr lang="en-US" sz="1100">
                <a:solidFill>
                  <a:schemeClr val="dk1"/>
                </a:solidFill>
              </a:rPr>
              <a:t>Who defended Britain against the Nazi Luftwaffe?</a:t>
            </a:r>
            <a:endParaRPr sz="1100">
              <a:solidFill>
                <a:schemeClr val="dk1"/>
              </a:solidFill>
            </a:endParaRPr>
          </a:p>
          <a:p>
            <a:pPr marL="0" lvl="0" indent="0" rtl="0">
              <a:spcBef>
                <a:spcPts val="0"/>
              </a:spcBef>
              <a:spcAft>
                <a:spcPts val="0"/>
              </a:spcAft>
              <a:buNone/>
            </a:pPr>
            <a:endParaRPr sz="1100" b="1">
              <a:solidFill>
                <a:schemeClr val="dk1"/>
              </a:solidFill>
            </a:endParaRPr>
          </a:p>
          <a:p>
            <a:pPr marL="0" lvl="0" indent="0" rtl="0">
              <a:spcBef>
                <a:spcPts val="0"/>
              </a:spcBef>
              <a:spcAft>
                <a:spcPts val="0"/>
              </a:spcAft>
              <a:buNone/>
            </a:pPr>
            <a:endParaRPr sz="1100" b="1">
              <a:solidFill>
                <a:schemeClr val="dk1"/>
              </a:solidFill>
            </a:endParaRPr>
          </a:p>
          <a:p>
            <a:pPr marL="0" lvl="0" indent="0" rtl="0">
              <a:spcBef>
                <a:spcPts val="0"/>
              </a:spcBef>
              <a:spcAft>
                <a:spcPts val="0"/>
              </a:spcAft>
              <a:buNone/>
            </a:pPr>
            <a:endParaRPr sz="1100" b="1">
              <a:solidFill>
                <a:schemeClr val="dk1"/>
              </a:solidFill>
            </a:endParaRPr>
          </a:p>
          <a:p>
            <a:pPr marL="0" lvl="0" indent="0" rtl="0">
              <a:spcBef>
                <a:spcPts val="0"/>
              </a:spcBef>
              <a:spcAft>
                <a:spcPts val="0"/>
              </a:spcAft>
              <a:buNone/>
            </a:pPr>
            <a:r>
              <a:rPr lang="en-US" sz="1100">
                <a:solidFill>
                  <a:schemeClr val="dk1"/>
                </a:solidFill>
              </a:rPr>
              <a:t>What technologic advantage did they have?</a:t>
            </a:r>
            <a:endParaRPr sz="1100">
              <a:solidFill>
                <a:schemeClr val="dk1"/>
              </a:solidFill>
            </a:endParaRPr>
          </a:p>
          <a:p>
            <a:pPr marL="0" lvl="0" indent="0" rtl="0">
              <a:spcBef>
                <a:spcPts val="0"/>
              </a:spcBef>
              <a:spcAft>
                <a:spcPts val="0"/>
              </a:spcAft>
              <a:buNone/>
            </a:pPr>
            <a:endParaRPr sz="1100" b="1">
              <a:solidFill>
                <a:schemeClr val="dk1"/>
              </a:solidFill>
            </a:endParaRPr>
          </a:p>
          <a:p>
            <a:pPr marL="0" lvl="0" indent="0" rtl="0">
              <a:spcBef>
                <a:spcPts val="0"/>
              </a:spcBef>
              <a:spcAft>
                <a:spcPts val="0"/>
              </a:spcAft>
              <a:buNone/>
            </a:pPr>
            <a:endParaRPr sz="1100" b="1">
              <a:solidFill>
                <a:schemeClr val="dk1"/>
              </a:solidFill>
            </a:endParaRPr>
          </a:p>
          <a:p>
            <a:pPr marL="0" lvl="0" indent="0" rtl="0">
              <a:spcBef>
                <a:spcPts val="0"/>
              </a:spcBef>
              <a:spcAft>
                <a:spcPts val="0"/>
              </a:spcAft>
              <a:buNone/>
            </a:pPr>
            <a:endParaRPr sz="1100" b="1">
              <a:solidFill>
                <a:schemeClr val="dk1"/>
              </a:solidFill>
            </a:endParaRPr>
          </a:p>
          <a:p>
            <a:pPr marL="0" lvl="0" indent="0" rtl="0">
              <a:spcBef>
                <a:spcPts val="0"/>
              </a:spcBef>
              <a:spcAft>
                <a:spcPts val="0"/>
              </a:spcAft>
              <a:buNone/>
            </a:pPr>
            <a:endParaRPr sz="1100" b="1">
              <a:solidFill>
                <a:schemeClr val="dk1"/>
              </a:solidFill>
            </a:endParaRPr>
          </a:p>
          <a:p>
            <a:pPr marL="0" lvl="0" indent="0" rtl="0">
              <a:spcBef>
                <a:spcPts val="0"/>
              </a:spcBef>
              <a:spcAft>
                <a:spcPts val="0"/>
              </a:spcAft>
              <a:buNone/>
            </a:pPr>
            <a:r>
              <a:rPr lang="en-US" sz="1100" i="1">
                <a:solidFill>
                  <a:schemeClr val="dk1"/>
                </a:solidFill>
              </a:rPr>
              <a:t>Find a picture of a WWII “dogfight” and paste it below.</a:t>
            </a:r>
            <a:endParaRPr sz="1100" i="1">
              <a:solidFill>
                <a:schemeClr val="dk1"/>
              </a:solidFill>
            </a:endParaRPr>
          </a:p>
        </p:txBody>
      </p:sp>
      <p:sp>
        <p:nvSpPr>
          <p:cNvPr id="145" name="Shape 145"/>
          <p:cNvSpPr/>
          <p:nvPr/>
        </p:nvSpPr>
        <p:spPr>
          <a:xfrm>
            <a:off x="3780800" y="3839775"/>
            <a:ext cx="2955000" cy="1514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6" name="Shape 146"/>
          <p:cNvPicPr preferRelativeResize="0"/>
          <p:nvPr/>
        </p:nvPicPr>
        <p:blipFill>
          <a:blip r:embed="rId3">
            <a:alphaModFix/>
          </a:blip>
          <a:stretch>
            <a:fillRect/>
          </a:stretch>
        </p:blipFill>
        <p:spPr>
          <a:xfrm>
            <a:off x="5052099" y="4393561"/>
            <a:ext cx="412400" cy="407125"/>
          </a:xfrm>
          <a:prstGeom prst="rect">
            <a:avLst/>
          </a:prstGeom>
          <a:noFill/>
          <a:ln>
            <a:noFill/>
          </a:ln>
        </p:spPr>
      </p:pic>
      <p:sp>
        <p:nvSpPr>
          <p:cNvPr id="147" name="Shape 147"/>
          <p:cNvSpPr/>
          <p:nvPr/>
        </p:nvSpPr>
        <p:spPr>
          <a:xfrm>
            <a:off x="3742450" y="5398825"/>
            <a:ext cx="2955000" cy="1575300"/>
          </a:xfrm>
          <a:prstGeom prst="wedgeRectCallout">
            <a:avLst>
              <a:gd name="adj1" fmla="val -61651"/>
              <a:gd name="adj2" fmla="val 10293"/>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a:solidFill>
                  <a:srgbClr val="C00000"/>
                </a:solidFill>
              </a:rPr>
              <a:t>The Fall of France</a:t>
            </a:r>
            <a:endParaRPr b="1">
              <a:solidFill>
                <a:srgbClr val="C00000"/>
              </a:solidFill>
            </a:endParaRPr>
          </a:p>
          <a:p>
            <a:pPr marL="0" lvl="0" indent="0" rtl="0">
              <a:spcBef>
                <a:spcPts val="0"/>
              </a:spcBef>
              <a:spcAft>
                <a:spcPts val="0"/>
              </a:spcAft>
              <a:buNone/>
            </a:pPr>
            <a:r>
              <a:rPr lang="en-US" sz="1100">
                <a:solidFill>
                  <a:schemeClr val="dk1"/>
                </a:solidFill>
              </a:rPr>
              <a:t>Why did France fall so easily to the Nazis?</a:t>
            </a:r>
            <a:endParaRPr sz="1100">
              <a:solidFill>
                <a:schemeClr val="dk1"/>
              </a:solidFill>
            </a:endParaRPr>
          </a:p>
          <a:p>
            <a:pPr marL="0" lvl="0" indent="0" rtl="0">
              <a:spcBef>
                <a:spcPts val="0"/>
              </a:spcBef>
              <a:spcAft>
                <a:spcPts val="0"/>
              </a:spcAft>
              <a:buNone/>
            </a:pPr>
            <a:endParaRPr sz="1100" b="1">
              <a:solidFill>
                <a:schemeClr val="dk1"/>
              </a:solidFill>
            </a:endParaRPr>
          </a:p>
          <a:p>
            <a:pPr marL="0" lvl="0" indent="0" rtl="0">
              <a:spcBef>
                <a:spcPts val="0"/>
              </a:spcBef>
              <a:spcAft>
                <a:spcPts val="0"/>
              </a:spcAft>
              <a:buNone/>
            </a:pPr>
            <a:endParaRPr sz="1100" b="1">
              <a:solidFill>
                <a:schemeClr val="dk1"/>
              </a:solidFill>
            </a:endParaRPr>
          </a:p>
          <a:p>
            <a:pPr marL="0" lvl="0" indent="0" rtl="0">
              <a:spcBef>
                <a:spcPts val="0"/>
              </a:spcBef>
              <a:spcAft>
                <a:spcPts val="0"/>
              </a:spcAft>
              <a:buNone/>
            </a:pPr>
            <a:endParaRPr sz="1100" b="1">
              <a:solidFill>
                <a:schemeClr val="dk1"/>
              </a:solidFill>
            </a:endParaRPr>
          </a:p>
          <a:p>
            <a:pPr marL="0" lvl="0" indent="0" rtl="0">
              <a:spcBef>
                <a:spcPts val="0"/>
              </a:spcBef>
              <a:spcAft>
                <a:spcPts val="0"/>
              </a:spcAft>
              <a:buNone/>
            </a:pPr>
            <a:endParaRPr sz="1100" b="1">
              <a:solidFill>
                <a:schemeClr val="dk1"/>
              </a:solidFill>
            </a:endParaRPr>
          </a:p>
          <a:p>
            <a:pPr marL="0" lvl="0" indent="0" rtl="0">
              <a:spcBef>
                <a:spcPts val="0"/>
              </a:spcBef>
              <a:spcAft>
                <a:spcPts val="0"/>
              </a:spcAft>
              <a:buNone/>
            </a:pPr>
            <a:r>
              <a:rPr lang="en-US" sz="1100" i="1">
                <a:solidFill>
                  <a:schemeClr val="dk1"/>
                </a:solidFill>
              </a:rPr>
              <a:t>Find a picture of Adolf Hitler in Paris and paste it in the space below. </a:t>
            </a:r>
            <a:endParaRPr b="1" i="1"/>
          </a:p>
        </p:txBody>
      </p:sp>
      <p:sp>
        <p:nvSpPr>
          <p:cNvPr id="148" name="Shape 148"/>
          <p:cNvSpPr/>
          <p:nvPr/>
        </p:nvSpPr>
        <p:spPr>
          <a:xfrm>
            <a:off x="195800" y="5982675"/>
            <a:ext cx="2652300" cy="2611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9" name="Shape 149"/>
          <p:cNvPicPr preferRelativeResize="0"/>
          <p:nvPr/>
        </p:nvPicPr>
        <p:blipFill>
          <a:blip r:embed="rId3">
            <a:alphaModFix/>
          </a:blip>
          <a:stretch>
            <a:fillRect/>
          </a:stretch>
        </p:blipFill>
        <p:spPr>
          <a:xfrm>
            <a:off x="1315750" y="7089775"/>
            <a:ext cx="412400" cy="397009"/>
          </a:xfrm>
          <a:prstGeom prst="rect">
            <a:avLst/>
          </a:prstGeom>
          <a:noFill/>
          <a:ln>
            <a:noFill/>
          </a:ln>
        </p:spPr>
      </p:pic>
      <p:sp>
        <p:nvSpPr>
          <p:cNvPr id="150" name="Shape 150"/>
          <p:cNvSpPr/>
          <p:nvPr/>
        </p:nvSpPr>
        <p:spPr>
          <a:xfrm>
            <a:off x="3742450" y="7089775"/>
            <a:ext cx="2955000" cy="1514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1" name="Shape 151"/>
          <p:cNvPicPr preferRelativeResize="0"/>
          <p:nvPr/>
        </p:nvPicPr>
        <p:blipFill>
          <a:blip r:embed="rId3">
            <a:alphaModFix/>
          </a:blip>
          <a:stretch>
            <a:fillRect/>
          </a:stretch>
        </p:blipFill>
        <p:spPr>
          <a:xfrm>
            <a:off x="5013749" y="7643562"/>
            <a:ext cx="412400" cy="407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p:nvPr/>
        </p:nvSpPr>
        <p:spPr>
          <a:xfrm>
            <a:off x="195600" y="130500"/>
            <a:ext cx="6430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Battles of World War 2: 1941-1945</a:t>
            </a:r>
            <a:endParaRPr sz="2800" b="0" i="0" u="none" strike="noStrike" cap="none">
              <a:solidFill>
                <a:srgbClr val="FF0000"/>
              </a:solidFill>
              <a:latin typeface="Impact"/>
              <a:ea typeface="Impact"/>
              <a:cs typeface="Impact"/>
              <a:sym typeface="Impact"/>
            </a:endParaRPr>
          </a:p>
        </p:txBody>
      </p:sp>
      <p:sp>
        <p:nvSpPr>
          <p:cNvPr id="157" name="Shape 157"/>
          <p:cNvSpPr/>
          <p:nvPr/>
        </p:nvSpPr>
        <p:spPr>
          <a:xfrm>
            <a:off x="2791100" y="653700"/>
            <a:ext cx="1199100" cy="8323800"/>
          </a:xfrm>
          <a:prstGeom prst="downArrow">
            <a:avLst>
              <a:gd name="adj1" fmla="val 50000"/>
              <a:gd name="adj2" fmla="val 2534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txBox="1"/>
          <p:nvPr/>
        </p:nvSpPr>
        <p:spPr>
          <a:xfrm>
            <a:off x="2924300" y="1170475"/>
            <a:ext cx="932700" cy="5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0000FF"/>
                </a:solidFill>
                <a:latin typeface="Anton"/>
                <a:ea typeface="Anton"/>
                <a:cs typeface="Anton"/>
                <a:sym typeface="Anton"/>
              </a:rPr>
              <a:t>1942</a:t>
            </a:r>
            <a:endParaRPr sz="1800">
              <a:solidFill>
                <a:srgbClr val="0000FF"/>
              </a:solidFill>
              <a:latin typeface="Anton"/>
              <a:ea typeface="Anton"/>
              <a:cs typeface="Anton"/>
              <a:sym typeface="Anton"/>
            </a:endParaRPr>
          </a:p>
        </p:txBody>
      </p:sp>
      <p:sp>
        <p:nvSpPr>
          <p:cNvPr id="159" name="Shape 159"/>
          <p:cNvSpPr txBox="1"/>
          <p:nvPr/>
        </p:nvSpPr>
        <p:spPr>
          <a:xfrm>
            <a:off x="2924300" y="2951800"/>
            <a:ext cx="932700" cy="5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0000FF"/>
                </a:solidFill>
                <a:latin typeface="Anton"/>
                <a:ea typeface="Anton"/>
                <a:cs typeface="Anton"/>
                <a:sym typeface="Anton"/>
              </a:rPr>
              <a:t>1943</a:t>
            </a:r>
            <a:endParaRPr sz="1800">
              <a:solidFill>
                <a:srgbClr val="0000FF"/>
              </a:solidFill>
              <a:latin typeface="Anton"/>
              <a:ea typeface="Anton"/>
              <a:cs typeface="Anton"/>
              <a:sym typeface="Anton"/>
            </a:endParaRPr>
          </a:p>
        </p:txBody>
      </p:sp>
      <p:sp>
        <p:nvSpPr>
          <p:cNvPr id="160" name="Shape 160"/>
          <p:cNvSpPr txBox="1"/>
          <p:nvPr/>
        </p:nvSpPr>
        <p:spPr>
          <a:xfrm>
            <a:off x="2924300" y="4798925"/>
            <a:ext cx="932700" cy="5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0000FF"/>
                </a:solidFill>
                <a:latin typeface="Anton"/>
                <a:ea typeface="Anton"/>
                <a:cs typeface="Anton"/>
                <a:sym typeface="Anton"/>
              </a:rPr>
              <a:t>1944</a:t>
            </a:r>
            <a:endParaRPr sz="1800">
              <a:solidFill>
                <a:srgbClr val="0000FF"/>
              </a:solidFill>
              <a:latin typeface="Anton"/>
              <a:ea typeface="Anton"/>
              <a:cs typeface="Anton"/>
              <a:sym typeface="Anton"/>
            </a:endParaRPr>
          </a:p>
        </p:txBody>
      </p:sp>
      <p:sp>
        <p:nvSpPr>
          <p:cNvPr id="161" name="Shape 161"/>
          <p:cNvSpPr txBox="1"/>
          <p:nvPr/>
        </p:nvSpPr>
        <p:spPr>
          <a:xfrm>
            <a:off x="2924300" y="6766375"/>
            <a:ext cx="932700" cy="5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0000FF"/>
                </a:solidFill>
                <a:latin typeface="Anton"/>
                <a:ea typeface="Anton"/>
                <a:cs typeface="Anton"/>
                <a:sym typeface="Anton"/>
              </a:rPr>
              <a:t>1945</a:t>
            </a:r>
            <a:endParaRPr sz="1800">
              <a:solidFill>
                <a:srgbClr val="0000FF"/>
              </a:solidFill>
              <a:latin typeface="Anton"/>
              <a:ea typeface="Anton"/>
              <a:cs typeface="Anton"/>
              <a:sym typeface="Anton"/>
            </a:endParaRPr>
          </a:p>
        </p:txBody>
      </p:sp>
      <p:sp>
        <p:nvSpPr>
          <p:cNvPr id="162" name="Shape 162"/>
          <p:cNvSpPr/>
          <p:nvPr/>
        </p:nvSpPr>
        <p:spPr>
          <a:xfrm>
            <a:off x="50625" y="644425"/>
            <a:ext cx="2955000" cy="2307300"/>
          </a:xfrm>
          <a:prstGeom prst="wedgeRectCallout">
            <a:avLst>
              <a:gd name="adj1" fmla="val 57915"/>
              <a:gd name="adj2" fmla="val -31154"/>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a:solidFill>
                  <a:srgbClr val="C00000"/>
                </a:solidFill>
              </a:rPr>
              <a:t>Pearl Harbor</a:t>
            </a:r>
            <a:endParaRPr b="1">
              <a:solidFill>
                <a:srgbClr val="C00000"/>
              </a:solidFill>
            </a:endParaRPr>
          </a:p>
          <a:p>
            <a:pPr marL="0" lvl="0" indent="0" rtl="0">
              <a:spcBef>
                <a:spcPts val="0"/>
              </a:spcBef>
              <a:spcAft>
                <a:spcPts val="0"/>
              </a:spcAft>
              <a:buNone/>
            </a:pPr>
            <a:r>
              <a:rPr lang="en-US" sz="1100">
                <a:solidFill>
                  <a:schemeClr val="dk1"/>
                </a:solidFill>
              </a:rPr>
              <a:t>Who attacked Pearl Harbor &amp; why? </a:t>
            </a: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r>
              <a:rPr lang="en-US" sz="1100">
                <a:solidFill>
                  <a:schemeClr val="dk1"/>
                </a:solidFill>
              </a:rPr>
              <a:t>What was the result?</a:t>
            </a: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r>
              <a:rPr lang="en-US" sz="1100" i="1">
                <a:solidFill>
                  <a:schemeClr val="dk1"/>
                </a:solidFill>
              </a:rPr>
              <a:t>Find a picture of Pearl Harbor after the attack &amp; paste it below.</a:t>
            </a:r>
            <a:endParaRPr sz="1100" i="1">
              <a:solidFill>
                <a:schemeClr val="dk1"/>
              </a:solidFill>
            </a:endParaRPr>
          </a:p>
        </p:txBody>
      </p:sp>
      <p:sp>
        <p:nvSpPr>
          <p:cNvPr id="163" name="Shape 163"/>
          <p:cNvSpPr/>
          <p:nvPr/>
        </p:nvSpPr>
        <p:spPr>
          <a:xfrm>
            <a:off x="3857000" y="2053263"/>
            <a:ext cx="2858400" cy="1727100"/>
          </a:xfrm>
          <a:prstGeom prst="wedgeRectCallout">
            <a:avLst>
              <a:gd name="adj1" fmla="val -59200"/>
              <a:gd name="adj2" fmla="val 8068"/>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a:solidFill>
                  <a:srgbClr val="C00000"/>
                </a:solidFill>
              </a:rPr>
              <a:t>Stalingrad</a:t>
            </a:r>
            <a:endParaRPr b="1">
              <a:solidFill>
                <a:srgbClr val="C00000"/>
              </a:solidFill>
            </a:endParaRPr>
          </a:p>
          <a:p>
            <a:pPr marL="0" lvl="0" indent="0" rtl="0">
              <a:spcBef>
                <a:spcPts val="0"/>
              </a:spcBef>
              <a:spcAft>
                <a:spcPts val="0"/>
              </a:spcAft>
              <a:buNone/>
            </a:pPr>
            <a:r>
              <a:rPr lang="en-US" sz="1100">
                <a:solidFill>
                  <a:schemeClr val="dk1"/>
                </a:solidFill>
              </a:rPr>
              <a:t>What was significant about this battle? </a:t>
            </a: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r>
              <a:rPr lang="en-US" sz="1100" i="1">
                <a:solidFill>
                  <a:schemeClr val="dk1"/>
                </a:solidFill>
              </a:rPr>
              <a:t>Find an image that best shows the battle’s effects on the city and paste it above. </a:t>
            </a:r>
            <a:endParaRPr sz="1100" i="1">
              <a:solidFill>
                <a:schemeClr val="dk1"/>
              </a:solidFill>
            </a:endParaRPr>
          </a:p>
        </p:txBody>
      </p:sp>
      <p:sp>
        <p:nvSpPr>
          <p:cNvPr id="164" name="Shape 164"/>
          <p:cNvSpPr/>
          <p:nvPr/>
        </p:nvSpPr>
        <p:spPr>
          <a:xfrm>
            <a:off x="3857000" y="644425"/>
            <a:ext cx="2858400" cy="1335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5" name="Shape 165"/>
          <p:cNvPicPr preferRelativeResize="0"/>
          <p:nvPr/>
        </p:nvPicPr>
        <p:blipFill>
          <a:blip r:embed="rId3">
            <a:alphaModFix/>
          </a:blip>
          <a:stretch>
            <a:fillRect/>
          </a:stretch>
        </p:blipFill>
        <p:spPr>
          <a:xfrm>
            <a:off x="5031699" y="1132876"/>
            <a:ext cx="412400" cy="359093"/>
          </a:xfrm>
          <a:prstGeom prst="rect">
            <a:avLst/>
          </a:prstGeom>
          <a:noFill/>
          <a:ln>
            <a:noFill/>
          </a:ln>
        </p:spPr>
      </p:pic>
      <p:sp>
        <p:nvSpPr>
          <p:cNvPr id="166" name="Shape 166"/>
          <p:cNvSpPr/>
          <p:nvPr/>
        </p:nvSpPr>
        <p:spPr>
          <a:xfrm>
            <a:off x="50625" y="4312663"/>
            <a:ext cx="2955000" cy="2333700"/>
          </a:xfrm>
          <a:prstGeom prst="wedgeRectCallout">
            <a:avLst>
              <a:gd name="adj1" fmla="val 57502"/>
              <a:gd name="adj2" fmla="val 8325"/>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a:solidFill>
                  <a:srgbClr val="C00000"/>
                </a:solidFill>
              </a:rPr>
              <a:t>D-Day</a:t>
            </a:r>
            <a:endParaRPr b="1">
              <a:solidFill>
                <a:srgbClr val="C00000"/>
              </a:solidFill>
            </a:endParaRPr>
          </a:p>
          <a:p>
            <a:pPr marL="0" lvl="0" indent="0" rtl="0">
              <a:spcBef>
                <a:spcPts val="0"/>
              </a:spcBef>
              <a:spcAft>
                <a:spcPts val="0"/>
              </a:spcAft>
              <a:buNone/>
            </a:pPr>
            <a:r>
              <a:rPr lang="en-US" sz="1100">
                <a:solidFill>
                  <a:schemeClr val="dk1"/>
                </a:solidFill>
              </a:rPr>
              <a:t>Why was Normandy Beach selected for D-Day?</a:t>
            </a: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r>
              <a:rPr lang="en-US" sz="1100">
                <a:solidFill>
                  <a:schemeClr val="dk1"/>
                </a:solidFill>
              </a:rPr>
              <a:t>Soldiers from which countries participated in the landings? </a:t>
            </a: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p:txBody>
      </p:sp>
      <p:sp>
        <p:nvSpPr>
          <p:cNvPr id="167" name="Shape 167"/>
          <p:cNvSpPr/>
          <p:nvPr/>
        </p:nvSpPr>
        <p:spPr>
          <a:xfrm>
            <a:off x="50625" y="6766375"/>
            <a:ext cx="2955000" cy="2185500"/>
          </a:xfrm>
          <a:prstGeom prst="wedgeRectCallout">
            <a:avLst>
              <a:gd name="adj1" fmla="val 58329"/>
              <a:gd name="adj2" fmla="val 1678"/>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a:solidFill>
                  <a:srgbClr val="C00000"/>
                </a:solidFill>
              </a:rPr>
              <a:t>Hiroshima and Nagasaki</a:t>
            </a:r>
            <a:endParaRPr b="1">
              <a:solidFill>
                <a:srgbClr val="C00000"/>
              </a:solidFill>
            </a:endParaRPr>
          </a:p>
          <a:p>
            <a:pPr marL="0" lvl="0" indent="0" rtl="0">
              <a:spcBef>
                <a:spcPts val="0"/>
              </a:spcBef>
              <a:spcAft>
                <a:spcPts val="0"/>
              </a:spcAft>
              <a:buNone/>
            </a:pPr>
            <a:r>
              <a:rPr lang="en-US" sz="1100">
                <a:solidFill>
                  <a:schemeClr val="dk1"/>
                </a:solidFill>
              </a:rPr>
              <a:t>Why did the US drop an atomic bomb on Hiroshima? </a:t>
            </a: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r>
              <a:rPr lang="en-US" sz="1100" i="1">
                <a:solidFill>
                  <a:schemeClr val="dk1"/>
                </a:solidFill>
              </a:rPr>
              <a:t>Find and paste a picture of a mushroom cloud in the space to the right.</a:t>
            </a:r>
            <a:endParaRPr sz="1100">
              <a:solidFill>
                <a:schemeClr val="dk1"/>
              </a:solidFill>
            </a:endParaRPr>
          </a:p>
        </p:txBody>
      </p:sp>
      <p:sp>
        <p:nvSpPr>
          <p:cNvPr id="168" name="Shape 168"/>
          <p:cNvSpPr/>
          <p:nvPr/>
        </p:nvSpPr>
        <p:spPr>
          <a:xfrm>
            <a:off x="3808700" y="7518175"/>
            <a:ext cx="2858400" cy="143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9" name="Shape 169"/>
          <p:cNvPicPr preferRelativeResize="0"/>
          <p:nvPr/>
        </p:nvPicPr>
        <p:blipFill>
          <a:blip r:embed="rId3">
            <a:alphaModFix/>
          </a:blip>
          <a:stretch>
            <a:fillRect/>
          </a:stretch>
        </p:blipFill>
        <p:spPr>
          <a:xfrm>
            <a:off x="4983399" y="8104352"/>
            <a:ext cx="412400" cy="359093"/>
          </a:xfrm>
          <a:prstGeom prst="rect">
            <a:avLst/>
          </a:prstGeom>
          <a:noFill/>
          <a:ln>
            <a:noFill/>
          </a:ln>
        </p:spPr>
      </p:pic>
      <p:sp>
        <p:nvSpPr>
          <p:cNvPr id="170" name="Shape 170"/>
          <p:cNvSpPr/>
          <p:nvPr/>
        </p:nvSpPr>
        <p:spPr>
          <a:xfrm>
            <a:off x="3808700" y="5702225"/>
            <a:ext cx="2858400" cy="1727100"/>
          </a:xfrm>
          <a:prstGeom prst="wedgeRectCallout">
            <a:avLst>
              <a:gd name="adj1" fmla="val -60161"/>
              <a:gd name="adj2" fmla="val 59389"/>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a:solidFill>
                  <a:srgbClr val="C00000"/>
                </a:solidFill>
              </a:rPr>
              <a:t>Iwo Jima</a:t>
            </a:r>
            <a:endParaRPr b="1">
              <a:solidFill>
                <a:srgbClr val="C00000"/>
              </a:solidFill>
            </a:endParaRPr>
          </a:p>
          <a:p>
            <a:pPr marL="0" lvl="0" indent="0" rtl="0">
              <a:spcBef>
                <a:spcPts val="0"/>
              </a:spcBef>
              <a:spcAft>
                <a:spcPts val="0"/>
              </a:spcAft>
              <a:buNone/>
            </a:pPr>
            <a:r>
              <a:rPr lang="en-US" sz="1100" i="1">
                <a:solidFill>
                  <a:schemeClr val="dk1"/>
                </a:solidFill>
              </a:rPr>
              <a:t>Find the photo of marines raising the flag on Iwo Jima and paste it above.</a:t>
            </a:r>
            <a:r>
              <a:rPr lang="en-US" sz="1100">
                <a:solidFill>
                  <a:schemeClr val="dk1"/>
                </a:solidFill>
              </a:rPr>
              <a:t> Why do you think this picture became so famous? </a:t>
            </a: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a:p>
            <a:pPr marL="0" lvl="0" indent="0" rtl="0">
              <a:spcBef>
                <a:spcPts val="0"/>
              </a:spcBef>
              <a:spcAft>
                <a:spcPts val="0"/>
              </a:spcAft>
              <a:buNone/>
            </a:pPr>
            <a:endParaRPr sz="1100">
              <a:solidFill>
                <a:schemeClr val="dk1"/>
              </a:solidFill>
            </a:endParaRPr>
          </a:p>
        </p:txBody>
      </p:sp>
      <p:sp>
        <p:nvSpPr>
          <p:cNvPr id="171" name="Shape 171"/>
          <p:cNvSpPr/>
          <p:nvPr/>
        </p:nvSpPr>
        <p:spPr>
          <a:xfrm>
            <a:off x="3808700" y="3888778"/>
            <a:ext cx="2858400" cy="1727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72" name="Shape 172"/>
          <p:cNvPicPr preferRelativeResize="0"/>
          <p:nvPr/>
        </p:nvPicPr>
        <p:blipFill>
          <a:blip r:embed="rId3">
            <a:alphaModFix/>
          </a:blip>
          <a:stretch>
            <a:fillRect/>
          </a:stretch>
        </p:blipFill>
        <p:spPr>
          <a:xfrm>
            <a:off x="5079999" y="4561751"/>
            <a:ext cx="412400" cy="359093"/>
          </a:xfrm>
          <a:prstGeom prst="rect">
            <a:avLst/>
          </a:prstGeom>
          <a:noFill/>
          <a:ln>
            <a:noFill/>
          </a:ln>
        </p:spPr>
      </p:pic>
      <p:sp>
        <p:nvSpPr>
          <p:cNvPr id="173" name="Shape 173"/>
          <p:cNvSpPr/>
          <p:nvPr/>
        </p:nvSpPr>
        <p:spPr>
          <a:xfrm>
            <a:off x="98925" y="2990663"/>
            <a:ext cx="2858400" cy="1263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74" name="Shape 174"/>
          <p:cNvPicPr preferRelativeResize="0"/>
          <p:nvPr/>
        </p:nvPicPr>
        <p:blipFill>
          <a:blip r:embed="rId3">
            <a:alphaModFix/>
          </a:blip>
          <a:stretch>
            <a:fillRect/>
          </a:stretch>
        </p:blipFill>
        <p:spPr>
          <a:xfrm>
            <a:off x="1273624" y="3330251"/>
            <a:ext cx="412400" cy="3590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p:nvPr/>
        </p:nvSpPr>
        <p:spPr>
          <a:xfrm>
            <a:off x="195600" y="130500"/>
            <a:ext cx="6430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Island Hopping in the Pacific</a:t>
            </a:r>
            <a:endParaRPr sz="2800" b="0" i="0" u="none" strike="noStrike" cap="none">
              <a:solidFill>
                <a:srgbClr val="FF0000"/>
              </a:solidFill>
              <a:latin typeface="Impact"/>
              <a:ea typeface="Impact"/>
              <a:cs typeface="Impact"/>
              <a:sym typeface="Impact"/>
            </a:endParaRPr>
          </a:p>
        </p:txBody>
      </p:sp>
      <p:sp>
        <p:nvSpPr>
          <p:cNvPr id="180" name="Shape 180"/>
          <p:cNvSpPr txBox="1"/>
          <p:nvPr/>
        </p:nvSpPr>
        <p:spPr>
          <a:xfrm>
            <a:off x="119400" y="642200"/>
            <a:ext cx="6629400" cy="756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b="1"/>
              <a:t>Directions</a:t>
            </a:r>
            <a:r>
              <a:rPr lang="en-US" sz="1200"/>
              <a:t>: After entering World War II, America </a:t>
            </a:r>
            <a:r>
              <a:rPr lang="en-US" sz="1200" b="1" u="sng">
                <a:solidFill>
                  <a:schemeClr val="hlink"/>
                </a:solidFill>
                <a:hlinkClick r:id="rId3"/>
              </a:rPr>
              <a:t>developed a plan</a:t>
            </a:r>
            <a:r>
              <a:rPr lang="en-US" sz="1200"/>
              <a:t> for defeating Japan known as “</a:t>
            </a:r>
            <a:r>
              <a:rPr lang="en-US" sz="1200" b="1" u="sng">
                <a:solidFill>
                  <a:schemeClr val="hlink"/>
                </a:solidFill>
                <a:hlinkClick r:id="rId4"/>
              </a:rPr>
              <a:t>Island Hopping</a:t>
            </a:r>
            <a:r>
              <a:rPr lang="en-US" sz="1200"/>
              <a:t>” to gain military bases and secure the many </a:t>
            </a:r>
            <a:r>
              <a:rPr lang="en-US" sz="1200" b="1" u="sng">
                <a:solidFill>
                  <a:schemeClr val="hlink"/>
                </a:solidFill>
                <a:hlinkClick r:id="rId5"/>
              </a:rPr>
              <a:t>small islands in the Pacific</a:t>
            </a:r>
            <a:r>
              <a:rPr lang="en-US" sz="1200"/>
              <a:t>. Rearrange the colored boxes by dragging and dropping so that they match the battles and events they are describing, then find a picture to represent each and paste that on the right.  </a:t>
            </a:r>
            <a:endParaRPr sz="1200"/>
          </a:p>
        </p:txBody>
      </p:sp>
      <p:sp>
        <p:nvSpPr>
          <p:cNvPr id="181" name="Shape 181"/>
          <p:cNvSpPr/>
          <p:nvPr/>
        </p:nvSpPr>
        <p:spPr>
          <a:xfrm>
            <a:off x="4573225" y="1522375"/>
            <a:ext cx="2028900" cy="1767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2" name="Shape 182"/>
          <p:cNvPicPr preferRelativeResize="0"/>
          <p:nvPr/>
        </p:nvPicPr>
        <p:blipFill>
          <a:blip r:embed="rId6">
            <a:alphaModFix/>
          </a:blip>
          <a:stretch>
            <a:fillRect/>
          </a:stretch>
        </p:blipFill>
        <p:spPr>
          <a:xfrm>
            <a:off x="5305274" y="2302526"/>
            <a:ext cx="412400" cy="359093"/>
          </a:xfrm>
          <a:prstGeom prst="rect">
            <a:avLst/>
          </a:prstGeom>
          <a:noFill/>
          <a:ln>
            <a:noFill/>
          </a:ln>
        </p:spPr>
      </p:pic>
      <p:sp>
        <p:nvSpPr>
          <p:cNvPr id="183" name="Shape 183"/>
          <p:cNvSpPr/>
          <p:nvPr/>
        </p:nvSpPr>
        <p:spPr>
          <a:xfrm>
            <a:off x="4596900" y="3383700"/>
            <a:ext cx="2028900" cy="1767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 name="Shape 184"/>
          <p:cNvSpPr/>
          <p:nvPr/>
        </p:nvSpPr>
        <p:spPr>
          <a:xfrm>
            <a:off x="4596900" y="5262850"/>
            <a:ext cx="2028900" cy="1767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5" name="Shape 185"/>
          <p:cNvSpPr/>
          <p:nvPr/>
        </p:nvSpPr>
        <p:spPr>
          <a:xfrm>
            <a:off x="4596900" y="7132225"/>
            <a:ext cx="2028900" cy="1767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6" name="Shape 186"/>
          <p:cNvPicPr preferRelativeResize="0"/>
          <p:nvPr/>
        </p:nvPicPr>
        <p:blipFill>
          <a:blip r:embed="rId6">
            <a:alphaModFix/>
          </a:blip>
          <a:stretch>
            <a:fillRect/>
          </a:stretch>
        </p:blipFill>
        <p:spPr>
          <a:xfrm>
            <a:off x="5381474" y="4099277"/>
            <a:ext cx="412400" cy="359093"/>
          </a:xfrm>
          <a:prstGeom prst="rect">
            <a:avLst/>
          </a:prstGeom>
          <a:noFill/>
          <a:ln>
            <a:noFill/>
          </a:ln>
        </p:spPr>
      </p:pic>
      <p:pic>
        <p:nvPicPr>
          <p:cNvPr id="187" name="Shape 187"/>
          <p:cNvPicPr preferRelativeResize="0"/>
          <p:nvPr/>
        </p:nvPicPr>
        <p:blipFill>
          <a:blip r:embed="rId6">
            <a:alphaModFix/>
          </a:blip>
          <a:stretch>
            <a:fillRect/>
          </a:stretch>
        </p:blipFill>
        <p:spPr>
          <a:xfrm>
            <a:off x="5405149" y="5872777"/>
            <a:ext cx="412400" cy="359093"/>
          </a:xfrm>
          <a:prstGeom prst="rect">
            <a:avLst/>
          </a:prstGeom>
          <a:noFill/>
          <a:ln>
            <a:noFill/>
          </a:ln>
        </p:spPr>
      </p:pic>
      <p:pic>
        <p:nvPicPr>
          <p:cNvPr id="188" name="Shape 188"/>
          <p:cNvPicPr preferRelativeResize="0"/>
          <p:nvPr/>
        </p:nvPicPr>
        <p:blipFill>
          <a:blip r:embed="rId6">
            <a:alphaModFix/>
          </a:blip>
          <a:stretch>
            <a:fillRect/>
          </a:stretch>
        </p:blipFill>
        <p:spPr>
          <a:xfrm>
            <a:off x="5381474" y="7834327"/>
            <a:ext cx="412400" cy="359093"/>
          </a:xfrm>
          <a:prstGeom prst="rect">
            <a:avLst/>
          </a:prstGeom>
          <a:noFill/>
          <a:ln>
            <a:noFill/>
          </a:ln>
        </p:spPr>
      </p:pic>
      <p:sp>
        <p:nvSpPr>
          <p:cNvPr id="189" name="Shape 189"/>
          <p:cNvSpPr txBox="1"/>
          <p:nvPr/>
        </p:nvSpPr>
        <p:spPr>
          <a:xfrm>
            <a:off x="130625" y="1838948"/>
            <a:ext cx="2028900" cy="982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073763"/>
                </a:solidFill>
                <a:latin typeface="Impact"/>
                <a:ea typeface="Impact"/>
                <a:cs typeface="Impact"/>
                <a:sym typeface="Impact"/>
              </a:rPr>
              <a:t>Battle of Midway</a:t>
            </a:r>
            <a:endParaRPr sz="2800" b="0" i="0" u="none" strike="noStrike" cap="none">
              <a:solidFill>
                <a:srgbClr val="073763"/>
              </a:solidFill>
              <a:latin typeface="Impact"/>
              <a:ea typeface="Impact"/>
              <a:cs typeface="Impact"/>
              <a:sym typeface="Impact"/>
            </a:endParaRPr>
          </a:p>
        </p:txBody>
      </p:sp>
      <p:sp>
        <p:nvSpPr>
          <p:cNvPr id="190" name="Shape 190"/>
          <p:cNvSpPr txBox="1"/>
          <p:nvPr/>
        </p:nvSpPr>
        <p:spPr>
          <a:xfrm>
            <a:off x="130625" y="3698223"/>
            <a:ext cx="2028900" cy="982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073763"/>
                </a:solidFill>
                <a:latin typeface="Impact"/>
                <a:ea typeface="Impact"/>
                <a:cs typeface="Impact"/>
                <a:sym typeface="Impact"/>
              </a:rPr>
              <a:t>Battle of Guadalcanal</a:t>
            </a:r>
            <a:endParaRPr sz="2800" b="0" i="0" u="none" strike="noStrike" cap="none">
              <a:solidFill>
                <a:srgbClr val="073763"/>
              </a:solidFill>
              <a:latin typeface="Impact"/>
              <a:ea typeface="Impact"/>
              <a:cs typeface="Impact"/>
              <a:sym typeface="Impact"/>
            </a:endParaRPr>
          </a:p>
        </p:txBody>
      </p:sp>
      <p:sp>
        <p:nvSpPr>
          <p:cNvPr id="191" name="Shape 191"/>
          <p:cNvSpPr txBox="1"/>
          <p:nvPr/>
        </p:nvSpPr>
        <p:spPr>
          <a:xfrm>
            <a:off x="130625" y="5557498"/>
            <a:ext cx="2028900" cy="982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351C75"/>
                </a:solidFill>
                <a:latin typeface="Impact"/>
                <a:ea typeface="Impact"/>
                <a:cs typeface="Impact"/>
                <a:sym typeface="Impact"/>
              </a:rPr>
              <a:t>Battle of </a:t>
            </a:r>
            <a:br>
              <a:rPr lang="en-US" sz="2800">
                <a:solidFill>
                  <a:srgbClr val="351C75"/>
                </a:solidFill>
                <a:latin typeface="Impact"/>
                <a:ea typeface="Impact"/>
                <a:cs typeface="Impact"/>
                <a:sym typeface="Impact"/>
              </a:rPr>
            </a:br>
            <a:r>
              <a:rPr lang="en-US" sz="2800">
                <a:solidFill>
                  <a:srgbClr val="351C75"/>
                </a:solidFill>
                <a:latin typeface="Impact"/>
                <a:ea typeface="Impact"/>
                <a:cs typeface="Impact"/>
                <a:sym typeface="Impact"/>
              </a:rPr>
              <a:t>Iwo Jima</a:t>
            </a:r>
            <a:endParaRPr sz="2800" b="0" i="0" u="none" strike="noStrike" cap="none">
              <a:solidFill>
                <a:srgbClr val="351C75"/>
              </a:solidFill>
              <a:latin typeface="Impact"/>
              <a:ea typeface="Impact"/>
              <a:cs typeface="Impact"/>
              <a:sym typeface="Impact"/>
            </a:endParaRPr>
          </a:p>
        </p:txBody>
      </p:sp>
      <p:sp>
        <p:nvSpPr>
          <p:cNvPr id="192" name="Shape 192"/>
          <p:cNvSpPr txBox="1"/>
          <p:nvPr/>
        </p:nvSpPr>
        <p:spPr>
          <a:xfrm>
            <a:off x="130625" y="7416773"/>
            <a:ext cx="2028900" cy="982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073763"/>
                </a:solidFill>
                <a:latin typeface="Impact"/>
                <a:ea typeface="Impact"/>
                <a:cs typeface="Impact"/>
                <a:sym typeface="Impact"/>
              </a:rPr>
              <a:t>Battle of Okinawa</a:t>
            </a:r>
            <a:endParaRPr sz="2800" b="0" i="0" u="none" strike="noStrike" cap="none">
              <a:solidFill>
                <a:srgbClr val="073763"/>
              </a:solidFill>
              <a:latin typeface="Impact"/>
              <a:ea typeface="Impact"/>
              <a:cs typeface="Impact"/>
              <a:sym typeface="Impact"/>
            </a:endParaRPr>
          </a:p>
        </p:txBody>
      </p:sp>
      <p:sp>
        <p:nvSpPr>
          <p:cNvPr id="193" name="Shape 193"/>
          <p:cNvSpPr txBox="1"/>
          <p:nvPr/>
        </p:nvSpPr>
        <p:spPr>
          <a:xfrm>
            <a:off x="2293775" y="1603438"/>
            <a:ext cx="1910400" cy="1451400"/>
          </a:xfrm>
          <a:prstGeom prst="rect">
            <a:avLst/>
          </a:prstGeom>
          <a:solidFill>
            <a:srgbClr val="B6D7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a:t>Fought in February, 1945 this bloody battle resulted in victorious American marines raising the flag on Mt. Suribachi. </a:t>
            </a:r>
            <a:endParaRPr/>
          </a:p>
        </p:txBody>
      </p:sp>
      <p:sp>
        <p:nvSpPr>
          <p:cNvPr id="194" name="Shape 194"/>
          <p:cNvSpPr txBox="1"/>
          <p:nvPr/>
        </p:nvSpPr>
        <p:spPr>
          <a:xfrm>
            <a:off x="2255075" y="3411573"/>
            <a:ext cx="2028900" cy="1620900"/>
          </a:xfrm>
          <a:prstGeom prst="rect">
            <a:avLst/>
          </a:prstGeom>
          <a:solidFill>
            <a:srgbClr val="D5A6B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a:t>Fought in Spring, 1945 this long, very bloody battle featured Japanese civilians and kamikaze fighting to defend an island only 340 miles from Japan.</a:t>
            </a:r>
            <a:endParaRPr/>
          </a:p>
        </p:txBody>
      </p:sp>
      <p:sp>
        <p:nvSpPr>
          <p:cNvPr id="195" name="Shape 195"/>
          <p:cNvSpPr txBox="1"/>
          <p:nvPr/>
        </p:nvSpPr>
        <p:spPr>
          <a:xfrm>
            <a:off x="2349425" y="5400300"/>
            <a:ext cx="1799100" cy="14514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a:t>June, 1942 battle in which the US won a crucial naval victory that proved to be a turning point in the war.  </a:t>
            </a:r>
            <a:endParaRPr/>
          </a:p>
        </p:txBody>
      </p:sp>
      <p:sp>
        <p:nvSpPr>
          <p:cNvPr id="196" name="Shape 196"/>
          <p:cNvSpPr txBox="1"/>
          <p:nvPr/>
        </p:nvSpPr>
        <p:spPr>
          <a:xfrm>
            <a:off x="2349425" y="7305925"/>
            <a:ext cx="1799100" cy="1451400"/>
          </a:xfrm>
          <a:prstGeom prst="rect">
            <a:avLst/>
          </a:prstGeom>
          <a:solidFill>
            <a:srgbClr val="FCE5C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a:t>This 6-month long battle from 1942 - 1943 was the first major offensive by Allied forces against Japan.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p:nvPr/>
        </p:nvSpPr>
        <p:spPr>
          <a:xfrm>
            <a:off x="195600" y="130500"/>
            <a:ext cx="6430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Japanese-American Internment</a:t>
            </a:r>
            <a:endParaRPr sz="2800" b="0" i="0" u="none" strike="noStrike" cap="none">
              <a:solidFill>
                <a:srgbClr val="FF0000"/>
              </a:solidFill>
              <a:latin typeface="Impact"/>
              <a:ea typeface="Impact"/>
              <a:cs typeface="Impact"/>
              <a:sym typeface="Impact"/>
            </a:endParaRPr>
          </a:p>
        </p:txBody>
      </p:sp>
      <p:sp>
        <p:nvSpPr>
          <p:cNvPr id="202" name="Shape 202"/>
          <p:cNvSpPr txBox="1"/>
          <p:nvPr/>
        </p:nvSpPr>
        <p:spPr>
          <a:xfrm>
            <a:off x="119400" y="489800"/>
            <a:ext cx="6629400" cy="976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b="1"/>
              <a:t>Directions</a:t>
            </a:r>
            <a:r>
              <a:rPr lang="en-US" sz="1200"/>
              <a:t>: Starting in 1942, the US government </a:t>
            </a:r>
            <a:r>
              <a:rPr lang="en-US" sz="1200" b="1" u="sng">
                <a:solidFill>
                  <a:schemeClr val="hlink"/>
                </a:solidFill>
                <a:hlinkClick r:id="rId3"/>
              </a:rPr>
              <a:t>forced </a:t>
            </a:r>
            <a:r>
              <a:rPr lang="en-US" sz="1200"/>
              <a:t>about 110,000 Japanese-Americans who lived along the west coast into camps called “</a:t>
            </a:r>
            <a:r>
              <a:rPr lang="en-US" sz="1200" b="1" u="sng">
                <a:solidFill>
                  <a:schemeClr val="hlink"/>
                </a:solidFill>
                <a:hlinkClick r:id="rId4"/>
              </a:rPr>
              <a:t>War Relocation Camp</a:t>
            </a:r>
            <a:r>
              <a:rPr lang="en-US" sz="1200"/>
              <a:t>s”. Most of the people held were there until the war ended in 1945. </a:t>
            </a:r>
            <a:r>
              <a:rPr lang="en-US" sz="1200" b="1" u="sng">
                <a:solidFill>
                  <a:schemeClr val="hlink"/>
                </a:solidFill>
                <a:hlinkClick r:id="rId5"/>
              </a:rPr>
              <a:t>Research Japanese relocation &amp; internment</a:t>
            </a:r>
            <a:r>
              <a:rPr lang="en-US" sz="1200"/>
              <a:t> then answer the questions and provide pictures for the spaces below.</a:t>
            </a:r>
            <a:endParaRPr sz="1200"/>
          </a:p>
        </p:txBody>
      </p:sp>
      <p:pic>
        <p:nvPicPr>
          <p:cNvPr id="203" name="Shape 203"/>
          <p:cNvPicPr preferRelativeResize="0"/>
          <p:nvPr/>
        </p:nvPicPr>
        <p:blipFill>
          <a:blip r:embed="rId6">
            <a:alphaModFix/>
          </a:blip>
          <a:stretch>
            <a:fillRect/>
          </a:stretch>
        </p:blipFill>
        <p:spPr>
          <a:xfrm>
            <a:off x="3254263" y="1365850"/>
            <a:ext cx="359675" cy="7506374"/>
          </a:xfrm>
          <a:prstGeom prst="rect">
            <a:avLst/>
          </a:prstGeom>
          <a:noFill/>
          <a:ln>
            <a:noFill/>
          </a:ln>
        </p:spPr>
      </p:pic>
      <p:pic>
        <p:nvPicPr>
          <p:cNvPr id="204" name="Shape 204"/>
          <p:cNvPicPr preferRelativeResize="0"/>
          <p:nvPr/>
        </p:nvPicPr>
        <p:blipFill>
          <a:blip r:embed="rId7">
            <a:alphaModFix/>
          </a:blip>
          <a:stretch>
            <a:fillRect/>
          </a:stretch>
        </p:blipFill>
        <p:spPr>
          <a:xfrm>
            <a:off x="195600" y="1505025"/>
            <a:ext cx="2929499" cy="1954525"/>
          </a:xfrm>
          <a:prstGeom prst="rect">
            <a:avLst/>
          </a:prstGeom>
          <a:noFill/>
          <a:ln>
            <a:noFill/>
          </a:ln>
        </p:spPr>
      </p:pic>
      <p:sp>
        <p:nvSpPr>
          <p:cNvPr id="205" name="Shape 205"/>
          <p:cNvSpPr txBox="1"/>
          <p:nvPr/>
        </p:nvSpPr>
        <p:spPr>
          <a:xfrm>
            <a:off x="195600" y="3519700"/>
            <a:ext cx="2929500" cy="19545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t>How do you think Japanese-Americans reacted to attitudes like the one above? </a:t>
            </a:r>
            <a:endParaRPr sz="1200"/>
          </a:p>
        </p:txBody>
      </p:sp>
      <p:sp>
        <p:nvSpPr>
          <p:cNvPr id="206" name="Shape 206"/>
          <p:cNvSpPr/>
          <p:nvPr/>
        </p:nvSpPr>
        <p:spPr>
          <a:xfrm>
            <a:off x="157500" y="6136475"/>
            <a:ext cx="3005700" cy="253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07" name="Shape 207"/>
          <p:cNvPicPr preferRelativeResize="0"/>
          <p:nvPr/>
        </p:nvPicPr>
        <p:blipFill>
          <a:blip r:embed="rId8">
            <a:alphaModFix/>
          </a:blip>
          <a:stretch>
            <a:fillRect/>
          </a:stretch>
        </p:blipFill>
        <p:spPr>
          <a:xfrm>
            <a:off x="1492249" y="7169377"/>
            <a:ext cx="412400" cy="359093"/>
          </a:xfrm>
          <a:prstGeom prst="rect">
            <a:avLst/>
          </a:prstGeom>
          <a:noFill/>
          <a:ln>
            <a:noFill/>
          </a:ln>
        </p:spPr>
      </p:pic>
      <p:sp>
        <p:nvSpPr>
          <p:cNvPr id="208" name="Shape 208"/>
          <p:cNvSpPr txBox="1"/>
          <p:nvPr/>
        </p:nvSpPr>
        <p:spPr>
          <a:xfrm>
            <a:off x="195600" y="5523788"/>
            <a:ext cx="3005700" cy="523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200"/>
              <a:t>Find a picture of inside a Japanese internment camp and paste it below.</a:t>
            </a:r>
            <a:endParaRPr sz="1200"/>
          </a:p>
        </p:txBody>
      </p:sp>
      <p:pic>
        <p:nvPicPr>
          <p:cNvPr id="209" name="Shape 209"/>
          <p:cNvPicPr preferRelativeResize="0"/>
          <p:nvPr/>
        </p:nvPicPr>
        <p:blipFill rotWithShape="1">
          <a:blip r:embed="rId9">
            <a:alphaModFix/>
          </a:blip>
          <a:srcRect l="13555" t="5971" r="21619" b="38685"/>
          <a:stretch/>
        </p:blipFill>
        <p:spPr>
          <a:xfrm>
            <a:off x="3720175" y="1369150"/>
            <a:ext cx="2905626" cy="1822500"/>
          </a:xfrm>
          <a:prstGeom prst="rect">
            <a:avLst/>
          </a:prstGeom>
          <a:noFill/>
          <a:ln>
            <a:noFill/>
          </a:ln>
        </p:spPr>
      </p:pic>
      <p:sp>
        <p:nvSpPr>
          <p:cNvPr id="210" name="Shape 210"/>
          <p:cNvSpPr txBox="1"/>
          <p:nvPr/>
        </p:nvSpPr>
        <p:spPr>
          <a:xfrm>
            <a:off x="3743125" y="3291100"/>
            <a:ext cx="2929500" cy="18225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US" sz="1200"/>
              <a:t>What was Executive Order 9066?</a:t>
            </a:r>
            <a:endParaRPr sz="1200"/>
          </a:p>
          <a:p>
            <a:pPr marL="0" lvl="0" indent="0" rtl="0">
              <a:spcBef>
                <a:spcPts val="0"/>
              </a:spcBef>
              <a:spcAft>
                <a:spcPts val="0"/>
              </a:spcAft>
              <a:buNone/>
            </a:pPr>
            <a:endParaRPr sz="1200"/>
          </a:p>
          <a:p>
            <a:pPr marL="0" lvl="0" indent="0" rtl="0">
              <a:spcBef>
                <a:spcPts val="0"/>
              </a:spcBef>
              <a:spcAft>
                <a:spcPts val="0"/>
              </a:spcAft>
              <a:buNone/>
            </a:pPr>
            <a:endParaRPr sz="1200"/>
          </a:p>
          <a:p>
            <a:pPr marL="0" lvl="0" indent="0" rtl="0">
              <a:spcBef>
                <a:spcPts val="0"/>
              </a:spcBef>
              <a:spcAft>
                <a:spcPts val="0"/>
              </a:spcAft>
              <a:buNone/>
            </a:pPr>
            <a:endParaRPr sz="1200"/>
          </a:p>
          <a:p>
            <a:pPr marL="0" lvl="0" indent="0" rtl="0">
              <a:spcBef>
                <a:spcPts val="0"/>
              </a:spcBef>
              <a:spcAft>
                <a:spcPts val="0"/>
              </a:spcAft>
              <a:buNone/>
            </a:pPr>
            <a:r>
              <a:rPr lang="en-US" sz="1200"/>
              <a:t>Why was it enacted? </a:t>
            </a:r>
            <a:endParaRPr sz="1200"/>
          </a:p>
        </p:txBody>
      </p:sp>
      <p:sp>
        <p:nvSpPr>
          <p:cNvPr id="211" name="Shape 211"/>
          <p:cNvSpPr txBox="1"/>
          <p:nvPr/>
        </p:nvSpPr>
        <p:spPr>
          <a:xfrm>
            <a:off x="3743125" y="5245600"/>
            <a:ext cx="2929500" cy="37029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US" sz="1200"/>
              <a:t>How do you think it felt to grow up in the camp you pictured at left?</a:t>
            </a:r>
            <a:endParaRPr sz="1200"/>
          </a:p>
          <a:p>
            <a:pPr marL="0" lvl="0" indent="0" rtl="0">
              <a:spcBef>
                <a:spcPts val="0"/>
              </a:spcBef>
              <a:spcAft>
                <a:spcPts val="0"/>
              </a:spcAft>
              <a:buNone/>
            </a:pPr>
            <a:endParaRPr sz="1200"/>
          </a:p>
          <a:p>
            <a:pPr marL="0" lvl="0" indent="0" rtl="0">
              <a:spcBef>
                <a:spcPts val="0"/>
              </a:spcBef>
              <a:spcAft>
                <a:spcPts val="0"/>
              </a:spcAft>
              <a:buNone/>
            </a:pPr>
            <a:endParaRPr sz="1200"/>
          </a:p>
          <a:p>
            <a:pPr marL="0" lvl="0" indent="0" rtl="0">
              <a:spcBef>
                <a:spcPts val="0"/>
              </a:spcBef>
              <a:spcAft>
                <a:spcPts val="0"/>
              </a:spcAft>
              <a:buNone/>
            </a:pPr>
            <a:endParaRPr sz="1200"/>
          </a:p>
          <a:p>
            <a:pPr marL="0" lvl="0" indent="0" rtl="0">
              <a:spcBef>
                <a:spcPts val="0"/>
              </a:spcBef>
              <a:spcAft>
                <a:spcPts val="0"/>
              </a:spcAft>
              <a:buNone/>
            </a:pPr>
            <a:endParaRPr sz="1200"/>
          </a:p>
          <a:p>
            <a:pPr marL="0" lvl="0" indent="0" rtl="0">
              <a:spcBef>
                <a:spcPts val="0"/>
              </a:spcBef>
              <a:spcAft>
                <a:spcPts val="0"/>
              </a:spcAft>
              <a:buNone/>
            </a:pPr>
            <a:endParaRPr sz="1200"/>
          </a:p>
          <a:p>
            <a:pPr marL="0" lvl="0" indent="0" rtl="0">
              <a:spcBef>
                <a:spcPts val="0"/>
              </a:spcBef>
              <a:spcAft>
                <a:spcPts val="0"/>
              </a:spcAft>
              <a:buNone/>
            </a:pPr>
            <a:endParaRPr sz="1200"/>
          </a:p>
          <a:p>
            <a:pPr marL="0" lvl="0" indent="0" rtl="0">
              <a:spcBef>
                <a:spcPts val="0"/>
              </a:spcBef>
              <a:spcAft>
                <a:spcPts val="0"/>
              </a:spcAft>
              <a:buNone/>
            </a:pPr>
            <a:r>
              <a:rPr lang="en-US" sz="1200"/>
              <a:t>Do you feel the US was justified in “relocating” Japanese-Americans? Explain.</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p:nvPr/>
        </p:nvSpPr>
        <p:spPr>
          <a:xfrm>
            <a:off x="195600" y="130500"/>
            <a:ext cx="6430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The Bombing of Hiroshima &amp; Nagasaki</a:t>
            </a:r>
            <a:endParaRPr sz="2800" b="0" i="0" u="none" strike="noStrike" cap="none">
              <a:solidFill>
                <a:srgbClr val="FF0000"/>
              </a:solidFill>
              <a:latin typeface="Impact"/>
              <a:ea typeface="Impact"/>
              <a:cs typeface="Impact"/>
              <a:sym typeface="Impact"/>
            </a:endParaRPr>
          </a:p>
        </p:txBody>
      </p:sp>
      <p:sp>
        <p:nvSpPr>
          <p:cNvPr id="217" name="Shape 217"/>
          <p:cNvSpPr txBox="1"/>
          <p:nvPr/>
        </p:nvSpPr>
        <p:spPr>
          <a:xfrm>
            <a:off x="119400" y="642200"/>
            <a:ext cx="6629400" cy="756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b="1"/>
              <a:t>Directions</a:t>
            </a:r>
            <a:r>
              <a:rPr lang="en-US" sz="1200"/>
              <a:t>: After the Manhattan Project successfully created and tested an atomic bomb, President Truman authorized its use on 2 Japanese cities. Analyze the </a:t>
            </a:r>
            <a:r>
              <a:rPr lang="en-US" sz="1200" b="1" u="sng">
                <a:solidFill>
                  <a:schemeClr val="hlink"/>
                </a:solidFill>
                <a:hlinkClick r:id="rId3"/>
              </a:rPr>
              <a:t>article, pictures, and videos about the bombing here</a:t>
            </a:r>
            <a:r>
              <a:rPr lang="en-US" sz="1200"/>
              <a:t> then complete the boxes and add pictures to the right.</a:t>
            </a:r>
            <a:endParaRPr sz="1200"/>
          </a:p>
        </p:txBody>
      </p:sp>
      <p:sp>
        <p:nvSpPr>
          <p:cNvPr id="218" name="Shape 218"/>
          <p:cNvSpPr/>
          <p:nvPr/>
        </p:nvSpPr>
        <p:spPr>
          <a:xfrm>
            <a:off x="4573225" y="1522375"/>
            <a:ext cx="2028900" cy="2252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9" name="Shape 219"/>
          <p:cNvPicPr preferRelativeResize="0"/>
          <p:nvPr/>
        </p:nvPicPr>
        <p:blipFill>
          <a:blip r:embed="rId4">
            <a:alphaModFix/>
          </a:blip>
          <a:stretch>
            <a:fillRect/>
          </a:stretch>
        </p:blipFill>
        <p:spPr>
          <a:xfrm>
            <a:off x="5381474" y="2428826"/>
            <a:ext cx="412400" cy="359093"/>
          </a:xfrm>
          <a:prstGeom prst="rect">
            <a:avLst/>
          </a:prstGeom>
          <a:noFill/>
          <a:ln>
            <a:noFill/>
          </a:ln>
        </p:spPr>
      </p:pic>
      <p:sp>
        <p:nvSpPr>
          <p:cNvPr id="220" name="Shape 220"/>
          <p:cNvSpPr/>
          <p:nvPr/>
        </p:nvSpPr>
        <p:spPr>
          <a:xfrm>
            <a:off x="4596900" y="3909825"/>
            <a:ext cx="2028900" cy="242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1" name="Shape 221"/>
          <p:cNvSpPr/>
          <p:nvPr/>
        </p:nvSpPr>
        <p:spPr>
          <a:xfrm>
            <a:off x="4596900" y="6445775"/>
            <a:ext cx="2028900" cy="2536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22" name="Shape 222"/>
          <p:cNvPicPr preferRelativeResize="0"/>
          <p:nvPr/>
        </p:nvPicPr>
        <p:blipFill>
          <a:blip r:embed="rId4">
            <a:alphaModFix/>
          </a:blip>
          <a:stretch>
            <a:fillRect/>
          </a:stretch>
        </p:blipFill>
        <p:spPr>
          <a:xfrm>
            <a:off x="5405149" y="4930577"/>
            <a:ext cx="412400" cy="359093"/>
          </a:xfrm>
          <a:prstGeom prst="rect">
            <a:avLst/>
          </a:prstGeom>
          <a:noFill/>
          <a:ln>
            <a:noFill/>
          </a:ln>
        </p:spPr>
      </p:pic>
      <p:pic>
        <p:nvPicPr>
          <p:cNvPr id="223" name="Shape 223"/>
          <p:cNvPicPr preferRelativeResize="0"/>
          <p:nvPr/>
        </p:nvPicPr>
        <p:blipFill>
          <a:blip r:embed="rId4">
            <a:alphaModFix/>
          </a:blip>
          <a:stretch>
            <a:fillRect/>
          </a:stretch>
        </p:blipFill>
        <p:spPr>
          <a:xfrm>
            <a:off x="5381474" y="7453327"/>
            <a:ext cx="412400" cy="359093"/>
          </a:xfrm>
          <a:prstGeom prst="rect">
            <a:avLst/>
          </a:prstGeom>
          <a:noFill/>
          <a:ln>
            <a:noFill/>
          </a:ln>
        </p:spPr>
      </p:pic>
      <p:sp>
        <p:nvSpPr>
          <p:cNvPr id="224" name="Shape 224"/>
          <p:cNvSpPr txBox="1"/>
          <p:nvPr/>
        </p:nvSpPr>
        <p:spPr>
          <a:xfrm>
            <a:off x="130625" y="1457950"/>
            <a:ext cx="44427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073763"/>
                </a:solidFill>
                <a:latin typeface="Impact"/>
                <a:ea typeface="Impact"/>
                <a:cs typeface="Impact"/>
                <a:sym typeface="Impact"/>
              </a:rPr>
              <a:t>The Decision</a:t>
            </a:r>
            <a:endParaRPr sz="2800" b="0" i="0" u="none" strike="noStrike" cap="none">
              <a:solidFill>
                <a:srgbClr val="073763"/>
              </a:solidFill>
              <a:latin typeface="Impact"/>
              <a:ea typeface="Impact"/>
              <a:cs typeface="Impact"/>
              <a:sym typeface="Impact"/>
            </a:endParaRPr>
          </a:p>
        </p:txBody>
      </p:sp>
      <p:sp>
        <p:nvSpPr>
          <p:cNvPr id="225" name="Shape 225"/>
          <p:cNvSpPr txBox="1"/>
          <p:nvPr/>
        </p:nvSpPr>
        <p:spPr>
          <a:xfrm>
            <a:off x="130625" y="3774425"/>
            <a:ext cx="42681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a:solidFill>
                  <a:srgbClr val="073763"/>
                </a:solidFill>
                <a:latin typeface="Impact"/>
                <a:ea typeface="Impact"/>
                <a:cs typeface="Impact"/>
                <a:sym typeface="Impact"/>
              </a:rPr>
              <a:t>Dropping Fat Man &amp; Little Boy</a:t>
            </a:r>
            <a:endParaRPr sz="2600" b="0" i="0" u="none" strike="noStrike" cap="none">
              <a:solidFill>
                <a:srgbClr val="073763"/>
              </a:solidFill>
              <a:latin typeface="Impact"/>
              <a:ea typeface="Impact"/>
              <a:cs typeface="Impact"/>
              <a:sym typeface="Impact"/>
            </a:endParaRPr>
          </a:p>
        </p:txBody>
      </p:sp>
      <p:sp>
        <p:nvSpPr>
          <p:cNvPr id="226" name="Shape 226"/>
          <p:cNvSpPr txBox="1"/>
          <p:nvPr/>
        </p:nvSpPr>
        <p:spPr>
          <a:xfrm>
            <a:off x="130625" y="6331250"/>
            <a:ext cx="4333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073763"/>
                </a:solidFill>
                <a:latin typeface="Impact"/>
                <a:ea typeface="Impact"/>
                <a:cs typeface="Impact"/>
                <a:sym typeface="Impact"/>
              </a:rPr>
              <a:t>The After Effects</a:t>
            </a:r>
            <a:endParaRPr sz="2800" b="0" i="0" u="none" strike="noStrike" cap="none">
              <a:solidFill>
                <a:srgbClr val="073763"/>
              </a:solidFill>
              <a:latin typeface="Impact"/>
              <a:ea typeface="Impact"/>
              <a:cs typeface="Impact"/>
              <a:sym typeface="Impact"/>
            </a:endParaRPr>
          </a:p>
        </p:txBody>
      </p:sp>
      <p:sp>
        <p:nvSpPr>
          <p:cNvPr id="227" name="Shape 227"/>
          <p:cNvSpPr txBox="1"/>
          <p:nvPr/>
        </p:nvSpPr>
        <p:spPr>
          <a:xfrm>
            <a:off x="195600" y="1981150"/>
            <a:ext cx="4268100" cy="17670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US" sz="1200"/>
              <a:t>Why was the decision made to use the atomic bomb on Japan?</a:t>
            </a:r>
            <a:endParaRPr sz="1200"/>
          </a:p>
        </p:txBody>
      </p:sp>
      <p:sp>
        <p:nvSpPr>
          <p:cNvPr id="228" name="Shape 228"/>
          <p:cNvSpPr txBox="1"/>
          <p:nvPr/>
        </p:nvSpPr>
        <p:spPr>
          <a:xfrm>
            <a:off x="163175" y="4295700"/>
            <a:ext cx="4268100" cy="20571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US" sz="1200"/>
              <a:t>Why was Hiroshima chosen as the bombing site? </a:t>
            </a:r>
            <a:endParaRPr sz="1200"/>
          </a:p>
          <a:p>
            <a:pPr marL="0" lvl="0" indent="0" rtl="0">
              <a:spcBef>
                <a:spcPts val="0"/>
              </a:spcBef>
              <a:spcAft>
                <a:spcPts val="0"/>
              </a:spcAft>
              <a:buNone/>
            </a:pPr>
            <a:endParaRPr sz="1200"/>
          </a:p>
          <a:p>
            <a:pPr marL="0" lvl="0" indent="0" rtl="0">
              <a:spcBef>
                <a:spcPts val="0"/>
              </a:spcBef>
              <a:spcAft>
                <a:spcPts val="0"/>
              </a:spcAft>
              <a:buNone/>
            </a:pPr>
            <a:endParaRPr sz="1200"/>
          </a:p>
          <a:p>
            <a:pPr marL="0" lvl="0" indent="0" rtl="0">
              <a:spcBef>
                <a:spcPts val="0"/>
              </a:spcBef>
              <a:spcAft>
                <a:spcPts val="0"/>
              </a:spcAft>
              <a:buNone/>
            </a:pPr>
            <a:endParaRPr sz="1200"/>
          </a:p>
          <a:p>
            <a:pPr marL="0" lvl="0" indent="0" rtl="0">
              <a:spcBef>
                <a:spcPts val="0"/>
              </a:spcBef>
              <a:spcAft>
                <a:spcPts val="0"/>
              </a:spcAft>
              <a:buNone/>
            </a:pPr>
            <a:endParaRPr sz="1200"/>
          </a:p>
          <a:p>
            <a:pPr marL="0" lvl="0" indent="0" rtl="0">
              <a:spcBef>
                <a:spcPts val="0"/>
              </a:spcBef>
              <a:spcAft>
                <a:spcPts val="0"/>
              </a:spcAft>
              <a:buNone/>
            </a:pPr>
            <a:r>
              <a:rPr lang="en-US" sz="1200"/>
              <a:t>Describe what happened to the city after the bomb hit.</a:t>
            </a:r>
            <a:endParaRPr sz="1200"/>
          </a:p>
        </p:txBody>
      </p:sp>
      <p:sp>
        <p:nvSpPr>
          <p:cNvPr id="229" name="Shape 229"/>
          <p:cNvSpPr txBox="1"/>
          <p:nvPr/>
        </p:nvSpPr>
        <p:spPr>
          <a:xfrm>
            <a:off x="130625" y="6854450"/>
            <a:ext cx="4268100" cy="21276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US" sz="1200"/>
              <a:t>Describe some of the long-term effects the atomic bombs had on the people, cities, and government of Japan. </a:t>
            </a:r>
            <a:endParaRPr sz="120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1103</Words>
  <Application>Microsoft Office PowerPoint</Application>
  <PresentationFormat>On-screen Show (4:3)</PresentationFormat>
  <Paragraphs>179</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Anton</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Mc Lin</dc:creator>
  <cp:lastModifiedBy>Alison Mc Lin</cp:lastModifiedBy>
  <cp:revision>2</cp:revision>
  <dcterms:modified xsi:type="dcterms:W3CDTF">2019-03-26T21:11:38Z</dcterms:modified>
</cp:coreProperties>
</file>