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theme/themeOverride2.xml" ContentType="application/vnd.openxmlformats-officedocument.themeOverride+xml"/>
  <Override PartName="/ppt/ink/ink4.xml" ContentType="application/inkml+xml"/>
  <Override PartName="/ppt/ink/ink5.xml" ContentType="application/inkml+xml"/>
  <Override PartName="/ppt/ink/ink6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  <p:sldMasterId id="2147483667" r:id="rId2"/>
    <p:sldMasterId id="2147483679" r:id="rId3"/>
    <p:sldMasterId id="2147483691" r:id="rId4"/>
  </p:sldMasterIdLst>
  <p:notesMasterIdLst>
    <p:notesMasterId r:id="rId50"/>
  </p:notesMasterIdLst>
  <p:sldIdLst>
    <p:sldId id="373" r:id="rId5"/>
    <p:sldId id="372" r:id="rId6"/>
    <p:sldId id="376" r:id="rId7"/>
    <p:sldId id="297" r:id="rId8"/>
    <p:sldId id="384" r:id="rId9"/>
    <p:sldId id="317" r:id="rId10"/>
    <p:sldId id="385" r:id="rId11"/>
    <p:sldId id="316" r:id="rId12"/>
    <p:sldId id="298" r:id="rId13"/>
    <p:sldId id="386" r:id="rId14"/>
    <p:sldId id="364" r:id="rId15"/>
    <p:sldId id="365" r:id="rId16"/>
    <p:sldId id="320" r:id="rId17"/>
    <p:sldId id="340" r:id="rId18"/>
    <p:sldId id="341" r:id="rId19"/>
    <p:sldId id="387" r:id="rId20"/>
    <p:sldId id="388" r:id="rId21"/>
    <p:sldId id="380" r:id="rId22"/>
    <p:sldId id="342" r:id="rId23"/>
    <p:sldId id="331" r:id="rId24"/>
    <p:sldId id="389" r:id="rId25"/>
    <p:sldId id="303" r:id="rId26"/>
    <p:sldId id="338" r:id="rId27"/>
    <p:sldId id="339" r:id="rId28"/>
    <p:sldId id="334" r:id="rId29"/>
    <p:sldId id="304" r:id="rId30"/>
    <p:sldId id="366" r:id="rId31"/>
    <p:sldId id="369" r:id="rId32"/>
    <p:sldId id="362" r:id="rId33"/>
    <p:sldId id="377" r:id="rId34"/>
    <p:sldId id="306" r:id="rId35"/>
    <p:sldId id="343" r:id="rId36"/>
    <p:sldId id="378" r:id="rId37"/>
    <p:sldId id="361" r:id="rId38"/>
    <p:sldId id="367" r:id="rId39"/>
    <p:sldId id="381" r:id="rId40"/>
    <p:sldId id="344" r:id="rId41"/>
    <p:sldId id="336" r:id="rId42"/>
    <p:sldId id="347" r:id="rId43"/>
    <p:sldId id="345" r:id="rId44"/>
    <p:sldId id="359" r:id="rId45"/>
    <p:sldId id="360" r:id="rId46"/>
    <p:sldId id="363" r:id="rId47"/>
    <p:sldId id="368" r:id="rId48"/>
    <p:sldId id="383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B40FE1"/>
    <a:srgbClr val="33CCFF"/>
    <a:srgbClr val="FF0000"/>
    <a:srgbClr val="FF0066"/>
    <a:srgbClr val="99FF33"/>
    <a:srgbClr val="FFCC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91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D84C6E-D343-4E1B-BE3D-B8512276E1C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A02174-64F8-4B14-945C-91B47A8E528E}">
      <dgm:prSet phldrT="[Text]" custT="1"/>
      <dgm:spPr/>
      <dgm:t>
        <a:bodyPr/>
        <a:lstStyle/>
        <a:p>
          <a:r>
            <a:rPr lang="en-US" sz="2000" b="1" dirty="0" smtClean="0"/>
            <a:t>War Industry Board</a:t>
          </a:r>
          <a:endParaRPr lang="en-US" sz="2000" b="1" dirty="0"/>
        </a:p>
      </dgm:t>
    </dgm:pt>
    <dgm:pt modelId="{3D28ACD4-B991-4C3D-B514-59720C3B0619}" type="parTrans" cxnId="{32BABED9-02C5-4EC2-BE73-9DF83E5EBDA2}">
      <dgm:prSet/>
      <dgm:spPr/>
      <dgm:t>
        <a:bodyPr/>
        <a:lstStyle/>
        <a:p>
          <a:endParaRPr lang="en-US"/>
        </a:p>
      </dgm:t>
    </dgm:pt>
    <dgm:pt modelId="{AAC34472-2457-46E0-B5DF-E49BA1A7D399}" type="sibTrans" cxnId="{32BABED9-02C5-4EC2-BE73-9DF83E5EBDA2}">
      <dgm:prSet/>
      <dgm:spPr/>
      <dgm:t>
        <a:bodyPr/>
        <a:lstStyle/>
        <a:p>
          <a:endParaRPr lang="en-US"/>
        </a:p>
      </dgm:t>
    </dgm:pt>
    <dgm:pt modelId="{F9657858-6682-46EE-84DB-FA0A4454682C}">
      <dgm:prSet custT="1"/>
      <dgm:spPr/>
      <dgm:t>
        <a:bodyPr/>
        <a:lstStyle/>
        <a:p>
          <a:r>
            <a:rPr lang="en-US" altLang="en-US" sz="1500" b="1" dirty="0" smtClean="0"/>
            <a:t>Maintain and regulate the United States economy and war production schedules</a:t>
          </a:r>
          <a:r>
            <a:rPr lang="en-US" altLang="en-US" sz="1500" dirty="0" smtClean="0"/>
            <a:t> </a:t>
          </a:r>
          <a:endParaRPr lang="en-US" sz="1500" dirty="0"/>
        </a:p>
      </dgm:t>
    </dgm:pt>
    <dgm:pt modelId="{72E2B1B6-7FCE-4A4A-8905-8283B3B8F34F}" type="parTrans" cxnId="{AAD489C9-BD79-4422-ADE4-5C32469120E9}">
      <dgm:prSet/>
      <dgm:spPr/>
      <dgm:t>
        <a:bodyPr/>
        <a:lstStyle/>
        <a:p>
          <a:endParaRPr lang="en-US"/>
        </a:p>
      </dgm:t>
    </dgm:pt>
    <dgm:pt modelId="{6AEA25BE-A246-4662-ADC4-17C3F774DF42}" type="sibTrans" cxnId="{AAD489C9-BD79-4422-ADE4-5C32469120E9}">
      <dgm:prSet/>
      <dgm:spPr/>
      <dgm:t>
        <a:bodyPr/>
        <a:lstStyle/>
        <a:p>
          <a:endParaRPr lang="en-US"/>
        </a:p>
      </dgm:t>
    </dgm:pt>
    <dgm:pt modelId="{824F6BBD-65A3-4062-958F-E58E3E18595C}">
      <dgm:prSet/>
      <dgm:spPr/>
      <dgm:t>
        <a:bodyPr/>
        <a:lstStyle/>
        <a:p>
          <a:r>
            <a:rPr lang="en-US" altLang="en-US" smtClean="0"/>
            <a:t>Government encourage businesses to keep employees happy to continue producing war time goods</a:t>
          </a:r>
          <a:endParaRPr lang="en-US"/>
        </a:p>
      </dgm:t>
    </dgm:pt>
    <dgm:pt modelId="{5D6F9F24-9761-49BF-A76C-28B3DD06FCC0}" type="parTrans" cxnId="{D7E96657-5ECD-49C8-AF9D-F531FB93625A}">
      <dgm:prSet/>
      <dgm:spPr/>
      <dgm:t>
        <a:bodyPr/>
        <a:lstStyle/>
        <a:p>
          <a:endParaRPr lang="en-US"/>
        </a:p>
      </dgm:t>
    </dgm:pt>
    <dgm:pt modelId="{9D2F9FE6-C172-45CA-A48B-28177F9FC2BD}" type="sibTrans" cxnId="{D7E96657-5ECD-49C8-AF9D-F531FB93625A}">
      <dgm:prSet/>
      <dgm:spPr/>
      <dgm:t>
        <a:bodyPr/>
        <a:lstStyle/>
        <a:p>
          <a:endParaRPr lang="en-US"/>
        </a:p>
      </dgm:t>
    </dgm:pt>
    <dgm:pt modelId="{358D4821-97EF-45F4-B96C-25D6D1937075}">
      <dgm:prSet/>
      <dgm:spPr/>
      <dgm:t>
        <a:bodyPr/>
        <a:lstStyle/>
        <a:p>
          <a:r>
            <a:rPr lang="en-US" altLang="en-US" smtClean="0"/>
            <a:t>Relationship between big business and government to ensure efficient use of resources during the mobilization of the American economy for war.</a:t>
          </a:r>
          <a:endParaRPr lang="en-US" altLang="en-US" dirty="0" smtClean="0"/>
        </a:p>
      </dgm:t>
    </dgm:pt>
    <dgm:pt modelId="{7CBA2A42-7568-451A-80F4-1787F4605FE2}" type="parTrans" cxnId="{72458028-B122-4F3F-9194-E97D6265A4D1}">
      <dgm:prSet/>
      <dgm:spPr/>
      <dgm:t>
        <a:bodyPr/>
        <a:lstStyle/>
        <a:p>
          <a:endParaRPr lang="en-US"/>
        </a:p>
      </dgm:t>
    </dgm:pt>
    <dgm:pt modelId="{97155154-F617-4420-A8B3-C9FDB55BEACC}" type="sibTrans" cxnId="{72458028-B122-4F3F-9194-E97D6265A4D1}">
      <dgm:prSet/>
      <dgm:spPr/>
      <dgm:t>
        <a:bodyPr/>
        <a:lstStyle/>
        <a:p>
          <a:endParaRPr lang="en-US"/>
        </a:p>
      </dgm:t>
    </dgm:pt>
    <dgm:pt modelId="{8BF5891A-F5CF-42B8-ABFC-F001277652B6}" type="pres">
      <dgm:prSet presAssocID="{E2D84C6E-D343-4E1B-BE3D-B8512276E1C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CA46F42-71C9-48C4-9A19-B8E50059FE56}" type="pres">
      <dgm:prSet presAssocID="{2AA02174-64F8-4B14-945C-91B47A8E528E}" presName="hierRoot1" presStyleCnt="0"/>
      <dgm:spPr/>
    </dgm:pt>
    <dgm:pt modelId="{86871DB7-86F3-45C1-A35E-00A2939F8419}" type="pres">
      <dgm:prSet presAssocID="{2AA02174-64F8-4B14-945C-91B47A8E528E}" presName="composite" presStyleCnt="0"/>
      <dgm:spPr/>
    </dgm:pt>
    <dgm:pt modelId="{C06670AC-787B-4E06-9C6B-EAE73CF93AF1}" type="pres">
      <dgm:prSet presAssocID="{2AA02174-64F8-4B14-945C-91B47A8E528E}" presName="background" presStyleLbl="node0" presStyleIdx="0" presStyleCnt="1"/>
      <dgm:spPr/>
    </dgm:pt>
    <dgm:pt modelId="{27588139-67DC-434A-8888-C9A849C1DC59}" type="pres">
      <dgm:prSet presAssocID="{2AA02174-64F8-4B14-945C-91B47A8E528E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7401CE-B3C4-461D-9B17-4810AAFFE914}" type="pres">
      <dgm:prSet presAssocID="{2AA02174-64F8-4B14-945C-91B47A8E528E}" presName="hierChild2" presStyleCnt="0"/>
      <dgm:spPr/>
    </dgm:pt>
    <dgm:pt modelId="{54132B96-4282-4695-BFFE-2758F0024D3B}" type="pres">
      <dgm:prSet presAssocID="{72E2B1B6-7FCE-4A4A-8905-8283B3B8F34F}" presName="Name10" presStyleLbl="parChTrans1D2" presStyleIdx="0" presStyleCnt="1"/>
      <dgm:spPr/>
      <dgm:t>
        <a:bodyPr/>
        <a:lstStyle/>
        <a:p>
          <a:endParaRPr lang="en-US"/>
        </a:p>
      </dgm:t>
    </dgm:pt>
    <dgm:pt modelId="{704E5287-DAFC-47EE-B53A-553CD5F21B50}" type="pres">
      <dgm:prSet presAssocID="{F9657858-6682-46EE-84DB-FA0A4454682C}" presName="hierRoot2" presStyleCnt="0"/>
      <dgm:spPr/>
    </dgm:pt>
    <dgm:pt modelId="{2B01492D-C2C9-49EF-9FB3-56D6278A06F5}" type="pres">
      <dgm:prSet presAssocID="{F9657858-6682-46EE-84DB-FA0A4454682C}" presName="composite2" presStyleCnt="0"/>
      <dgm:spPr/>
    </dgm:pt>
    <dgm:pt modelId="{9F7C7F55-01CA-43A0-B83A-DBE0E566C5D1}" type="pres">
      <dgm:prSet presAssocID="{F9657858-6682-46EE-84DB-FA0A4454682C}" presName="background2" presStyleLbl="node2" presStyleIdx="0" presStyleCnt="1"/>
      <dgm:spPr/>
    </dgm:pt>
    <dgm:pt modelId="{F0D17E4F-3AB0-4523-9DD4-890A75C25341}" type="pres">
      <dgm:prSet presAssocID="{F9657858-6682-46EE-84DB-FA0A4454682C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C1838D-E5C7-44EC-9A18-F9715F2D4410}" type="pres">
      <dgm:prSet presAssocID="{F9657858-6682-46EE-84DB-FA0A4454682C}" presName="hierChild3" presStyleCnt="0"/>
      <dgm:spPr/>
    </dgm:pt>
    <dgm:pt modelId="{D042EEE4-7995-49F3-A737-E773C7928AFB}" type="pres">
      <dgm:prSet presAssocID="{7CBA2A42-7568-451A-80F4-1787F4605FE2}" presName="Name17" presStyleLbl="parChTrans1D3" presStyleIdx="0" presStyleCnt="2"/>
      <dgm:spPr/>
      <dgm:t>
        <a:bodyPr/>
        <a:lstStyle/>
        <a:p>
          <a:endParaRPr lang="en-US"/>
        </a:p>
      </dgm:t>
    </dgm:pt>
    <dgm:pt modelId="{1A204103-BB20-4781-AAA4-C6D825C4E213}" type="pres">
      <dgm:prSet presAssocID="{358D4821-97EF-45F4-B96C-25D6D1937075}" presName="hierRoot3" presStyleCnt="0"/>
      <dgm:spPr/>
    </dgm:pt>
    <dgm:pt modelId="{FB3951C8-D7B9-4511-A622-AE935E82BD6A}" type="pres">
      <dgm:prSet presAssocID="{358D4821-97EF-45F4-B96C-25D6D1937075}" presName="composite3" presStyleCnt="0"/>
      <dgm:spPr/>
    </dgm:pt>
    <dgm:pt modelId="{8F0BCD6E-0E3B-44BB-9923-F3D88F027C4E}" type="pres">
      <dgm:prSet presAssocID="{358D4821-97EF-45F4-B96C-25D6D1937075}" presName="background3" presStyleLbl="node3" presStyleIdx="0" presStyleCnt="2"/>
      <dgm:spPr/>
    </dgm:pt>
    <dgm:pt modelId="{CF459F52-4057-4995-ADD7-F442F6EB9046}" type="pres">
      <dgm:prSet presAssocID="{358D4821-97EF-45F4-B96C-25D6D1937075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83B579-57EE-4931-932B-7A1EB30B48F5}" type="pres">
      <dgm:prSet presAssocID="{358D4821-97EF-45F4-B96C-25D6D1937075}" presName="hierChild4" presStyleCnt="0"/>
      <dgm:spPr/>
    </dgm:pt>
    <dgm:pt modelId="{7C0AB7C3-90E9-41CF-A39F-15C01BC2AD80}" type="pres">
      <dgm:prSet presAssocID="{5D6F9F24-9761-49BF-A76C-28B3DD06FCC0}" presName="Name17" presStyleLbl="parChTrans1D3" presStyleIdx="1" presStyleCnt="2"/>
      <dgm:spPr/>
      <dgm:t>
        <a:bodyPr/>
        <a:lstStyle/>
        <a:p>
          <a:endParaRPr lang="en-US"/>
        </a:p>
      </dgm:t>
    </dgm:pt>
    <dgm:pt modelId="{33511581-687E-4F2D-AD32-BD79577428DC}" type="pres">
      <dgm:prSet presAssocID="{824F6BBD-65A3-4062-958F-E58E3E18595C}" presName="hierRoot3" presStyleCnt="0"/>
      <dgm:spPr/>
    </dgm:pt>
    <dgm:pt modelId="{8820E3D7-7898-43D6-8F88-E92CC7D949F6}" type="pres">
      <dgm:prSet presAssocID="{824F6BBD-65A3-4062-958F-E58E3E18595C}" presName="composite3" presStyleCnt="0"/>
      <dgm:spPr/>
    </dgm:pt>
    <dgm:pt modelId="{3D1DC5EF-E23D-4A8E-8CA0-4FEA2BD46CAA}" type="pres">
      <dgm:prSet presAssocID="{824F6BBD-65A3-4062-958F-E58E3E18595C}" presName="background3" presStyleLbl="node3" presStyleIdx="1" presStyleCnt="2"/>
      <dgm:spPr/>
    </dgm:pt>
    <dgm:pt modelId="{6E391927-D48B-4632-B145-B307596C38FA}" type="pres">
      <dgm:prSet presAssocID="{824F6BBD-65A3-4062-958F-E58E3E18595C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6D3F5E-D7FE-4388-A89D-740454A284CF}" type="pres">
      <dgm:prSet presAssocID="{824F6BBD-65A3-4062-958F-E58E3E18595C}" presName="hierChild4" presStyleCnt="0"/>
      <dgm:spPr/>
    </dgm:pt>
  </dgm:ptLst>
  <dgm:cxnLst>
    <dgm:cxn modelId="{A611F3F8-3BCD-0845-A190-3DE6DAE19665}" type="presOf" srcId="{824F6BBD-65A3-4062-958F-E58E3E18595C}" destId="{6E391927-D48B-4632-B145-B307596C38FA}" srcOrd="0" destOrd="0" presId="urn:microsoft.com/office/officeart/2005/8/layout/hierarchy1"/>
    <dgm:cxn modelId="{676A0346-C1B9-AD44-9F1E-2883CE50C137}" type="presOf" srcId="{2AA02174-64F8-4B14-945C-91B47A8E528E}" destId="{27588139-67DC-434A-8888-C9A849C1DC59}" srcOrd="0" destOrd="0" presId="urn:microsoft.com/office/officeart/2005/8/layout/hierarchy1"/>
    <dgm:cxn modelId="{72458028-B122-4F3F-9194-E97D6265A4D1}" srcId="{F9657858-6682-46EE-84DB-FA0A4454682C}" destId="{358D4821-97EF-45F4-B96C-25D6D1937075}" srcOrd="0" destOrd="0" parTransId="{7CBA2A42-7568-451A-80F4-1787F4605FE2}" sibTransId="{97155154-F617-4420-A8B3-C9FDB55BEACC}"/>
    <dgm:cxn modelId="{32BABED9-02C5-4EC2-BE73-9DF83E5EBDA2}" srcId="{E2D84C6E-D343-4E1B-BE3D-B8512276E1CA}" destId="{2AA02174-64F8-4B14-945C-91B47A8E528E}" srcOrd="0" destOrd="0" parTransId="{3D28ACD4-B991-4C3D-B514-59720C3B0619}" sibTransId="{AAC34472-2457-46E0-B5DF-E49BA1A7D399}"/>
    <dgm:cxn modelId="{EE347E44-8EC2-4E42-87FC-176194CBDFA0}" type="presOf" srcId="{F9657858-6682-46EE-84DB-FA0A4454682C}" destId="{F0D17E4F-3AB0-4523-9DD4-890A75C25341}" srcOrd="0" destOrd="0" presId="urn:microsoft.com/office/officeart/2005/8/layout/hierarchy1"/>
    <dgm:cxn modelId="{AAD489C9-BD79-4422-ADE4-5C32469120E9}" srcId="{2AA02174-64F8-4B14-945C-91B47A8E528E}" destId="{F9657858-6682-46EE-84DB-FA0A4454682C}" srcOrd="0" destOrd="0" parTransId="{72E2B1B6-7FCE-4A4A-8905-8283B3B8F34F}" sibTransId="{6AEA25BE-A246-4662-ADC4-17C3F774DF42}"/>
    <dgm:cxn modelId="{69C2A498-220A-094B-80F6-771BDD9CDCCA}" type="presOf" srcId="{358D4821-97EF-45F4-B96C-25D6D1937075}" destId="{CF459F52-4057-4995-ADD7-F442F6EB9046}" srcOrd="0" destOrd="0" presId="urn:microsoft.com/office/officeart/2005/8/layout/hierarchy1"/>
    <dgm:cxn modelId="{9A7D9FD9-F5B3-9744-BAF4-6D9E9610BDE6}" type="presOf" srcId="{5D6F9F24-9761-49BF-A76C-28B3DD06FCC0}" destId="{7C0AB7C3-90E9-41CF-A39F-15C01BC2AD80}" srcOrd="0" destOrd="0" presId="urn:microsoft.com/office/officeart/2005/8/layout/hierarchy1"/>
    <dgm:cxn modelId="{0179AA42-7820-CC4A-9934-B26EC4B9D342}" type="presOf" srcId="{72E2B1B6-7FCE-4A4A-8905-8283B3B8F34F}" destId="{54132B96-4282-4695-BFFE-2758F0024D3B}" srcOrd="0" destOrd="0" presId="urn:microsoft.com/office/officeart/2005/8/layout/hierarchy1"/>
    <dgm:cxn modelId="{1869948F-69A8-B341-9D8E-D5F13A3630B6}" type="presOf" srcId="{7CBA2A42-7568-451A-80F4-1787F4605FE2}" destId="{D042EEE4-7995-49F3-A737-E773C7928AFB}" srcOrd="0" destOrd="0" presId="urn:microsoft.com/office/officeart/2005/8/layout/hierarchy1"/>
    <dgm:cxn modelId="{D06AA8EA-F9F8-4B4D-B931-77C442E91646}" type="presOf" srcId="{E2D84C6E-D343-4E1B-BE3D-B8512276E1CA}" destId="{8BF5891A-F5CF-42B8-ABFC-F001277652B6}" srcOrd="0" destOrd="0" presId="urn:microsoft.com/office/officeart/2005/8/layout/hierarchy1"/>
    <dgm:cxn modelId="{D7E96657-5ECD-49C8-AF9D-F531FB93625A}" srcId="{F9657858-6682-46EE-84DB-FA0A4454682C}" destId="{824F6BBD-65A3-4062-958F-E58E3E18595C}" srcOrd="1" destOrd="0" parTransId="{5D6F9F24-9761-49BF-A76C-28B3DD06FCC0}" sibTransId="{9D2F9FE6-C172-45CA-A48B-28177F9FC2BD}"/>
    <dgm:cxn modelId="{9D3010AF-4F4C-6C4E-A00E-2A97C86A55D5}" type="presParOf" srcId="{8BF5891A-F5CF-42B8-ABFC-F001277652B6}" destId="{0CA46F42-71C9-48C4-9A19-B8E50059FE56}" srcOrd="0" destOrd="0" presId="urn:microsoft.com/office/officeart/2005/8/layout/hierarchy1"/>
    <dgm:cxn modelId="{A912709A-6B1E-2344-9B5B-91EB3A1406E3}" type="presParOf" srcId="{0CA46F42-71C9-48C4-9A19-B8E50059FE56}" destId="{86871DB7-86F3-45C1-A35E-00A2939F8419}" srcOrd="0" destOrd="0" presId="urn:microsoft.com/office/officeart/2005/8/layout/hierarchy1"/>
    <dgm:cxn modelId="{50C210F7-B1F5-0D4D-8C96-79CEEAFC0963}" type="presParOf" srcId="{86871DB7-86F3-45C1-A35E-00A2939F8419}" destId="{C06670AC-787B-4E06-9C6B-EAE73CF93AF1}" srcOrd="0" destOrd="0" presId="urn:microsoft.com/office/officeart/2005/8/layout/hierarchy1"/>
    <dgm:cxn modelId="{D3C6AACB-65A0-9643-A438-4B35F2C160F2}" type="presParOf" srcId="{86871DB7-86F3-45C1-A35E-00A2939F8419}" destId="{27588139-67DC-434A-8888-C9A849C1DC59}" srcOrd="1" destOrd="0" presId="urn:microsoft.com/office/officeart/2005/8/layout/hierarchy1"/>
    <dgm:cxn modelId="{4AA2F449-E723-3D47-B216-5AAA16E3C752}" type="presParOf" srcId="{0CA46F42-71C9-48C4-9A19-B8E50059FE56}" destId="{247401CE-B3C4-461D-9B17-4810AAFFE914}" srcOrd="1" destOrd="0" presId="urn:microsoft.com/office/officeart/2005/8/layout/hierarchy1"/>
    <dgm:cxn modelId="{D10D39C3-53FB-0E43-82C3-5CEE0B15BBBF}" type="presParOf" srcId="{247401CE-B3C4-461D-9B17-4810AAFFE914}" destId="{54132B96-4282-4695-BFFE-2758F0024D3B}" srcOrd="0" destOrd="0" presId="urn:microsoft.com/office/officeart/2005/8/layout/hierarchy1"/>
    <dgm:cxn modelId="{C104625E-5E0E-5B4D-9FA8-4C5EFC091218}" type="presParOf" srcId="{247401CE-B3C4-461D-9B17-4810AAFFE914}" destId="{704E5287-DAFC-47EE-B53A-553CD5F21B50}" srcOrd="1" destOrd="0" presId="urn:microsoft.com/office/officeart/2005/8/layout/hierarchy1"/>
    <dgm:cxn modelId="{85B06212-C594-E945-94BB-8E57A44811A4}" type="presParOf" srcId="{704E5287-DAFC-47EE-B53A-553CD5F21B50}" destId="{2B01492D-C2C9-49EF-9FB3-56D6278A06F5}" srcOrd="0" destOrd="0" presId="urn:microsoft.com/office/officeart/2005/8/layout/hierarchy1"/>
    <dgm:cxn modelId="{A39E1A10-05D8-784D-BD35-088995964148}" type="presParOf" srcId="{2B01492D-C2C9-49EF-9FB3-56D6278A06F5}" destId="{9F7C7F55-01CA-43A0-B83A-DBE0E566C5D1}" srcOrd="0" destOrd="0" presId="urn:microsoft.com/office/officeart/2005/8/layout/hierarchy1"/>
    <dgm:cxn modelId="{9FCAD640-3ECE-0A43-B24A-D0A762F7107F}" type="presParOf" srcId="{2B01492D-C2C9-49EF-9FB3-56D6278A06F5}" destId="{F0D17E4F-3AB0-4523-9DD4-890A75C25341}" srcOrd="1" destOrd="0" presId="urn:microsoft.com/office/officeart/2005/8/layout/hierarchy1"/>
    <dgm:cxn modelId="{90F78A03-48EA-D245-A878-C81702B6C75C}" type="presParOf" srcId="{704E5287-DAFC-47EE-B53A-553CD5F21B50}" destId="{37C1838D-E5C7-44EC-9A18-F9715F2D4410}" srcOrd="1" destOrd="0" presId="urn:microsoft.com/office/officeart/2005/8/layout/hierarchy1"/>
    <dgm:cxn modelId="{FB6C6DDB-77E6-8649-AA7D-3F7D86D1BF84}" type="presParOf" srcId="{37C1838D-E5C7-44EC-9A18-F9715F2D4410}" destId="{D042EEE4-7995-49F3-A737-E773C7928AFB}" srcOrd="0" destOrd="0" presId="urn:microsoft.com/office/officeart/2005/8/layout/hierarchy1"/>
    <dgm:cxn modelId="{DDCA0D14-FEBD-CF41-AA0A-994FDE97CD60}" type="presParOf" srcId="{37C1838D-E5C7-44EC-9A18-F9715F2D4410}" destId="{1A204103-BB20-4781-AAA4-C6D825C4E213}" srcOrd="1" destOrd="0" presId="urn:microsoft.com/office/officeart/2005/8/layout/hierarchy1"/>
    <dgm:cxn modelId="{426CDCA4-6C83-1B48-8C34-28477BD728F0}" type="presParOf" srcId="{1A204103-BB20-4781-AAA4-C6D825C4E213}" destId="{FB3951C8-D7B9-4511-A622-AE935E82BD6A}" srcOrd="0" destOrd="0" presId="urn:microsoft.com/office/officeart/2005/8/layout/hierarchy1"/>
    <dgm:cxn modelId="{AD2D37C4-5C15-D445-A8D3-CE50C3BD3151}" type="presParOf" srcId="{FB3951C8-D7B9-4511-A622-AE935E82BD6A}" destId="{8F0BCD6E-0E3B-44BB-9923-F3D88F027C4E}" srcOrd="0" destOrd="0" presId="urn:microsoft.com/office/officeart/2005/8/layout/hierarchy1"/>
    <dgm:cxn modelId="{F117A075-FB12-BA4D-BEF4-CF2004476C0D}" type="presParOf" srcId="{FB3951C8-D7B9-4511-A622-AE935E82BD6A}" destId="{CF459F52-4057-4995-ADD7-F442F6EB9046}" srcOrd="1" destOrd="0" presId="urn:microsoft.com/office/officeart/2005/8/layout/hierarchy1"/>
    <dgm:cxn modelId="{720A3989-46E8-6D40-8718-952C182AF5ED}" type="presParOf" srcId="{1A204103-BB20-4781-AAA4-C6D825C4E213}" destId="{1B83B579-57EE-4931-932B-7A1EB30B48F5}" srcOrd="1" destOrd="0" presId="urn:microsoft.com/office/officeart/2005/8/layout/hierarchy1"/>
    <dgm:cxn modelId="{BFD758E2-B6BD-C543-823F-E3FAE4D320A7}" type="presParOf" srcId="{37C1838D-E5C7-44EC-9A18-F9715F2D4410}" destId="{7C0AB7C3-90E9-41CF-A39F-15C01BC2AD80}" srcOrd="2" destOrd="0" presId="urn:microsoft.com/office/officeart/2005/8/layout/hierarchy1"/>
    <dgm:cxn modelId="{CE130318-3829-914D-AF85-A2BA6FBA68C1}" type="presParOf" srcId="{37C1838D-E5C7-44EC-9A18-F9715F2D4410}" destId="{33511581-687E-4F2D-AD32-BD79577428DC}" srcOrd="3" destOrd="0" presId="urn:microsoft.com/office/officeart/2005/8/layout/hierarchy1"/>
    <dgm:cxn modelId="{86CFA260-972E-4441-96D0-0177AD81F326}" type="presParOf" srcId="{33511581-687E-4F2D-AD32-BD79577428DC}" destId="{8820E3D7-7898-43D6-8F88-E92CC7D949F6}" srcOrd="0" destOrd="0" presId="urn:microsoft.com/office/officeart/2005/8/layout/hierarchy1"/>
    <dgm:cxn modelId="{93477B6A-E539-044E-945D-98CF59CFF2E6}" type="presParOf" srcId="{8820E3D7-7898-43D6-8F88-E92CC7D949F6}" destId="{3D1DC5EF-E23D-4A8E-8CA0-4FEA2BD46CAA}" srcOrd="0" destOrd="0" presId="urn:microsoft.com/office/officeart/2005/8/layout/hierarchy1"/>
    <dgm:cxn modelId="{2550F598-1F97-BC46-97BE-39E5144075FE}" type="presParOf" srcId="{8820E3D7-7898-43D6-8F88-E92CC7D949F6}" destId="{6E391927-D48B-4632-B145-B307596C38FA}" srcOrd="1" destOrd="0" presId="urn:microsoft.com/office/officeart/2005/8/layout/hierarchy1"/>
    <dgm:cxn modelId="{9DAF8D1A-4995-6049-AD54-D7712CAE5DAA}" type="presParOf" srcId="{33511581-687E-4F2D-AD32-BD79577428DC}" destId="{026D3F5E-D7FE-4388-A89D-740454A284C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AB7C3-90E9-41CF-A39F-15C01BC2AD80}">
      <dsp:nvSpPr>
        <dsp:cNvPr id="0" name=""/>
        <dsp:cNvSpPr/>
      </dsp:nvSpPr>
      <dsp:spPr>
        <a:xfrm>
          <a:off x="3271026" y="3370940"/>
          <a:ext cx="1318609" cy="627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7649"/>
              </a:lnTo>
              <a:lnTo>
                <a:pt x="1318609" y="427649"/>
              </a:lnTo>
              <a:lnTo>
                <a:pt x="1318609" y="6275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42EEE4-7995-49F3-A737-E773C7928AFB}">
      <dsp:nvSpPr>
        <dsp:cNvPr id="0" name=""/>
        <dsp:cNvSpPr/>
      </dsp:nvSpPr>
      <dsp:spPr>
        <a:xfrm>
          <a:off x="1952416" y="3370940"/>
          <a:ext cx="1318609" cy="627538"/>
        </a:xfrm>
        <a:custGeom>
          <a:avLst/>
          <a:gdLst/>
          <a:ahLst/>
          <a:cxnLst/>
          <a:rect l="0" t="0" r="0" b="0"/>
          <a:pathLst>
            <a:path>
              <a:moveTo>
                <a:pt x="1318609" y="0"/>
              </a:moveTo>
              <a:lnTo>
                <a:pt x="1318609" y="427649"/>
              </a:lnTo>
              <a:lnTo>
                <a:pt x="0" y="427649"/>
              </a:lnTo>
              <a:lnTo>
                <a:pt x="0" y="62753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132B96-4282-4695-BFFE-2758F0024D3B}">
      <dsp:nvSpPr>
        <dsp:cNvPr id="0" name=""/>
        <dsp:cNvSpPr/>
      </dsp:nvSpPr>
      <dsp:spPr>
        <a:xfrm>
          <a:off x="3225306" y="1373247"/>
          <a:ext cx="91440" cy="62753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75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670AC-787B-4E06-9C6B-EAE73CF93AF1}">
      <dsp:nvSpPr>
        <dsp:cNvPr id="0" name=""/>
        <dsp:cNvSpPr/>
      </dsp:nvSpPr>
      <dsp:spPr>
        <a:xfrm>
          <a:off x="2192163" y="3091"/>
          <a:ext cx="2157725" cy="13701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88139-67DC-434A-8888-C9A849C1DC59}">
      <dsp:nvSpPr>
        <dsp:cNvPr id="0" name=""/>
        <dsp:cNvSpPr/>
      </dsp:nvSpPr>
      <dsp:spPr>
        <a:xfrm>
          <a:off x="2431911" y="230851"/>
          <a:ext cx="2157725" cy="1370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War Industry Board</a:t>
          </a:r>
          <a:endParaRPr lang="en-US" sz="2000" b="1" kern="1200" dirty="0"/>
        </a:p>
      </dsp:txBody>
      <dsp:txXfrm>
        <a:off x="2472041" y="270981"/>
        <a:ext cx="2077465" cy="1289895"/>
      </dsp:txXfrm>
    </dsp:sp>
    <dsp:sp modelId="{9F7C7F55-01CA-43A0-B83A-DBE0E566C5D1}">
      <dsp:nvSpPr>
        <dsp:cNvPr id="0" name=""/>
        <dsp:cNvSpPr/>
      </dsp:nvSpPr>
      <dsp:spPr>
        <a:xfrm>
          <a:off x="2192163" y="2000785"/>
          <a:ext cx="2157725" cy="13701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D17E4F-3AB0-4523-9DD4-890A75C25341}">
      <dsp:nvSpPr>
        <dsp:cNvPr id="0" name=""/>
        <dsp:cNvSpPr/>
      </dsp:nvSpPr>
      <dsp:spPr>
        <a:xfrm>
          <a:off x="2431911" y="2228545"/>
          <a:ext cx="2157725" cy="1370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500" b="1" kern="1200" dirty="0" smtClean="0"/>
            <a:t>Maintain and regulate the United States economy and war production schedules</a:t>
          </a:r>
          <a:r>
            <a:rPr lang="en-US" altLang="en-US" sz="1500" kern="1200" dirty="0" smtClean="0"/>
            <a:t> </a:t>
          </a:r>
          <a:endParaRPr lang="en-US" sz="1500" kern="1200" dirty="0"/>
        </a:p>
      </dsp:txBody>
      <dsp:txXfrm>
        <a:off x="2472041" y="2268675"/>
        <a:ext cx="2077465" cy="1289895"/>
      </dsp:txXfrm>
    </dsp:sp>
    <dsp:sp modelId="{8F0BCD6E-0E3B-44BB-9923-F3D88F027C4E}">
      <dsp:nvSpPr>
        <dsp:cNvPr id="0" name=""/>
        <dsp:cNvSpPr/>
      </dsp:nvSpPr>
      <dsp:spPr>
        <a:xfrm>
          <a:off x="873554" y="3998479"/>
          <a:ext cx="2157725" cy="13701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459F52-4057-4995-ADD7-F442F6EB9046}">
      <dsp:nvSpPr>
        <dsp:cNvPr id="0" name=""/>
        <dsp:cNvSpPr/>
      </dsp:nvSpPr>
      <dsp:spPr>
        <a:xfrm>
          <a:off x="1113301" y="4226238"/>
          <a:ext cx="2157725" cy="1370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300" kern="1200" smtClean="0"/>
            <a:t>Relationship between big business and government to ensure efficient use of resources during the mobilization of the American economy for war.</a:t>
          </a:r>
          <a:endParaRPr lang="en-US" altLang="en-US" sz="1300" kern="1200" dirty="0" smtClean="0"/>
        </a:p>
      </dsp:txBody>
      <dsp:txXfrm>
        <a:off x="1153431" y="4266368"/>
        <a:ext cx="2077465" cy="1289895"/>
      </dsp:txXfrm>
    </dsp:sp>
    <dsp:sp modelId="{3D1DC5EF-E23D-4A8E-8CA0-4FEA2BD46CAA}">
      <dsp:nvSpPr>
        <dsp:cNvPr id="0" name=""/>
        <dsp:cNvSpPr/>
      </dsp:nvSpPr>
      <dsp:spPr>
        <a:xfrm>
          <a:off x="3510773" y="3998479"/>
          <a:ext cx="2157725" cy="13701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91927-D48B-4632-B145-B307596C38FA}">
      <dsp:nvSpPr>
        <dsp:cNvPr id="0" name=""/>
        <dsp:cNvSpPr/>
      </dsp:nvSpPr>
      <dsp:spPr>
        <a:xfrm>
          <a:off x="3750520" y="4226238"/>
          <a:ext cx="2157725" cy="13701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1300" kern="1200" smtClean="0"/>
            <a:t>Government encourage businesses to keep employees happy to continue producing war time goods</a:t>
          </a:r>
          <a:endParaRPr lang="en-US" sz="1300" kern="1200"/>
        </a:p>
      </dsp:txBody>
      <dsp:txXfrm>
        <a:off x="3790650" y="4266368"/>
        <a:ext cx="2077465" cy="1289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3-10-11T15:39:57.2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6610 2359,'-20'-80,"0"1,-39-20,19-20,-19 0,19 20,-19-20,20 19,-41-39,1 21,0-1,-20 20,20 20,0 19,0-19,-20 19,0-19,20 20,-40-1,0 40,1-39,-1 19,0 0,20 1,-19 19,38-20,-38 0,-40 21,-40-21,-20 0,1 1,-20-21,-20 20,19 20,1 20,19 0,40-39,-20 39,40 20,0-1,0 21,19-20,1 20,-1-1,20 41,1-21,-1 21,0-1,20-20,1 21,38 19,-39 0,20 0,20 20,-1-39,21 39,-1-1,20 1,1-20,-1 40,20-40,0 40,0-20,20 20,19 0,-19-40,20 40,19 0,40 20,-40-21,20 1,1 0,-1 20,20 0,39-1,-19-19,19-1,1 1,-1-40,21 20,-1 0,20-19,0 19,0-40,20 20,0 0,-1-39,1-20,60-1,-21-19,-1 20,-38-40,20 0,-40 0,0 0,-40-20,1-20,-1 20,-19-19,-20-1,-20 0,20-19,20-1,-40-19,20-20,0 19,0 1,-20-20,20 0,-20-1,0 1,-20 20,21-20,-21 0,-20-20,1 40,19-20,-39-20,20 39,-1-19,-19 20,0 0,-20-1,0-39,0 20,0-20,0 20,-20-20,0 39,-19-39,-1 40,-19-20,19-1,20 41,-19 19,19-19,0-1,-19 21,19-1,-20 0,40 1,-59 19,39-20,0 0,-19 40,19-39,0 19,1 20,-21-20,40 20,-20-20,0 0,1 20,-21-20,20 1,20 19,-20 0,1-20,-1 20,20-20,-20 20,20-20,-20 1,1 19,19-20,-20 1,0 19,0-20,20 0,-20 20,20-20,-19 0,-1 0,20 20,-20-19,0 19,20-20,-20 20,20 0,0-20,-39 0,-1 0,1-20,-1 1,-39-1,20-19,-20-21,19 41,-39-41,40 1,-40 19,20 1,-40-21,0 21,21-1,18 21,1 19,20-20,0 40,-1-20,1 20,0 0,-1 0,1 0,-1 0,-38 0,0 20,19 0,-40 20,20-1,0-19,-20 40,20-21,0-19,-39 40,59-40,-40 19,20 1,20 20,-20-1,40-39,-20 39,19 21,1-41,19 21,1 19,-21-19,41 39,-41-20,21 20,-1-20,1 40,-1 0,0 0,21-20,-1 40,20 0,-20 0,20 0,0-20,40 20,-1 0,1-1,19 1,-19 40,19-40,0 0,1-20,19 20,-20-41,20 21,1-20,18 20,21-20,0 0,19-19,40 39,40-20,-20 20,-40-59,0-1,19 1,2-40,-1 19,0-19,19 20,-38-40,-1 20,0-1,1-19,-21 0,20 20,1-20,-1 0,-20 0,-19 0,20-20,-1 1,1-1,-21 0,-19-20,0 1,20-21,-60 0,20 21,-19-41,-1 21,0-20,-39-1,20-19,-20 0,-1-20,-19 0,0 20,0-21,0 22,0-41,0 40,0-40,-19 0,-1 1,20-21,-20 20,0 20,0-20,1-20,-21 20,20 20,-39-19,39 18,-39 1,19 40,1-20,-21 20,40-1,-39 21,20-21,-1 21,0 19,-19-18,-20 18,0-20,-20 21,20-21,-20 1,0 39,20-40,-20 21,20-21,-40 1,20-1,0 1,0-1,40 20,-60-19,40-1,-40 40,20-39,20 19,20 20,-40 1,40-1,-21 20,1 0,-39 0,39-20,-40 20,40 0,0 0,-1 0,1 0,20 20,0-20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3-10-11T15:39:57.2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6610 2359,'-20'-80,"0"1,-39-20,19-20,-19 0,19 20,-19-20,20 19,-41-39,1 21,0-1,-20 20,20 20,0 19,0-19,-20 19,0-19,20 20,-40-1,0 40,1-39,-1 19,0 0,20 1,-19 19,38-20,-38 0,-40 21,-40-21,-20 0,1 1,-20-21,-20 20,19 20,1 20,19 0,40-39,-20 39,40 20,0-1,0 21,19-20,1 20,-1-1,20 41,1-21,-1 21,0-1,20-20,1 21,38 19,-39 0,20 0,20 20,-1-39,21 39,-1-1,20 1,1-20,-1 40,20-40,0 40,0-20,20 20,19 0,-19-40,20 40,19 0,40 20,-40-21,20 1,1 0,-1 20,20 0,39-1,-19-19,19-1,1 1,-1-40,21 20,-1 0,20-19,0 19,0-40,20 20,0 0,-1-39,1-20,60-1,-21-19,-1 20,-38-40,20 0,-40 0,0 0,-40-20,1-20,-1 20,-19-19,-20-1,-20 0,20-19,20-1,-40-19,20-20,0 19,0 1,-20-20,20 0,-20-1,0 1,-20 20,21-20,-21 0,-20-20,1 40,19-20,-39-20,20 39,-1-19,-19 20,0 0,-20-1,0-39,0 20,0-20,0 20,-20-20,0 39,-19-39,-1 40,-19-20,19-1,20 41,-19 19,19-19,0-1,-19 21,19-1,-20 0,40 1,-59 19,39-20,0 0,-19 40,19-39,0 19,1 20,-21-20,40 20,-20-20,0 0,1 20,-21-20,20 1,20 19,-20 0,1-20,-1 20,20-20,-20 20,20-20,-20 1,1 19,19-20,-20 1,0 19,0-20,20 0,-20 20,20-20,-19 0,-1 0,20 20,-20-19,0 19,20-20,-20 20,20 0,0-20,-39 0,-1 0,1-20,-1 1,-39-1,20-19,-20-21,19 41,-39-41,40 1,-40 19,20 1,-40-21,0 21,21-1,18 21,1 19,20-20,0 40,-1-20,1 20,0 0,-1 0,1 0,-1 0,-38 0,0 20,19 0,-40 20,20-1,0-19,-20 40,20-21,0-19,-39 40,59-40,-40 19,20 1,20 20,-20-1,40-39,-20 39,19 21,1-41,19 21,1 19,-21-19,41 39,-41-20,21 20,-1-20,1 40,-1 0,0 0,21-20,-1 40,20 0,-20 0,20 0,0-20,40 20,-1 0,1-1,19 1,-19 40,19-40,0 0,1-20,19 20,-20-41,20 21,1-20,18 20,21-20,0 0,19-19,40 39,40-20,-20 20,-40-59,0-1,19 1,2-40,-1 19,0-19,19 20,-38-40,-1 20,0-1,1-19,-21 0,20 20,1-20,-1 0,-20 0,-19 0,20-20,-1 1,1-1,-21 0,-19-20,0 1,20-21,-60 0,20 21,-19-41,-1 21,0-20,-39-1,20-19,-20 0,-1-20,-19 0,0 20,0-21,0 22,0-41,0 40,0-40,-19 0,-1 1,20-21,-20 20,0 20,0-20,1-20,-21 20,20 20,-39-19,39 18,-39 1,19 40,1-20,-21 20,40-1,-39 21,20-21,-1 21,0 19,-19-18,-20 18,0-20,-20 21,20-21,-20 1,0 39,20-40,-20 21,20-21,-40 1,20-1,0 1,0-1,40 20,-60-19,40-1,-40 40,20-39,20 19,20 20,-40 1,40-1,-21 20,1 0,-39 0,39-20,-40 20,40 0,0 0,-1 0,1 0,20 20,0-20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3-10-11T15:39:57.22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6610 2359,'-20'-80,"0"1,-39-20,19-20,-19 0,19 20,-19-20,20 19,-41-39,1 21,0-1,-20 20,20 20,0 19,0-19,-20 19,0-19,20 20,-40-1,0 40,1-39,-1 19,0 0,20 1,-19 19,38-20,-38 0,-40 21,-40-21,-20 0,1 1,-20-21,-20 20,19 20,1 20,19 0,40-39,-20 39,40 20,0-1,0 21,19-20,1 20,-1-1,20 41,1-21,-1 21,0-1,20-20,1 21,38 19,-39 0,20 0,20 20,-1-39,21 39,-1-1,20 1,1-20,-1 40,20-40,0 40,0-20,20 20,19 0,-19-40,20 40,19 0,40 20,-40-21,20 1,1 0,-1 20,20 0,39-1,-19-19,19-1,1 1,-1-40,21 20,-1 0,20-19,0 19,0-40,20 20,0 0,-1-39,1-20,60-1,-21-19,-1 20,-38-40,20 0,-40 0,0 0,-40-20,1-20,-1 20,-19-19,-20-1,-20 0,20-19,20-1,-40-19,20-20,0 19,0 1,-20-20,20 0,-20-1,0 1,-20 20,21-20,-21 0,-20-20,1 40,19-20,-39-20,20 39,-1-19,-19 20,0 0,-20-1,0-39,0 20,0-20,0 20,-20-20,0 39,-19-39,-1 40,-19-20,19-1,20 41,-19 19,19-19,0-1,-19 21,19-1,-20 0,40 1,-59 19,39-20,0 0,-19 40,19-39,0 19,1 20,-21-20,40 20,-20-20,0 0,1 20,-21-20,20 1,20 19,-20 0,1-20,-1 20,20-20,-20 20,20-20,-20 1,1 19,19-20,-20 1,0 19,0-20,20 0,-20 20,20-20,-19 0,-1 0,20 20,-20-19,0 19,20-20,-20 20,20 0,0-20,-39 0,-1 0,1-20,-1 1,-39-1,20-19,-20-21,19 41,-39-41,40 1,-40 19,20 1,-40-21,0 21,21-1,18 21,1 19,20-20,0 40,-1-20,1 20,0 0,-1 0,1 0,-1 0,-38 0,0 20,19 0,-40 20,20-1,0-19,-20 40,20-21,0-19,-39 40,59-40,-40 19,20 1,20 20,-20-1,40-39,-20 39,19 21,1-41,19 21,1 19,-21-19,41 39,-41-20,21 20,-1-20,1 40,-1 0,0 0,21-20,-1 40,20 0,-20 0,20 0,0-20,40 20,-1 0,1-1,19 1,-19 40,19-40,0 0,1-20,19 20,-20-41,20 21,1-20,18 20,21-20,0 0,19-19,40 39,40-20,-20 20,-40-59,0-1,19 1,2-40,-1 19,0-19,19 20,-38-40,-1 20,0-1,1-19,-21 0,20 20,1-20,-1 0,-20 0,-19 0,20-20,-1 1,1-1,-21 0,-19-20,0 1,20-21,-60 0,20 21,-19-41,-1 21,0-20,-39-1,20-19,-20 0,-1-20,-19 0,0 20,0-21,0 22,0-41,0 40,0-40,-19 0,-1 1,20-21,-20 20,0 20,0-20,1-20,-21 20,20 20,-39-19,39 18,-39 1,19 40,1-20,-21 20,40-1,-39 21,20-21,-1 21,0 19,-19-18,-20 18,0-20,-20 21,20-21,-20 1,0 39,20-40,-20 21,20-21,-40 1,20-1,0 1,0-1,40 20,-60-19,40-1,-40 40,20-39,20 19,20 20,-40 1,40-1,-21 20,1 0,-39 0,39-20,-40 20,40 0,0 0,-1 0,1 0,20 20,0-20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3-10-11T15:43:00.5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146 150,'0'0,"0"0,20 0,-20 0,20 0,-20 0,40 0,-20 0,-1 0,21 0,0 0,19 0,-19 0,19 0,1 0,-1 0,1 0,-1 0,20 0,-19 0,-1 0,41 0,-21 0,40 0,-20 0,20 0,-20 0,20 0,-20 0,40 0,-20 0,20 0,-40 0,40 0,-60 0,59 0,-39 0,-20 0,40 0,0 18,0-18,0 0,20 17,0-17,-40 0,59 18,-19-18,-20 0,-20 17,20-17,-40 0,-19 0,19 0,-39 0,0 0,-40 0,-20 0,0 0,0 0,-39 0,-1 0,1 0,-21 0,1 0,-40 0,0 0,-79 0,19 0,-59 0,20 0,20-35,-40 35,21-35,39 35,39 0,0 0,40 0,20 0,19 0,1 0,-1 0,1 0,-1 18,1-1,-1-17,-19 0,0 18,-1-18,-19 0,20 0,0 0,-1 0,21 0,-1 0,21 0,-1 0,20 0,-19 0,39-18,-20 18,0 0,0 0,0 0,20 0,-20 0,1 0,19 0,-20 0,20 0,0 0,-20 18,0-18,20 17,-20-17,20 18,0-18,-20 17,20 0,0-17,0 18,0-18,20 0,0 17,0-17,39 18,1 17,-1-35,1 34,19 0,20-16,-19-1,39 18,-40-35,20 18,-20-18,20 0,-19 0,19 0,-20 0,-19 0,-1 0,1 0,-1 0,-19 0,-1 0,21 0,-40 0,19 0,1 0,0 0,-1 0,1-18,0 18,-1 0,1 0,19 0,-19 0,20 0,-1-17,0 17,20 0,-20 0,21 0,-1 0,-20-18,21 18,-21 0,20 0,-19-17,-1 17,1 0,-1 0,1 0,19-18,-19 18,-21 0,21 0,-1 0,1 0,-1-17,1 17,-21 0,21 0,-1 0,1 0,-1-17,-19 17,19 0,1 0,-20 0,-1 0,1 0,0-17,-21 17,1 0,0 0,20 0,-40 0,19 0,1 0,0 0,-20 0,20 0,20 0,-40 0,19 0,21 0,-20 0,0 0,-20 0,20 0,-20 0,19 0,-19 0,0-17,0 17,20 0,0 0,-20 0,40-18,-40 18,20 0,-20 0,0-17,0 17,19 0,-19 0,20 0,-20 0,20 0,-20 0,20-18,0 18,-20-17,19 17,-19-18,0 18,0-17,0 0,0 17,0 0,0-18,0 1,0 17,0-18,0 18,0-17,0-1,0 18,0-17,0-1,-19 18,-1 0,-20 0,20-17,-19 17,19 0,-20 0,-19 0,39 0,-20-17,20 17,-39 0,39 0,0 0,-39 0,19 0,-19 0,-1 0,1 0,19 0,-19 0,19 0,-20 0,21 0,-1 0,0 0,1 0,19 0,-39 0,19 0,20 0,0 0,0 0,-39 0,-1 0,1 0,-1 0,1 0,0 0,-1 0,1 0,-1 0,1 0,-1 0,20 0,-19 0,19 0,1 0,19 0,-20 0,20 0,1 0,-21 0,-20 0,1 0,19 0,1 0,-1 0,0 0,1 0,0 0,-1 0,1 0,-1 0,0 0,1 0,19 0,0 0,0 0,-19 0,-1 0,0 17,21 0,-21-17,20 18,0-1,20-17,-20 0,20 0,0 18,0-18,0 17,0-17,0 0,20 0,0 18,0-1,39 1,-19-1,19 0,-19 1,20-1,-21-17,21 18,19-1,-20 1,0-18,0 0,21 0,-1 0,60 0,-40 0,40 0,0 0,-20 0,19 0,-58 0,39-18,-40 18,20 0,-20 0,20-17,-39 17,19 0,-19 0,-1 0,1 0,-40 0,19 0,-19 0,-20 0,0 0,-40 0,1 0,-21 0,-19 0,19 0,-39 0,-40 0,1 0,-41 35,21-18,-60 0,59 0,-39 18,19-18,-19 18,21-17,-42-1,41 1,-20-1,19 0,-19 18,59 0,-19 0,39-18,20 1,-1 17,1-35,0 0,40 0,19 0,-19 0,19 0,20 0,-20 0,21 0,-1 0,0 0,0 0,0 0,20 0,-20-18,1 18,-1 0,-20-17,1-1,19 18,0-17,0 0,0 17,20 0,20 0,-20-18,20 1,20 17,-1-18,-19 1,20-1,-1 18,1-17,-20 0,39-1,1 18,-21-17,1-1,20 1,-1 17,20 0,-19-18,19 18,-19 0,-21 0,21 0,-80 0,20-17,-79-1,-21-16,1 17,-20 0,-19-1,38 1,-19-1,40 18,20 0,-21 0,21 0,19 0,1 0,39 0,0 0,19 0,61 0,-1 0,20 0,-20 0,-19 0,-40 0,0 0,-20 0,-20 0,0 0,20 0,-20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3-10-11T15:44:09.0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3534 5834,'-20'0,"20"-20,-40 1,20 19,-19-20,-21 0,-19-20,-1 20,-19 0,20-20,-21 1,1-1,-20 20,20 0,19 0,21 0,-1 20,21-20,19 20,0 0,0 0,0 0,20 0,-20 20,0-20,20 20,-19-20,-1 0,0 20,0 0,-20 0,21 0,-1-20,20 0,-20 0,20 0,-20 0,0 0,0-20,-39-20,39 20,-20 0,0 0,21-20,-21 1,20 19,-20-20,1 0,19 0,0 20,0-19,0 19,-19-20,19 20,0-40,-20 40,20 0,-19-39,19 39,-20-20,40 20,-40-20,20 0,1 1,-21 19,20-20,-20 0,1 20,-1-40,20 41,-20-1,21-20,-21 20,0-40,20 40,-19 0,19-39,-40 39,40-20,-19 0,-1 0,0 1,1-21,19 20,-20 0,0 0,1 1,19 19,0-20,0 0,0 20,0-20,0 20,1-19,-1-1,0 0,20 20,-20-20,0 20,20-19,0-1,-40 20,40 0,-19-20,-1 20,20 0,-20 0,20 20,-20-19,20-1,0 20,-20-20,20 20,-20-20,20 20,-19-20,19 0,-20 0,0 0,20 0,-20-20,20 40,0-19,0-1,0 0,0 0,0 20,0-40,-20 40,20-20,0 0,0 20,0-20,0 0,0 20,0-19,-20 19,20-20,0 0,0 20,0 0,20 0,-20 0,0 0,20 20,0-20,0 39,19-19,-19 40,20-20,-20 0,19-1,-19 1,20 0,-20 0,0 0,0 0,-1-1,1-19,0 40,0-20,20 19,-40-19,59 0,-39 40,20-21,0 1,-1 20,1-40,-20-1,39 41,-19-40,39 20,-19-21,0 21,39-20,-40-20,41 39,-21-39,20 20,-39-40,19 20,-39-20,20 0,-21 0,1 0,0 0,19-20,-19 20,0-40,-21 20,1 20,0-39,0 19,-20 0,0-20,0 20,0 0,0-20,0 1,0-1,0 0,0 0,0 20,0-20,0-19,-40 19,20 0,1 0,-1-19,0 19,20-20,-20 20,20 0,0 1,-20-1,20-20,0 20,0 1,0-1,0 0,0 20,0-20,0-20,-20 41,20-21,0 0,-20 0,20 0,0 1,-19-1,-1 0,20 0,-20-20,0 21,0-21,20 20,-20-20,1 1,-1-1,0 0,20 0,-20-19,-20-1,40 1,-20-1,1-20,-1 21,0-1,20 1,0-41,0 41,-20-1,20-40,0 41,0-1,0 21,0-21,0 0,0 1,0-1,0 20,0-19,0-1,0-19,0 59,0-40,0 20,0 1,0-1,0 40,0 0,0 0,0 20,0 20,0 20,0 0,0 0,0 19,0 21,0-20,0 19,0 1,0 19,0 21,20-1,0 21,-20-41,0 21,0-1,0 20,0 1,0-1,0 0,20-19,-1 19,-19 0,0 1,20-1,0-39,0 19,0-39,0 19,0-19,-1-1,1-19,-20 20,20-40,20-1,-40-19,0 0,0-20,0-20,0 20,0-20,0 1,0-1,0 20,20-40,-1 40,1-40,0 20,0 0,0 0,0 0,19-19,-19 19,20 20,-20-20,0 0,0 0,-1 20,-19-20,20 0,20 0,-40 0,20-19,19 19,-39-20,40 20,-40 0,20-20,20 0,-20 20,-1-39,1 39,20-20,-40 0,40-39,-20 19,-1 0,1 0,20-39,-20 19,0 1,0-21,-1 40,1-19,0-21,0 21,-20 19,0-20,0 21,0-1,0 0,0 20,0-19,0 19,0-20,0 20,0 20,0 1,0-21,0 40,0-20,0 0,0 20,0-20,0 0,0 20,0-20,0 20,0-20,0 20,0-20,0 0,0 1,0-1,0 0,0-20,0 20,0 0,0 0,0 20,0-20,0 20,0 0,20 0,-20 0,0 0,0 20,0 20,0 0,0 0,0 19,0 1,20 20,-1 19,21 1,-20 19,0 1,20-21,-21 1,21 19,-20-19,0-1,20 1,-1-1,1-19,-20-1,20-19,-21 0,1-20,0-1,0 1,-20-40,20 40,0-40,-20 20,0 0,19-20,1 20,-20-20,20 0,0 0,-20 0,20 20,0-20,0 0,-20 0,19 0,-19 0,20 0,-20 0,0-40,20 20,0 0,0-40,0 21,0-21,-1 20,21-59,0-1,-20-19,19-21,-19 21,0-1,0-19,0 0,0-1,-1 1,-19 0,0 39,0-19,0 19,0 41,0-1,0 0,0 20,0 0,0 40,0-19,0 19,0 0,0 19,0 21,0 60,20-1,0 21,0 39,0 20,20 0,-21 20,41 0,-20 0,-1-19,1 19,0-20,-1 0,1 0,0-20,0 20,19-99,-19 20,0-41,-40-19,39-20,-39 0,0-20,20-20,-20 0,20 0,0-20,20 1,-1-41,1 20,0 1,19-41,1 1,-21-21,21-19,-20 39,-1-79,1 99,0-59,-20 20,-1-1,1 21,-20-21,0 61,0-21,0 20,0 20,0 1,0 19,0 0,0 0,0 20,0 20,0 0,0 20,0 19,0 21,0 19,0 21,0 19,0 20,-39 1,19 19,0 20,20-20,-40 40,20-20,1-20,-21 20,0-20,20 20,-19-19,-1-21,0-20,20-19,-19 19,-1-60,0 41,20-40,-19 39,39-59,-40 39,20-59,-20 20,40-40,-19 39,-1-19,20-20,0 20,-20 0,20-40,-20 40,0-40,20 19,-20-19,20 20,-20-20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1024" units="cm"/>
        </inkml:traceFormat>
        <inkml:channelProperties>
          <inkml:channelProperty channel="X" name="resolution" value="38" units="1/cm"/>
          <inkml:channelProperty channel="Y" name="resolution" value="37" units="1/cm"/>
        </inkml:channelProperties>
      </inkml:inkSource>
      <inkml:timestamp xml:id="ts0" timeString="2013-10-11T15:44:09.0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3534 5834,'-20'0,"20"-20,-40 1,20 19,-19-20,-21 0,-19-20,-1 20,-19 0,20-20,-21 1,1-1,-20 20,20 0,19 0,21 0,-1 20,21-20,19 20,0 0,0 0,0 0,20 0,-20 20,0-20,20 20,-19-20,-1 0,0 20,0 0,-20 0,21 0,-1-20,20 0,-20 0,20 0,-20 0,0 0,0-20,-39-20,39 20,-20 0,0 0,21-20,-21 1,20 19,-20-20,1 0,19 0,0 20,0-19,0 19,-19-20,19 20,0-40,-20 40,20 0,-19-39,19 39,-20-20,40 20,-40-20,20 0,1 1,-21 19,20-20,-20 0,1 20,-1-40,20 41,-20-1,21-20,-21 20,0-40,20 40,-19 0,19-39,-40 39,40-20,-19 0,-1 0,0 1,1-21,19 20,-20 0,0 0,1 1,19 19,0-20,0 0,0 20,0-20,0 20,1-19,-1-1,0 0,20 20,-20-20,0 20,20-19,0-1,-40 20,40 0,-19-20,-1 20,20 0,-20 0,20 20,-20-19,20-1,0 20,-20-20,20 20,-20-20,20 20,-19-20,19 0,-20 0,0 0,20 0,-20-20,20 40,0-19,0-1,0 0,0 0,0 20,0-40,-20 40,20-20,0 0,0 20,0-20,0 0,0 20,0-19,-20 19,20-20,0 0,0 20,0 0,20 0,-20 0,0 0,20 20,0-20,0 39,19-19,-19 40,20-20,-20 0,19-1,-19 1,20 0,-20 0,0 0,0 0,-1-1,1-19,0 40,0-20,20 19,-40-19,59 0,-39 40,20-21,0 1,-1 20,1-40,-20-1,39 41,-19-40,39 20,-19-21,0 21,39-20,-40-20,41 39,-21-39,20 20,-39-40,19 20,-39-20,20 0,-21 0,1 0,0 0,19-20,-19 20,0-40,-21 20,1 20,0-39,0 19,-20 0,0-20,0 20,0 0,0-20,0 1,0-1,0 0,0 0,0 20,0-20,0-19,-40 19,20 0,1 0,-1-19,0 19,20-20,-20 20,20 0,0 1,-20-1,20-20,0 20,0 1,0-1,0 0,0 20,0-20,0-20,-20 41,20-21,0 0,-20 0,20 0,0 1,-19-1,-1 0,20 0,-20-20,0 21,0-21,20 20,-20-20,1 1,-1-1,0 0,20 0,-20-19,-20-1,40 1,-20-1,1-20,-1 21,0-1,20 1,0-41,0 41,-20-1,20-40,0 41,0-1,0 21,0-21,0 0,0 1,0-1,0 20,0-19,0-1,0-19,0 59,0-40,0 20,0 1,0-1,0 40,0 0,0 0,0 20,0 20,0 20,0 0,0 0,0 19,0 21,0-20,0 19,0 1,0 19,0 21,20-1,0 21,-20-41,0 21,0-1,0 20,0 1,0-1,0 0,20-19,-1 19,-19 0,0 1,20-1,0-39,0 19,0-39,0 19,0-19,-1-1,1-19,-20 20,20-40,20-1,-40-19,0 0,0-20,0-20,0 20,0-20,0 1,0-1,0 20,20-40,-1 40,1-40,0 20,0 0,0 0,0 0,19-19,-19 19,20 20,-20-20,0 0,0 0,-1 20,-19-20,20 0,20 0,-40 0,20-19,19 19,-39-20,40 20,-40 0,20-20,20 0,-20 20,-1-39,1 39,20-20,-40 0,40-39,-20 19,-1 0,1 0,20-39,-20 19,0 1,0-21,-1 40,1-19,0-21,0 21,-20 19,0-20,0 21,0-1,0 0,0 20,0-19,0 19,0-20,0 20,0 20,0 1,0-21,0 40,0-20,0 0,0 20,0-20,0 0,0 20,0-20,0 20,0-20,0 20,0-20,0 0,0 1,0-1,0 0,0-20,0 20,0 0,0 0,0 20,0-20,0 20,0 0,20 0,-20 0,0 0,0 20,0 20,0 0,0 0,0 19,0 1,20 20,-1 19,21 1,-20 19,0 1,20-21,-21 1,21 19,-20-19,0-1,20 1,-1-1,1-19,-20-1,20-19,-21 0,1-20,0-1,0 1,-20-40,20 40,0-40,-20 20,0 0,19-20,1 20,-20-20,20 0,0 0,-20 0,20 20,0-20,0 0,-20 0,19 0,-19 0,20 0,-20 0,0-40,20 20,0 0,0-40,0 21,0-21,-1 20,21-59,0-1,-20-19,19-21,-19 21,0-1,0-19,0 0,0-1,-1 1,-19 0,0 39,0-19,0 19,0 41,0-1,0 0,0 20,0 0,0 40,0-19,0 19,0 0,0 19,0 21,0 60,20-1,0 21,0 39,0 20,20 0,-21 20,41 0,-20 0,-1-19,1 19,0-20,-1 0,1 0,0-20,0 20,19-99,-19 20,0-41,-40-19,39-20,-39 0,0-20,20-20,-20 0,20 0,0-20,20 1,-1-41,1 20,0 1,19-41,1 1,-21-21,21-19,-20 39,-1-79,1 99,0-59,-20 20,-1-1,1 21,-20-21,0 61,0-21,0 20,0 20,0 1,0 19,0 0,0 0,0 20,0 20,0 0,0 20,0 19,0 21,0 19,0 21,0 19,0 20,-39 1,19 19,0 20,20-20,-40 40,20-20,1-20,-21 20,0-20,20 20,-19-19,-1-21,0-20,20-19,-19 19,-1-60,0 41,20-40,-19 39,39-59,-40 39,20-59,-20 20,40-40,-19 39,-1-19,20-20,0 20,-20 0,20-40,-20 40,0-40,20 19,-20-19,20 20,-20-20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1301C43E-D5DA-9D4E-B69C-3525E3DC5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104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34654F0-9001-B744-938E-A593C752762E}" type="slidenum">
              <a:rPr lang="en-US" sz="1200">
                <a:latin typeface="Times" charset="0"/>
              </a:rPr>
              <a:pPr/>
              <a:t>4</a:t>
            </a:fld>
            <a:endParaRPr lang="en-US" sz="1200">
              <a:latin typeface="Times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34654F0-9001-B744-938E-A593C752762E}" type="slidenum">
              <a:rPr lang="en-US" sz="1200">
                <a:latin typeface="Times" charset="0"/>
              </a:rPr>
              <a:pPr/>
              <a:t>5</a:t>
            </a:fld>
            <a:endParaRPr lang="en-US" sz="1200">
              <a:latin typeface="Times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666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1E31A2F-CF03-B04D-8637-923421CD7F6F}" type="slidenum">
              <a:rPr lang="en-US" sz="1200">
                <a:latin typeface="Times" charset="0"/>
              </a:rPr>
              <a:pPr/>
              <a:t>9</a:t>
            </a:fld>
            <a:endParaRPr lang="en-US" sz="1200">
              <a:latin typeface="Times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1E31A2F-CF03-B04D-8637-923421CD7F6F}" type="slidenum">
              <a:rPr lang="en-US" sz="1200">
                <a:latin typeface="Times" charset="0"/>
              </a:rPr>
              <a:pPr/>
              <a:t>10</a:t>
            </a:fld>
            <a:endParaRPr lang="en-US" sz="1200">
              <a:latin typeface="Times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986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BE2ABBF-F9E7-BF42-B07E-00C079C296D2}" type="slidenum">
              <a:rPr lang="en-US" sz="1200">
                <a:latin typeface="Times" charset="0"/>
              </a:rPr>
              <a:pPr/>
              <a:t>22</a:t>
            </a:fld>
            <a:endParaRPr lang="en-US" sz="1200">
              <a:latin typeface="Times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D38F5F4-6FE0-C142-8DD1-94269925B2A9}" type="slidenum">
              <a:rPr lang="en-US" sz="1200">
                <a:latin typeface="Times" charset="0"/>
              </a:rPr>
              <a:pPr/>
              <a:t>26</a:t>
            </a:fld>
            <a:endParaRPr lang="en-US" sz="1200">
              <a:latin typeface="Times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B3872EF-39F8-F945-AF1D-9AD4A9CAC22A}" type="slidenum">
              <a:rPr lang="en-US" sz="1200">
                <a:latin typeface="Times" charset="0"/>
              </a:rPr>
              <a:pPr/>
              <a:t>31</a:t>
            </a:fld>
            <a:endParaRPr lang="en-US" sz="1200">
              <a:latin typeface="Times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" charset="0"/>
              </a:rPr>
              <a:t>At the time of American entry into World War I, Americans with at least one German</a:t>
            </a:r>
          </a:p>
          <a:p>
            <a:r>
              <a:rPr lang="en-US">
                <a:latin typeface="Times" charset="0"/>
              </a:rPr>
              <a:t>born parent totaled over eight million and represented roughly eight percent of the</a:t>
            </a:r>
          </a:p>
          <a:p>
            <a:r>
              <a:rPr lang="en-US">
                <a:latin typeface="Times" charset="0"/>
              </a:rPr>
              <a:t>United States population. The vast majority of these people were loyal Americans.</a:t>
            </a:r>
          </a:p>
          <a:p>
            <a:r>
              <a:rPr lang="en-US">
                <a:latin typeface="Times" charset="0"/>
              </a:rPr>
              <a:t>However, </a:t>
            </a:r>
          </a:p>
        </p:txBody>
      </p:sp>
      <p:sp>
        <p:nvSpPr>
          <p:cNvPr id="890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A355446-FEBD-AB45-B4A6-F4D89532FBD1}" type="slidenum">
              <a:rPr lang="en-US" sz="1200">
                <a:latin typeface="Times" charset="0"/>
              </a:rPr>
              <a:pPr/>
              <a:t>36</a:t>
            </a:fld>
            <a:endParaRPr lang="en-US" sz="1200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D27BD7B-E87B-834E-B4E9-AEE19B9B82A9}" type="slidenum">
              <a:rPr lang="en-US" sz="1200">
                <a:latin typeface="Times" charset="0"/>
              </a:rPr>
              <a:pPr/>
              <a:t>40</a:t>
            </a:fld>
            <a:endParaRPr lang="en-US" sz="1200">
              <a:latin typeface="Times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" charset="0"/>
              </a:rPr>
              <a:t>Anti-German feelings sometimes led to violence.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02411-825E-9441-868C-C5AD37B94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9A5C6-E7A7-9D4A-B620-245BAF751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76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78C10-488C-124A-B268-F2103EB3F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40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BB068-9531-4340-A180-A564F48C9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35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5A43B-D169-794F-B35E-D63558854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035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F362E-A727-6246-B617-6601BEF29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00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31314-01E1-B54A-81AC-9AE3F2202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90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C310F-668B-4F48-A208-D08A649D5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19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70827-BABA-2046-A505-2850F4F84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987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D6344-A426-AC40-9A92-177108ABE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69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4F5AF-4438-BD49-A32B-2DB1928B1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2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584BB-5569-BA4C-AC91-EF3B86D09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03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33BBA-9F1A-004B-BBE8-E51AB1B4F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302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4FB47-0761-CE4A-9FB2-CDD9CB2D73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457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A9371-39D9-1141-AD94-0D9050B10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20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365DC-1B72-1942-AB9C-BB966F1D3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38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29964-A33A-CF4C-9C66-DE8049A03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50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F6950-F107-174F-B04E-D0526FCFE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67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460D9-425B-EB46-9011-7C06EAACC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993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65235-96CF-5142-AD58-96FC8A0F1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544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E2712-4C24-C143-9944-3A15F1D06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8205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61127-EC4E-594B-8EA0-997ED6816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16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32192-38B9-3C4F-BB57-4E87B129BC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496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AE945-439E-494B-A879-C9DC9697F2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458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872D5-E643-2B4B-9ED9-783D2D8A7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0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B01E4-2DCE-1A4B-9D6A-BF33D4F8E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794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EAD89-FD34-C743-8ABE-DC77413902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357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3D477ED6-CC0F-104E-822C-0CBDF62BAF01}" type="datetimeFigureOut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007FB8C7-0C4C-FD4F-85F3-496369A7C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37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6CE89527-AADD-5045-A6FD-88BBD8DE0186}" type="datetimeFigureOut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6BAF8B51-ABFC-6C40-A922-FD9927C3E6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148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DB951EC5-6B3A-E645-BD92-C6C557380AD3}" type="datetimeFigureOut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A015D92F-BCED-114D-8348-BFBF3161B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690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CEBF7FC4-D6CB-7540-9FCD-1D52D618CAD3}" type="datetimeFigureOut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E067C78A-F144-CD4F-9ED7-F22319ADBC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530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C3FB8FEB-C067-C14A-9964-B41DCBCFDE69}" type="datetimeFigureOut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C0EF3235-306F-214B-97BC-DB8E52EE8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1350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9ADCFCAB-92DF-0842-AE13-8302E0AF051A}" type="datetimeFigureOut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F43593A6-5582-1740-B903-EE466C56F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5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9B038-69F6-624E-B451-B9299B320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286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701C060C-EFF6-2848-894E-76E910DBD8AC}" type="datetimeFigureOut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289427A5-C477-884C-A091-2C478D73B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156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8CC11A34-889F-C046-8C18-BDD5F44BB7C8}" type="datetimeFigureOut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D1DDC757-F392-D643-935A-2B4CF0650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958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017B66E3-B320-7A41-B50A-71D6C4351802}" type="datetimeFigureOut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73C258D5-8C6C-1F4D-8788-84F645871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294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417E07EE-1AAC-F545-AD0D-48723EBCF2BE}" type="datetimeFigureOut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140FFBCE-C3F4-CA49-B747-A0827A7E6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112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A653AA51-557E-3444-95CD-242C50E45AB0}" type="datetimeFigureOut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fld id="{B1E95B6F-C1EC-9E44-8EEA-27CA3486F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9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F30AAF-9B67-C448-B84D-DCAC9C728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98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F5A8E-5FD2-C64A-875A-44B0E9441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29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02AED-5159-7B40-B48B-59634A5A5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09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041DF-70CF-2D4E-8591-45076C82A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70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1483A-1490-AC40-B223-2F51FFD87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7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cs typeface="+mn-cs"/>
              </a:defRPr>
            </a:lvl1pPr>
          </a:lstStyle>
          <a:p>
            <a:pPr>
              <a:defRPr/>
            </a:pPr>
            <a:fld id="{6917A02A-9687-C74E-B5F0-38EEE0FA7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E8D5ACF0-BB3E-C643-8FF2-722E218AD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A8AC0C21-68DA-144D-9C50-A6ACA65C3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Georgia" charset="0"/>
                <a:cs typeface="+mn-cs"/>
              </a:defRPr>
            </a:lvl1pPr>
          </a:lstStyle>
          <a:p>
            <a:pPr>
              <a:defRPr/>
            </a:pPr>
            <a:fld id="{D2C2FB10-EB57-E447-8CF0-B699A881A775}" type="datetimeFigureOut">
              <a:rPr lang="en-US"/>
              <a:pPr>
                <a:defRPr/>
              </a:pPr>
              <a:t>12/11/2019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Georgia" charset="0"/>
                <a:cs typeface="+mn-cs"/>
              </a:defRPr>
            </a:lvl1pPr>
          </a:lstStyle>
          <a:p>
            <a:pPr>
              <a:defRPr/>
            </a:pPr>
            <a:fld id="{076F3E3F-3D01-F045-B25F-BD9A55B82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4.jpeg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5.jpeg"/><Relationship Id="rId9" Type="http://schemas.microsoft.com/office/2007/relationships/diagramDrawing" Target="../diagrams/drawing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file:///I:\APUSH\Unit%2009%20-%20The%20Progressive%20Era%20and%20World%20War%20I\On_The_Farm.mp3" TargetMode="External"/><Relationship Id="rId7" Type="http://schemas.openxmlformats.org/officeDocument/2006/relationships/image" Target="../media/image33.jpeg"/><Relationship Id="rId2" Type="http://schemas.microsoft.com/office/2007/relationships/media" Target="file:///I:\APUSH\Unit%2009%20-%20The%20Progressive%20Era%20and%20World%20War%20I\On_The_Farm.mp3" TargetMode="Externa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2.jpeg"/><Relationship Id="rId5" Type="http://schemas.openxmlformats.org/officeDocument/2006/relationships/slide" Target="slide37.xml"/><Relationship Id="rId4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hyperlink" Target="http://images2.layoutsparks.com/1/64990/america-flag-stars-scenery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customXml" Target="../ink/ink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42.png"/><Relationship Id="rId4" Type="http://schemas.openxmlformats.org/officeDocument/2006/relationships/customXml" Target="../ink/ink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k1Uk8-3EE8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p1.pichost.me/i/66/1904468.jpg" TargetMode="External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qVD00bonxc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hyperlink" Target="http://www.youtube.com/watch?v=BBlwLnfzRus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://www.history.com/topics/world-war-i/world-war-i-history/videos/the-harlem-hellfighters?m=528e394da93ae&amp;s=undefined&amp;f=1&amp;free=fals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8" descr="http://i73.photobucket.com/albums/i228/Captainbadd/pro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7" t="49182" r="6088" b="30104"/>
          <a:stretch>
            <a:fillRect/>
          </a:stretch>
        </p:blipFill>
        <p:spPr bwMode="auto">
          <a:xfrm>
            <a:off x="0" y="0"/>
            <a:ext cx="91440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i73.photobucket.com/albums/i228/Captainbadd/prop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779463"/>
            <a:ext cx="5791200" cy="86280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i73.photobucket.com/albums/i228/Captainbadd/prop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" t="2065" r="34122" b="84222"/>
          <a:stretch>
            <a:fillRect/>
          </a:stretch>
        </p:blipFill>
        <p:spPr bwMode="auto">
          <a:xfrm>
            <a:off x="5378450" y="3984625"/>
            <a:ext cx="3194050" cy="104457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http://i73.photobucket.com/albums/i228/Captainbadd/prop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59" t="75726" r="7620" b="6805"/>
          <a:stretch>
            <a:fillRect/>
          </a:stretch>
        </p:blipFill>
        <p:spPr bwMode="auto">
          <a:xfrm>
            <a:off x="5419725" y="5045075"/>
            <a:ext cx="3181350" cy="133032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American Captain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106" y="1219200"/>
            <a:ext cx="3576113" cy="108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American Captai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511" y="381000"/>
            <a:ext cx="2717483" cy="10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7" descr="http://press.princeton.edu/blog/wp-content/uploads/2008/12/nur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3313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60385" y="152400"/>
            <a:ext cx="7850226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Women in the Military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185980" y="1168063"/>
            <a:ext cx="59436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indent="-4572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 kern="0" dirty="0">
                <a:solidFill>
                  <a:schemeClr val="bg1"/>
                </a:solidFill>
                <a:effectLst>
                  <a:glow rad="203200">
                    <a:schemeClr val="tx2"/>
                  </a:glow>
                </a:effectLst>
                <a:latin typeface="Arial"/>
                <a:ea typeface="+mn-ea"/>
                <a:cs typeface="+mn-cs"/>
              </a:rPr>
              <a:t>WWI first war in which women officially served. </a:t>
            </a:r>
          </a:p>
          <a:p>
            <a:pPr marL="914400" indent="-4572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 kern="0" dirty="0">
                <a:solidFill>
                  <a:schemeClr val="bg1"/>
                </a:solidFill>
                <a:effectLst>
                  <a:glow rad="203200">
                    <a:schemeClr val="tx2"/>
                  </a:glow>
                </a:effectLst>
                <a:latin typeface="Arial"/>
                <a:ea typeface="+mn-ea"/>
                <a:cs typeface="+mn-cs"/>
              </a:rPr>
              <a:t>The navy enlisted 11,000 women, whose jobs included clerics, pharmacists, and photographers. </a:t>
            </a:r>
          </a:p>
          <a:p>
            <a:pPr marL="914400" indent="-4572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 kern="0" dirty="0">
                <a:solidFill>
                  <a:schemeClr val="bg1"/>
                </a:solidFill>
                <a:effectLst>
                  <a:glow rad="203200">
                    <a:schemeClr val="tx2"/>
                  </a:glow>
                </a:effectLst>
                <a:latin typeface="Arial"/>
                <a:ea typeface="+mn-ea"/>
                <a:cs typeface="+mn-cs"/>
              </a:rPr>
              <a:t>Army nurses were the only women in the military to go overseas during the war.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5676">
            <a:off x="0" y="0"/>
            <a:ext cx="5135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pp_us_3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7939">
            <a:off x="4876800" y="0"/>
            <a:ext cx="4262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 bwMode="auto">
          <a:xfrm rot="21187075">
            <a:off x="-58738" y="4021138"/>
            <a:ext cx="9863138" cy="1117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6600" b="1" kern="0" dirty="0" smtClean="0"/>
              <a:t>PROPAGANDA</a:t>
            </a:r>
            <a:endParaRPr lang="en-US" b="1" kern="0" dirty="0"/>
          </a:p>
        </p:txBody>
      </p:sp>
    </p:spTree>
    <p:extLst>
      <p:ext uri="{BB962C8B-B14F-4D97-AF65-F5344CB8AC3E}">
        <p14:creationId xmlns:p14="http://schemas.microsoft.com/office/powerpoint/2010/main" val="3202756464"/>
      </p:ext>
    </p:ext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7" descr="http://media-cache-ec0.pinimg.com/736x/23/d2/7f/23d27f3817b02245685f6c80d335b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t="4752" r="4053" b="40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1676400"/>
            <a:ext cx="8305800" cy="1143000"/>
          </a:xfr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500" b="1">
                <a:latin typeface="Arial" charset="0"/>
              </a:rPr>
              <a:t>What is conscription ? 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54038" y="2971800"/>
            <a:ext cx="8153400" cy="914400"/>
          </a:xfr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forced military service</a:t>
            </a:r>
          </a:p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7719" y="508029"/>
            <a:ext cx="7388561" cy="7848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500" b="1" dirty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Checking for Understanding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7" descr="http://media-cache-ec0.pinimg.com/736x/23/d2/7f/23d27f3817b02245685f6c80d335b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t="4752" r="4053" b="40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676400"/>
            <a:ext cx="8305800" cy="1143000"/>
          </a:xfr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500" b="1">
                <a:latin typeface="Arial" charset="0"/>
              </a:rPr>
              <a:t>How were women involved in the military? 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3124200"/>
            <a:ext cx="8153400" cy="1371600"/>
          </a:xfr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800">
                <a:latin typeface="Arial" charset="0"/>
              </a:rPr>
              <a:t>clerics, pharmacists, photographers, and nurses</a:t>
            </a:r>
            <a:endParaRPr lang="en-US">
              <a:latin typeface="Arial" charset="0"/>
            </a:endParaRPr>
          </a:p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7719" y="508029"/>
            <a:ext cx="7388561" cy="7848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500" b="1" dirty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Checking for Understanding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6" descr="Dangerous work: 400 women died in munitions factories, between 1914 (when this image was taken) and 1918, when the war end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-49213"/>
            <a:ext cx="9450388" cy="690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-58738" y="5059363"/>
            <a:ext cx="9504363" cy="1117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5000" b="1" kern="0" dirty="0" smtClean="0"/>
              <a:t>ORGANIZING INDUSTRY</a:t>
            </a:r>
            <a:endParaRPr lang="en-US" sz="5000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0" descr="http://cdn.wonderfulengineering.com/wp-content/uploads/2013/11/factory-wallpap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71"/>
          <a:stretch>
            <a:fillRect/>
          </a:stretch>
        </p:blipFill>
        <p:spPr bwMode="auto">
          <a:xfrm>
            <a:off x="-20638" y="0"/>
            <a:ext cx="9164638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4" name="Picture 5" descr="AAED0028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9734">
            <a:off x="5083809" y="856880"/>
            <a:ext cx="3799948" cy="518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62696" y="10510"/>
            <a:ext cx="6835526" cy="7848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500" b="1" dirty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War Industries Board-1917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-533400" y="977462"/>
          <a:ext cx="6781800" cy="5599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8" descr="BKG-landscap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615113"/>
            <a:ext cx="32004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419600" cy="4525963"/>
          </a:xfrm>
          <a:solidFill>
            <a:schemeClr val="bg1">
              <a:alpha val="74901"/>
            </a:schemeClr>
          </a:solidFill>
          <a:ln w="76200">
            <a:solidFill>
              <a:srgbClr val="99CC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>
                <a:latin typeface="Arial" charset="0"/>
              </a:rPr>
              <a:t>The </a:t>
            </a:r>
            <a:r>
              <a:rPr lang="en-US" sz="2200" b="1">
                <a:latin typeface="Arial" charset="0"/>
              </a:rPr>
              <a:t>Food Administration</a:t>
            </a:r>
            <a:r>
              <a:rPr lang="en-US" sz="2200">
                <a:latin typeface="Arial" charset="0"/>
              </a:rPr>
              <a:t>, under Herbert Hoover--&gt; responsible for increasing food production while reducing consumption.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b="1">
                <a:latin typeface="Arial" charset="0"/>
              </a:rPr>
              <a:t>victory gardens</a:t>
            </a:r>
            <a:r>
              <a:rPr lang="en-US" sz="2200">
                <a:latin typeface="Arial" charset="0"/>
              </a:rPr>
              <a:t> people raise their own vegetables in order to leave more food for the troops.</a:t>
            </a:r>
          </a:p>
          <a:p>
            <a:pPr eaLnBrk="1" hangingPunct="1">
              <a:lnSpc>
                <a:spcPct val="90000"/>
              </a:lnSpc>
            </a:pPr>
            <a:r>
              <a:rPr lang="en-US" sz="2200">
                <a:latin typeface="Arial" charset="0"/>
              </a:rPr>
              <a:t>The </a:t>
            </a:r>
            <a:r>
              <a:rPr lang="en-US" sz="2200" b="1">
                <a:latin typeface="Arial" charset="0"/>
              </a:rPr>
              <a:t>Fuel Administration</a:t>
            </a:r>
            <a:r>
              <a:rPr lang="en-US" sz="2200">
                <a:latin typeface="Arial" charset="0"/>
              </a:rPr>
              <a:t> encouraged people to conserve coal and oil. Daylight savings time was introduced to conserve energy.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4000">
              <a:latin typeface="Arial" charset="0"/>
            </a:endParaRPr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3552825" cy="50101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10" descr="zunal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038600"/>
            <a:ext cx="11430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50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94200" y="3986213"/>
              <a:ext cx="2635250" cy="1900237"/>
            </p14:xfrm>
          </p:contentPart>
        </mc:Choice>
        <mc:Fallback xmlns="">
          <p:pic>
            <p:nvPicPr>
              <p:cNvPr id="2050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94200" y="3986213"/>
                <a:ext cx="2635250" cy="1900237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/>
          <p:cNvSpPr/>
          <p:nvPr/>
        </p:nvSpPr>
        <p:spPr>
          <a:xfrm>
            <a:off x="959547" y="124361"/>
            <a:ext cx="7117653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dirty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Victory Garden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8" descr="BKG-landscap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615113"/>
            <a:ext cx="32004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419600" cy="4525963"/>
          </a:xfrm>
          <a:solidFill>
            <a:schemeClr val="bg1">
              <a:alpha val="74901"/>
            </a:schemeClr>
          </a:solidFill>
          <a:ln w="76200">
            <a:solidFill>
              <a:srgbClr val="99CC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>
                <a:latin typeface="Arial" charset="0"/>
              </a:rPr>
              <a:t>The </a:t>
            </a:r>
            <a:r>
              <a:rPr lang="en-US" sz="2200" b="1">
                <a:latin typeface="Arial" charset="0"/>
              </a:rPr>
              <a:t>Food Administration</a:t>
            </a:r>
            <a:r>
              <a:rPr lang="en-US" sz="2200">
                <a:latin typeface="Arial" charset="0"/>
              </a:rPr>
              <a:t>, under Herbert Hoover--&gt; responsible for increasing food production while reducing consumption.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b="1">
                <a:latin typeface="Arial" charset="0"/>
              </a:rPr>
              <a:t>victory gardens</a:t>
            </a:r>
            <a:r>
              <a:rPr lang="en-US" sz="2200">
                <a:latin typeface="Arial" charset="0"/>
              </a:rPr>
              <a:t> people raise their own vegetables in order to leave more food for the troops.</a:t>
            </a:r>
          </a:p>
          <a:p>
            <a:pPr eaLnBrk="1" hangingPunct="1">
              <a:lnSpc>
                <a:spcPct val="90000"/>
              </a:lnSpc>
            </a:pPr>
            <a:r>
              <a:rPr lang="en-US" sz="2200">
                <a:latin typeface="Arial" charset="0"/>
              </a:rPr>
              <a:t>The </a:t>
            </a:r>
            <a:r>
              <a:rPr lang="en-US" sz="2200" b="1">
                <a:latin typeface="Arial" charset="0"/>
              </a:rPr>
              <a:t>Fuel Administration</a:t>
            </a:r>
            <a:r>
              <a:rPr lang="en-US" sz="2200">
                <a:latin typeface="Arial" charset="0"/>
              </a:rPr>
              <a:t> encouraged people to conserve coal and oil. Daylight savings time was introduced to conserve energy.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4000">
              <a:latin typeface="Arial" charset="0"/>
            </a:endParaRPr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3552825" cy="50101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10" descr="zunal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038600"/>
            <a:ext cx="11430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50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94200" y="3986213"/>
              <a:ext cx="2635250" cy="1900237"/>
            </p14:xfrm>
          </p:contentPart>
        </mc:Choice>
        <mc:Fallback xmlns="">
          <p:pic>
            <p:nvPicPr>
              <p:cNvPr id="2050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94200" y="3986213"/>
                <a:ext cx="2635250" cy="1900237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/>
          <p:cNvSpPr/>
          <p:nvPr/>
        </p:nvSpPr>
        <p:spPr>
          <a:xfrm>
            <a:off x="959547" y="124361"/>
            <a:ext cx="7117653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dirty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Victory Garden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8261">
            <a:off x="635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 bwMode="auto">
          <a:xfrm rot="21187075">
            <a:off x="-58738" y="4021138"/>
            <a:ext cx="9863138" cy="1117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6600" b="1" kern="0" dirty="0" smtClean="0"/>
              <a:t>PROPAGANDA</a:t>
            </a:r>
            <a:endParaRPr lang="en-US" b="1" kern="0" dirty="0"/>
          </a:p>
        </p:txBody>
      </p:sp>
    </p:spTree>
    <p:extLst>
      <p:ext uri="{BB962C8B-B14F-4D97-AF65-F5344CB8AC3E}">
        <p14:creationId xmlns:p14="http://schemas.microsoft.com/office/powerpoint/2010/main" val="135522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8" descr="BKG-landscap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6615113"/>
            <a:ext cx="32004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419600" cy="4525963"/>
          </a:xfrm>
          <a:solidFill>
            <a:schemeClr val="bg1">
              <a:alpha val="74901"/>
            </a:schemeClr>
          </a:solidFill>
          <a:ln w="76200">
            <a:solidFill>
              <a:srgbClr val="99CC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>
                <a:latin typeface="Arial" charset="0"/>
              </a:rPr>
              <a:t>The </a:t>
            </a:r>
            <a:r>
              <a:rPr lang="en-US" sz="2200" b="1">
                <a:latin typeface="Arial" charset="0"/>
              </a:rPr>
              <a:t>Food Administration</a:t>
            </a:r>
            <a:r>
              <a:rPr lang="en-US" sz="2200">
                <a:latin typeface="Arial" charset="0"/>
              </a:rPr>
              <a:t>, under Herbert Hoover--&gt; responsible for increasing food production while reducing consumption.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b="1">
                <a:latin typeface="Arial" charset="0"/>
              </a:rPr>
              <a:t>victory gardens</a:t>
            </a:r>
            <a:r>
              <a:rPr lang="en-US" sz="2200">
                <a:latin typeface="Arial" charset="0"/>
              </a:rPr>
              <a:t> people raise their own vegetables in order to leave more food for the troops.</a:t>
            </a:r>
          </a:p>
          <a:p>
            <a:pPr eaLnBrk="1" hangingPunct="1">
              <a:lnSpc>
                <a:spcPct val="90000"/>
              </a:lnSpc>
            </a:pPr>
            <a:r>
              <a:rPr lang="en-US" sz="2200">
                <a:latin typeface="Arial" charset="0"/>
              </a:rPr>
              <a:t>The </a:t>
            </a:r>
            <a:r>
              <a:rPr lang="en-US" sz="2200" b="1">
                <a:latin typeface="Arial" charset="0"/>
              </a:rPr>
              <a:t>Fuel Administration</a:t>
            </a:r>
            <a:r>
              <a:rPr lang="en-US" sz="2200">
                <a:latin typeface="Arial" charset="0"/>
              </a:rPr>
              <a:t> encouraged people to conserve coal and oil. Daylight savings time was introduced to conserve energy.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4000">
              <a:latin typeface="Arial" charset="0"/>
            </a:endParaRPr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3552825" cy="50101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10" descr="zunal1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038600"/>
            <a:ext cx="1143000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50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94200" y="3986213"/>
              <a:ext cx="2635250" cy="1900237"/>
            </p14:xfrm>
          </p:contentPart>
        </mc:Choice>
        <mc:Fallback xmlns="">
          <p:pic>
            <p:nvPicPr>
              <p:cNvPr id="2050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94200" y="3986213"/>
                <a:ext cx="2635250" cy="1900237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/>
          <p:cNvSpPr/>
          <p:nvPr/>
        </p:nvSpPr>
        <p:spPr>
          <a:xfrm>
            <a:off x="959547" y="124361"/>
            <a:ext cx="7117653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dirty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Victory Garden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49488">
            <a:off x="381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 bwMode="auto">
          <a:xfrm rot="21187075">
            <a:off x="-58738" y="4021138"/>
            <a:ext cx="9863138" cy="1117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6600" b="1" kern="0" dirty="0" smtClean="0"/>
              <a:t>PROPAGANDA</a:t>
            </a:r>
            <a:endParaRPr lang="en-US" b="1" kern="0" dirty="0"/>
          </a:p>
        </p:txBody>
      </p:sp>
    </p:spTree>
    <p:extLst>
      <p:ext uri="{BB962C8B-B14F-4D97-AF65-F5344CB8AC3E}">
        <p14:creationId xmlns:p14="http://schemas.microsoft.com/office/powerpoint/2010/main" val="174261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5001">
              <a:srgbClr val="000000"/>
            </a:gs>
            <a:gs pos="77000">
              <a:srgbClr val="404040"/>
            </a:gs>
            <a:gs pos="100000">
              <a:srgbClr val="59595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8" name="Picture 4" descr="http://www.treehugger.com/White-House-Sheep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3733800"/>
            <a:ext cx="3988469" cy="2590800"/>
          </a:xfrm>
          <a:prstGeom prst="rect">
            <a:avLst/>
          </a:prstGeom>
          <a:noFill/>
          <a:ln w="57150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6563" name="Title 2"/>
          <p:cNvSpPr>
            <a:spLocks noGrp="1"/>
          </p:cNvSpPr>
          <p:nvPr>
            <p:ph type="title"/>
          </p:nvPr>
        </p:nvSpPr>
        <p:spPr>
          <a:xfrm>
            <a:off x="4495800" y="152400"/>
            <a:ext cx="4648200" cy="1219200"/>
          </a:xfrm>
        </p:spPr>
        <p:txBody>
          <a:bodyPr/>
          <a:lstStyle/>
          <a:p>
            <a:pPr eaLnBrk="1" hangingPunct="1"/>
            <a:r>
              <a:rPr lang="en-US" sz="5400" b="1">
                <a:latin typeface="Trebuchet MS" charset="0"/>
              </a:rPr>
              <a:t>Sheep Clubs</a:t>
            </a:r>
          </a:p>
        </p:txBody>
      </p:sp>
      <p:pic>
        <p:nvPicPr>
          <p:cNvPr id="66564" name="Picture 2" descr="http://upload.wikimedia.org/wikipedia/commons/thumb/2/21/Sheep_club2.jpg/250px-Sheep_club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11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TextBox 6"/>
          <p:cNvSpPr txBox="1">
            <a:spLocks noChangeArrowheads="1"/>
          </p:cNvSpPr>
          <p:nvPr/>
        </p:nvSpPr>
        <p:spPr bwMode="auto">
          <a:xfrm>
            <a:off x="4724400" y="1752600"/>
            <a:ext cx="41148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FFFFFF"/>
                </a:solidFill>
                <a:latin typeface="Trebuchet MS" charset="0"/>
              </a:rPr>
              <a:t>Anyone from a small child to President Wilson can do their part for the war effort.</a:t>
            </a:r>
          </a:p>
        </p:txBody>
      </p:sp>
      <p:pic>
        <p:nvPicPr>
          <p:cNvPr id="8" name="On_The_Farm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4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7" descr="America Flag Stars Scenery">
            <a:hlinkClick r:id="rId2" tooltip="America Flag Stars Scenery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600200"/>
            <a:ext cx="4206875" cy="4525963"/>
          </a:xfrm>
          <a:solidFill>
            <a:schemeClr val="bg1">
              <a:alpha val="67842"/>
            </a:schemeClr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marL="914400" indent="-457200" eaLnBrk="1" hangingPunct="1">
              <a:buFontTx/>
              <a:buNone/>
            </a:pPr>
            <a:r>
              <a:rPr lang="en-US" sz="2400">
                <a:latin typeface="Arial" charset="0"/>
              </a:rPr>
              <a:t>To raise money to pay for the war, the government began selling </a:t>
            </a:r>
            <a:r>
              <a:rPr lang="en-US" sz="2400" b="1">
                <a:latin typeface="Arial" charset="0"/>
              </a:rPr>
              <a:t>Liberty Bonds</a:t>
            </a:r>
            <a:r>
              <a:rPr lang="en-US" sz="2400">
                <a:latin typeface="Arial" charset="0"/>
              </a:rPr>
              <a:t> and </a:t>
            </a:r>
            <a:r>
              <a:rPr lang="en-US" sz="2400" b="1">
                <a:latin typeface="Arial" charset="0"/>
              </a:rPr>
              <a:t>Victory Bonds.</a:t>
            </a:r>
          </a:p>
          <a:p>
            <a:pPr marL="914400" indent="-457200" eaLnBrk="1" hangingPunct="1">
              <a:buFontTx/>
              <a:buNone/>
            </a:pPr>
            <a:r>
              <a:rPr lang="en-US" sz="2400">
                <a:latin typeface="Arial" charset="0"/>
              </a:rPr>
              <a:t>By buying bonds, Americans were loaning the government money that would be repaid with interest in a specified number of years.</a:t>
            </a:r>
          </a:p>
          <a:p>
            <a:pPr marL="914400" indent="-457200" eaLnBrk="1" hangingPunct="1">
              <a:buFontTx/>
              <a:buNone/>
            </a:pPr>
            <a:endParaRPr lang="en-US" sz="2400">
              <a:latin typeface="Arial" charset="0"/>
            </a:endParaRPr>
          </a:p>
          <a:p>
            <a:pPr marL="914400" indent="-457200" eaLnBrk="1" hangingPunct="1"/>
            <a:endParaRPr lang="en-US" sz="2400">
              <a:latin typeface="Arial" charset="0"/>
            </a:endParaRPr>
          </a:p>
        </p:txBody>
      </p:sp>
      <p:pic>
        <p:nvPicPr>
          <p:cNvPr id="67587" name="Picture 5" descr="liberty-bond-poster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6408">
            <a:off x="5211763" y="1524000"/>
            <a:ext cx="34671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spcBef>
                <a:spcPct val="20000"/>
              </a:spcBef>
            </a:pPr>
            <a:endParaRPr lang="en-US"/>
          </a:p>
        </p:txBody>
      </p:sp>
      <p:pic>
        <p:nvPicPr>
          <p:cNvPr id="67589" name="Picture 10" descr="money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51700">
            <a:off x="4572000" y="1524000"/>
            <a:ext cx="22098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11" descr="money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51700">
            <a:off x="4495800" y="2438400"/>
            <a:ext cx="22098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1" name="Rectangle 9"/>
          <p:cNvSpPr>
            <a:spLocks noChangeArrowheads="1"/>
          </p:cNvSpPr>
          <p:nvPr/>
        </p:nvSpPr>
        <p:spPr bwMode="auto">
          <a:xfrm>
            <a:off x="381000" y="6172200"/>
            <a:ext cx="5365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Raised $23 billion (national income was $70 billion)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7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6400" y="6280150"/>
              <a:ext cx="1858963" cy="277813"/>
            </p14:xfrm>
          </p:contentPart>
        </mc:Choice>
        <mc:Fallback xmlns="">
          <p:pic>
            <p:nvPicPr>
              <p:cNvPr id="307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6400" y="6280150"/>
                <a:ext cx="1858963" cy="277813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10"/>
          <p:cNvSpPr/>
          <p:nvPr/>
        </p:nvSpPr>
        <p:spPr>
          <a:xfrm>
            <a:off x="1526938" y="37636"/>
            <a:ext cx="6090129" cy="124649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500" b="1" dirty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Liberty Bonds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6" descr="929315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CC00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1143000"/>
            <a:ext cx="77724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2500" dirty="0">
                <a:solidFill>
                  <a:schemeClr val="bg1"/>
                </a:solidFill>
                <a:effectLst>
                  <a:glow rad="355600">
                    <a:schemeClr val="tx1"/>
                  </a:glow>
                </a:effectLst>
                <a:ea typeface="+mn-ea"/>
                <a:cs typeface="+mn-cs"/>
              </a:rPr>
              <a:t>Home front is the civilian population (and their activities) of a country at war.  It usually applies to any aspect of wartime life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00667" y="435114"/>
            <a:ext cx="6590266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Home Front- What it means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WAR POSTERS OF SAVINGS BONDS ETC FOR WWI &amp; WWII (15) by Joan Thewli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3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0" name="Picture 3" descr="WAR POSTERS OF SAVINGS BONDS ETC FOR WWI &amp; WWII (5) by Joan Thewli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718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9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2788" y="671513"/>
              <a:ext cx="1873250" cy="2100262"/>
            </p14:xfrm>
          </p:contentPart>
        </mc:Choice>
        <mc:Fallback xmlns="">
          <p:pic>
            <p:nvPicPr>
              <p:cNvPr id="409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92788" y="671513"/>
                <a:ext cx="1873250" cy="2100262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itle 1"/>
          <p:cNvSpPr txBox="1">
            <a:spLocks/>
          </p:cNvSpPr>
          <p:nvPr/>
        </p:nvSpPr>
        <p:spPr bwMode="auto">
          <a:xfrm rot="21187075">
            <a:off x="-58738" y="4021138"/>
            <a:ext cx="9863138" cy="1117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6600" b="1" kern="0" dirty="0" smtClean="0"/>
              <a:t>PROPAGANDA</a:t>
            </a:r>
            <a:endParaRPr lang="en-US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 descr="WAR POSTERS OF SAVINGS BONDS ETC FOR WWI &amp; WWII (15) by Joan Thewli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3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0" name="Picture 3" descr="WAR POSTERS OF SAVINGS BONDS ETC FOR WWI &amp; WWII (5) by Joan Thewli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718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9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92788" y="671513"/>
              <a:ext cx="1873250" cy="2100262"/>
            </p14:xfrm>
          </p:contentPart>
        </mc:Choice>
        <mc:Fallback xmlns="">
          <p:pic>
            <p:nvPicPr>
              <p:cNvPr id="409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92788" y="671513"/>
                <a:ext cx="1873250" cy="2100262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5" descr="Beat back the HUN by Marion Doss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56736">
            <a:off x="2600325" y="0"/>
            <a:ext cx="456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 rot="21187075">
            <a:off x="-58738" y="4021138"/>
            <a:ext cx="9863138" cy="1117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6600" b="1" kern="0" dirty="0" smtClean="0"/>
              <a:t>PROPAGANDA</a:t>
            </a:r>
            <a:endParaRPr lang="en-US" b="1" kern="0" dirty="0"/>
          </a:p>
        </p:txBody>
      </p:sp>
    </p:spTree>
    <p:extLst>
      <p:ext uri="{BB962C8B-B14F-4D97-AF65-F5344CB8AC3E}">
        <p14:creationId xmlns:p14="http://schemas.microsoft.com/office/powerpoint/2010/main" val="213224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0" descr="http://cdn.wonderfulengineering.com/wp-content/uploads/2013/11/factory-wallpaper.jpg"/>
          <p:cNvPicPr>
            <a:picLocks noChangeAspect="1" noChangeArrowheads="1"/>
          </p:cNvPicPr>
          <p:nvPr/>
        </p:nvPicPr>
        <p:blipFill rotWithShape="1">
          <a:blip r:embed="rId3" cstate="email">
            <a:duotone>
              <a:prstClr val="black"/>
              <a:srgbClr val="FF006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71"/>
          <a:stretch/>
        </p:blipFill>
        <p:spPr bwMode="auto">
          <a:xfrm>
            <a:off x="-21021" y="0"/>
            <a:ext cx="9165021" cy="688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13" descr="4899_women_and_coll_62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2610">
            <a:off x="4419600" y="990600"/>
            <a:ext cx="4267200" cy="31797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8" descr="lrg_q2818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76600"/>
            <a:ext cx="2438400" cy="3352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93232" y="0"/>
            <a:ext cx="6936514" cy="116955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000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Women Working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76200" y="1752600"/>
            <a:ext cx="4572000" cy="3901068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solidFill>
                  <a:schemeClr val="bg1"/>
                </a:solidFill>
                <a:effectLst>
                  <a:glow rad="317500">
                    <a:schemeClr val="tx2"/>
                  </a:glow>
                </a:effectLst>
                <a:ea typeface="+mn-ea"/>
                <a:cs typeface="+mn-cs"/>
              </a:rPr>
              <a:t>The war increased the need for women in the workforce. </a:t>
            </a:r>
          </a:p>
          <a:p>
            <a:pPr marL="9144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solidFill>
                  <a:schemeClr val="bg1"/>
                </a:solidFill>
                <a:effectLst>
                  <a:glow rad="317500">
                    <a:schemeClr val="tx2"/>
                  </a:glow>
                </a:effectLst>
                <a:ea typeface="+mn-ea"/>
                <a:cs typeface="+mn-cs"/>
              </a:rPr>
              <a:t>They took positions in the shipping, manufacturing, and railroad industries. </a:t>
            </a:r>
          </a:p>
          <a:p>
            <a:pPr marL="914400" indent="-4572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500" dirty="0">
                <a:solidFill>
                  <a:schemeClr val="bg1"/>
                </a:solidFill>
                <a:effectLst>
                  <a:glow rad="317500">
                    <a:schemeClr val="tx2"/>
                  </a:glow>
                </a:effectLst>
                <a:ea typeface="+mn-ea"/>
                <a:cs typeface="+mn-cs"/>
              </a:rPr>
              <a:t>After the war, women returned to their previous jobs or left the workforce.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457200" y="1169551"/>
            <a:ext cx="4572000" cy="4484117"/>
          </a:xfrm>
          <a:prstGeom prst="wedgeRoundRectCallout">
            <a:avLst>
              <a:gd name="adj1" fmla="val 72024"/>
              <a:gd name="adj2" fmla="val 19860"/>
              <a:gd name="adj3" fmla="val 16667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/>
              <a:t>WOMEN APPRECIATED! </a:t>
            </a:r>
          </a:p>
          <a:p>
            <a:pPr>
              <a:defRPr/>
            </a:pP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After WWI women will get the right to vote with the 19th amendment due their contributions during WWI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728216" y="1600200"/>
            <a:ext cx="2133600" cy="1234068"/>
          </a:xfrm>
          <a:prstGeom prst="wedgeRoundRectCallout">
            <a:avLst>
              <a:gd name="adj1" fmla="val -40476"/>
              <a:gd name="adj2" fmla="val 84694"/>
              <a:gd name="adj3" fmla="val 16667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/>
              <a:t>FINALLY</a:t>
            </a:r>
          </a:p>
        </p:txBody>
      </p:sp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71683" name="Picture 5" descr="great_migration_1916-19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thelightnashville.com/wp-content/uploads/Play-Button_shutterstock_1235835971-1024x102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40400"/>
            <a:ext cx="11779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Picture 12" descr="indone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 descr="field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0767">
            <a:off x="4419600" y="1371600"/>
            <a:ext cx="4295775" cy="52578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8" descr="MC900438233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724400"/>
            <a:ext cx="1422400" cy="1917700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AutoShape 10"/>
          <p:cNvSpPr>
            <a:spLocks noChangeArrowheads="1"/>
          </p:cNvSpPr>
          <p:nvPr/>
        </p:nvSpPr>
        <p:spPr bwMode="auto">
          <a:xfrm>
            <a:off x="5715000" y="4572000"/>
            <a:ext cx="2057400" cy="1295400"/>
          </a:xfrm>
          <a:prstGeom prst="wedgeEllipseCallout">
            <a:avLst>
              <a:gd name="adj1" fmla="val -64431"/>
              <a:gd name="adj2" fmla="val 30269"/>
            </a:avLst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72709" name="WordArt 7"/>
          <p:cNvSpPr>
            <a:spLocks noChangeArrowheads="1" noChangeShapeType="1" noTextEdit="1"/>
          </p:cNvSpPr>
          <p:nvPr/>
        </p:nvSpPr>
        <p:spPr bwMode="auto">
          <a:xfrm>
            <a:off x="5943600" y="4876800"/>
            <a:ext cx="1676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9999"/>
                    </a:srgbClr>
                  </a:outerShdw>
                </a:effectLst>
                <a:latin typeface="Helvetica"/>
                <a:ea typeface="Helvetica"/>
                <a:cs typeface="Helvetica"/>
              </a:rPr>
              <a:t>Heading </a:t>
            </a:r>
          </a:p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9999"/>
                    </a:srgbClr>
                  </a:outerShdw>
                </a:effectLst>
                <a:latin typeface="Helvetica"/>
                <a:ea typeface="Helvetica"/>
                <a:cs typeface="Helvetica"/>
              </a:rPr>
              <a:t>North to </a:t>
            </a:r>
          </a:p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blurRad="63500" dist="38099" dir="2700000" algn="ctr" rotWithShape="0">
                    <a:srgbClr val="C0C0C0">
                      <a:alpha val="79999"/>
                    </a:srgbClr>
                  </a:outerShdw>
                </a:effectLst>
                <a:latin typeface="Helvetica"/>
                <a:ea typeface="Helvetica"/>
                <a:cs typeface="Helvetica"/>
              </a:rPr>
              <a:t>work!</a:t>
            </a:r>
          </a:p>
        </p:txBody>
      </p:sp>
      <p:sp>
        <p:nvSpPr>
          <p:cNvPr id="72710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41514" y="0"/>
            <a:ext cx="6639959" cy="116955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000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Great Migration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311150" y="1495931"/>
            <a:ext cx="4250343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500" b="1" dirty="0">
                <a:solidFill>
                  <a:schemeClr val="bg1"/>
                </a:solidFill>
                <a:effectLst>
                  <a:glow rad="279400">
                    <a:schemeClr val="tx2"/>
                  </a:glow>
                </a:effectLst>
                <a:ea typeface="+mn-ea"/>
                <a:cs typeface="+mn-cs"/>
              </a:rPr>
              <a:t>The war stopped the flow of immigrants to </a:t>
            </a:r>
            <a:br>
              <a:rPr lang="en-US" altLang="en-US" sz="2500" b="1" dirty="0">
                <a:solidFill>
                  <a:schemeClr val="bg1"/>
                </a:solidFill>
                <a:effectLst>
                  <a:glow rad="279400">
                    <a:schemeClr val="tx2"/>
                  </a:glow>
                </a:effectLst>
                <a:ea typeface="+mn-ea"/>
                <a:cs typeface="+mn-cs"/>
              </a:rPr>
            </a:br>
            <a:r>
              <a:rPr lang="en-US" altLang="en-US" sz="2500" b="1" dirty="0">
                <a:solidFill>
                  <a:schemeClr val="bg1"/>
                </a:solidFill>
                <a:effectLst>
                  <a:glow rad="279400">
                    <a:schemeClr val="tx2"/>
                  </a:glow>
                </a:effectLst>
                <a:ea typeface="+mn-ea"/>
                <a:cs typeface="+mn-cs"/>
              </a:rPr>
              <a:t>the United States, which allowed African Americans wartime jobs.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500" b="1" dirty="0">
                <a:solidFill>
                  <a:schemeClr val="bg1"/>
                </a:solidFill>
                <a:effectLst>
                  <a:glow rad="279400">
                    <a:schemeClr val="tx2"/>
                  </a:glow>
                </a:effectLst>
                <a:ea typeface="+mn-ea"/>
                <a:cs typeface="+mn-cs"/>
              </a:rPr>
              <a:t>Between 300,000 and 500,000 African Americans left the South to settle in the North to fill the job voids. 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2500" b="1" dirty="0">
                <a:solidFill>
                  <a:schemeClr val="bg1"/>
                </a:solidFill>
                <a:effectLst>
                  <a:glow rad="279400">
                    <a:schemeClr val="tx2"/>
                  </a:glow>
                </a:effectLst>
                <a:ea typeface="+mn-ea"/>
                <a:cs typeface="+mn-cs"/>
              </a:rPr>
              <a:t>This “Great Migration” changed the racial makeup of many Northern cities.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73731" name="Picture 5" descr="Far From Home: The Great Northern Migration by discoverblackheritag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2" descr="indones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4" descr="bracer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4907">
            <a:off x="4630738" y="2014538"/>
            <a:ext cx="4583112" cy="343693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0750" y="152400"/>
            <a:ext cx="8741497" cy="116955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000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Mexicans Head North</a:t>
            </a:r>
          </a:p>
        </p:txBody>
      </p:sp>
      <p:sp>
        <p:nvSpPr>
          <p:cNvPr id="2" name="Rectangle 1"/>
          <p:cNvSpPr/>
          <p:nvPr/>
        </p:nvSpPr>
        <p:spPr>
          <a:xfrm>
            <a:off x="776978" y="1767006"/>
            <a:ext cx="3795022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sz="2500" dirty="0">
                <a:solidFill>
                  <a:schemeClr val="bg1"/>
                </a:solidFill>
                <a:effectLst>
                  <a:glow rad="495300">
                    <a:schemeClr val="tx2"/>
                  </a:glow>
                </a:effectLst>
                <a:ea typeface="+mn-ea"/>
                <a:cs typeface="+mn-cs"/>
              </a:rPr>
              <a:t>Many Mexicans moved north, providing labor for farms and ranches in the American Southwest. 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sz="2500" dirty="0">
                <a:solidFill>
                  <a:schemeClr val="bg1"/>
                </a:solidFill>
                <a:effectLst>
                  <a:glow rad="495300">
                    <a:schemeClr val="tx2"/>
                  </a:glow>
                </a:effectLst>
                <a:ea typeface="+mn-ea"/>
                <a:cs typeface="+mn-cs"/>
              </a:rPr>
              <a:t>Mexicans also moved to cities to take wartime factory jobs. 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altLang="en-US" sz="2500" dirty="0">
                <a:solidFill>
                  <a:schemeClr val="bg1"/>
                </a:solidFill>
                <a:effectLst>
                  <a:glow rad="495300">
                    <a:schemeClr val="tx2"/>
                  </a:glow>
                </a:effectLst>
                <a:ea typeface="+mn-ea"/>
                <a:cs typeface="+mn-cs"/>
              </a:rPr>
              <a:t>They faced discrimination and hostility from Americans.</a:t>
            </a:r>
          </a:p>
        </p:txBody>
      </p:sp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7" descr="http://media-cache-ec0.pinimg.com/736x/23/d2/7f/23d27f3817b02245685f6c80d335b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t="4752" r="4053" b="40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676400"/>
            <a:ext cx="8305800" cy="1600200"/>
          </a:xfr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</a:rPr>
              <a:t>What was the function of the War Industries Board in the United States during World War I?</a:t>
            </a:r>
            <a:r>
              <a:rPr lang="en-US">
                <a:latin typeface="Arial" charset="0"/>
              </a:rPr>
              <a:t> 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3733800"/>
            <a:ext cx="8153400" cy="1371600"/>
          </a:xfr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marL="990600" lvl="1" indent="-533400" eaLnBrk="1" hangingPunct="1">
              <a:buFontTx/>
              <a:buNone/>
            </a:pPr>
            <a:r>
              <a:rPr lang="en-US">
                <a:latin typeface="Arial" charset="0"/>
              </a:rPr>
              <a:t>to maintain and regulate the United States economy and war production schedules </a:t>
            </a:r>
          </a:p>
        </p:txBody>
      </p:sp>
      <p:sp>
        <p:nvSpPr>
          <p:cNvPr id="7" name="Rectangle 6"/>
          <p:cNvSpPr/>
          <p:nvPr/>
        </p:nvSpPr>
        <p:spPr>
          <a:xfrm>
            <a:off x="877719" y="508029"/>
            <a:ext cx="7388561" cy="7848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500" b="1" dirty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Checking for Understanding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7" descr="http://media-cache-ec0.pinimg.com/736x/23/d2/7f/23d27f3817b02245685f6c80d335b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t="4752" r="4053" b="40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676400"/>
            <a:ext cx="8305800" cy="1600200"/>
          </a:xfr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marL="838200" indent="-838200" eaLnBrk="1" hangingPunct="1"/>
            <a:r>
              <a:rPr lang="en-US" sz="3200" b="1">
                <a:latin typeface="Arial" charset="0"/>
              </a:rPr>
              <a:t>How did World War I affect the position of women in the United States?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3733800"/>
            <a:ext cx="8153400" cy="1371600"/>
          </a:xfr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marL="990600" lvl="1" indent="-533400" eaLnBrk="1" hangingPunct="1">
              <a:buFontTx/>
              <a:buNone/>
            </a:pPr>
            <a:r>
              <a:rPr lang="en-US">
                <a:latin typeface="Arial" charset="0"/>
              </a:rPr>
              <a:t>Women were encouraged to work in factories</a:t>
            </a:r>
          </a:p>
          <a:p>
            <a:pPr marL="990600" lvl="1" indent="-533400" eaLnBrk="1" hangingPunct="1">
              <a:buFontTx/>
              <a:buNone/>
            </a:pPr>
            <a:r>
              <a:rPr lang="en-US">
                <a:latin typeface="Arial" charset="0"/>
              </a:rPr>
              <a:t>And after the war won the right to vote </a:t>
            </a:r>
          </a:p>
        </p:txBody>
      </p:sp>
      <p:sp>
        <p:nvSpPr>
          <p:cNvPr id="7" name="Rectangle 6"/>
          <p:cNvSpPr/>
          <p:nvPr/>
        </p:nvSpPr>
        <p:spPr>
          <a:xfrm>
            <a:off x="877719" y="508029"/>
            <a:ext cx="7388561" cy="7848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500" b="1" dirty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Checking for Understanding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7" descr="http://media-cache-ec0.pinimg.com/736x/23/d2/7f/23d27f3817b02245685f6c80d335b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t="4752" r="4053" b="40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0"/>
            <a:ext cx="8305800" cy="2286000"/>
          </a:xfr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500" b="1">
                <a:latin typeface="Arial" charset="0"/>
              </a:rPr>
              <a:t>During World War I African Americans left the South to settle in the North and West looking for jobs, this was called? 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4267200"/>
            <a:ext cx="8153400" cy="914400"/>
          </a:xfr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The Great </a:t>
            </a:r>
            <a:r>
              <a:rPr lang="en-US" dirty="0">
                <a:latin typeface="Arial" charset="0"/>
              </a:rPr>
              <a:t>M</a:t>
            </a:r>
            <a:r>
              <a:rPr lang="en-US" dirty="0" smtClean="0">
                <a:latin typeface="Arial" charset="0"/>
              </a:rPr>
              <a:t>igration</a:t>
            </a:r>
            <a:endParaRPr lang="en-US" dirty="0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7719" y="508029"/>
            <a:ext cx="7388561" cy="7848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500" b="1" dirty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Checking for Understanding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-38100" y="41275"/>
            <a:ext cx="9202738" cy="1117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5000" b="1" kern="0" dirty="0" smtClean="0"/>
              <a:t>BUILDING UP OUR MILITARY</a:t>
            </a:r>
            <a:endParaRPr lang="en-US" sz="5000" b="1" kern="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66"/>
          <a:stretch>
            <a:fillRect/>
          </a:stretch>
        </p:blipFill>
        <p:spPr bwMode="auto">
          <a:xfrm>
            <a:off x="-38100" y="-39688"/>
            <a:ext cx="9144000" cy="6858001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4" descr="http://www.propagandacritic.com/images/ww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80856" y="304800"/>
            <a:ext cx="3277044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500" b="1" kern="0" dirty="0">
                <a:effectLst>
                  <a:glow rad="520700">
                    <a:schemeClr val="bg1"/>
                  </a:glow>
                </a:effectLst>
                <a:latin typeface="Arial" pitchFamily="34" charset="0"/>
                <a:ea typeface="+mn-ea"/>
                <a:cs typeface="+mn-cs"/>
              </a:rPr>
              <a:t>ENSURING PUBLIC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12" descr="usa-colors-background-thumb50071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305800" cy="4616450"/>
          </a:xfrm>
          <a:solidFill>
            <a:schemeClr val="bg1">
              <a:alpha val="87057"/>
            </a:schemeClr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914400" indent="-457200" eaLnBrk="1" hangingPunct="1"/>
            <a:r>
              <a:rPr lang="en-US">
                <a:latin typeface="Arial" charset="0"/>
              </a:rPr>
              <a:t>The </a:t>
            </a:r>
            <a:r>
              <a:rPr lang="en-US" b="1">
                <a:latin typeface="Arial" charset="0"/>
              </a:rPr>
              <a:t>Committee on Public Information (CPI) </a:t>
            </a:r>
            <a:r>
              <a:rPr lang="en-US">
                <a:latin typeface="Arial" charset="0"/>
              </a:rPr>
              <a:t>was a new government agency that attempted to “sell” the idea of war to the American people. </a:t>
            </a:r>
          </a:p>
          <a:p>
            <a:pPr marL="914400" indent="-457200" eaLnBrk="1" hangingPunct="1"/>
            <a:r>
              <a:rPr lang="en-US">
                <a:latin typeface="Arial" charset="0"/>
              </a:rPr>
              <a:t>it was the nation's first formal government propaganda agency </a:t>
            </a:r>
          </a:p>
          <a:p>
            <a:pPr marL="1314450" lvl="1" eaLnBrk="1" hangingPunct="1"/>
            <a:r>
              <a:rPr lang="en-US">
                <a:latin typeface="Arial" charset="0"/>
              </a:rPr>
              <a:t>Pamphlets and speeches helped deliver patriotic messages.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1453920" y="152400"/>
            <a:ext cx="6215164" cy="116955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000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Selling the War</a:t>
            </a:r>
          </a:p>
        </p:txBody>
      </p:sp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8" descr="threeflag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6" name="Picture 6" descr="c_propaganda_poster_new_large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14400"/>
            <a:ext cx="5181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7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8" name="Rectangle 7"/>
          <p:cNvSpPr>
            <a:spLocks noChangeArrowheads="1"/>
          </p:cNvSpPr>
          <p:nvPr/>
        </p:nvSpPr>
        <p:spPr bwMode="auto">
          <a:xfrm>
            <a:off x="0" y="6172200"/>
            <a:ext cx="792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 U.S.A. joined the war relatively late - April 1917 – yet she produced many more propaganda posters than any other single nation.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1932419" y="152400"/>
            <a:ext cx="5258171" cy="116955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000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Propaganda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1537275"/>
            <a:ext cx="3581400" cy="378344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3000" dirty="0">
                <a:solidFill>
                  <a:schemeClr val="bg1"/>
                </a:solidFill>
                <a:effectLst>
                  <a:glow rad="215900">
                    <a:schemeClr val="accent4">
                      <a:alpha val="90000"/>
                    </a:schemeClr>
                  </a:glow>
                </a:effectLst>
                <a:ea typeface="+mn-ea"/>
                <a:cs typeface="+mn-cs"/>
              </a:rPr>
              <a:t>Information designed to influence opinion.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3000" dirty="0">
                <a:solidFill>
                  <a:schemeClr val="bg1"/>
                </a:solidFill>
                <a:effectLst>
                  <a:glow rad="215900">
                    <a:schemeClr val="accent4">
                      <a:alpha val="90000"/>
                    </a:schemeClr>
                  </a:glow>
                </a:effectLst>
                <a:ea typeface="+mn-ea"/>
                <a:cs typeface="+mn-cs"/>
              </a:rPr>
              <a:t>US used propaganda posters to influence citizens to ration, support the war, buy war bonds, and more</a:t>
            </a:r>
            <a:r>
              <a:rPr lang="en-US" altLang="en-US" sz="3000" dirty="0">
                <a:solidFill>
                  <a:schemeClr val="bg1"/>
                </a:solidFill>
                <a:effectLst>
                  <a:glow rad="215900">
                    <a:schemeClr val="accent4">
                      <a:alpha val="66000"/>
                    </a:schemeClr>
                  </a:glow>
                </a:effectLst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12" descr="usa-colors-background-thumb50071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028950" y="228600"/>
            <a:ext cx="3200400" cy="125730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n>
                  <a:solidFill>
                    <a:schemeClr val="tx2"/>
                  </a:solidFill>
                </a:ln>
              </a:rPr>
              <a:t>PROPAGANDA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867400" y="1752600"/>
            <a:ext cx="3200400" cy="1905000"/>
          </a:xfrm>
          <a:prstGeom prst="roundRect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n>
                  <a:solidFill>
                    <a:schemeClr val="tx2"/>
                  </a:solidFill>
                </a:ln>
              </a:rPr>
              <a:t>RECRUITMENT</a:t>
            </a:r>
          </a:p>
          <a:p>
            <a:pPr algn="ctr">
              <a:defRPr/>
            </a:pPr>
            <a:r>
              <a:rPr lang="en-US" sz="3000" b="1" dirty="0">
                <a:ln>
                  <a:solidFill>
                    <a:schemeClr val="tx2"/>
                  </a:solidFill>
                </a:ln>
              </a:rPr>
              <a:t>-SOLDIERS</a:t>
            </a:r>
          </a:p>
          <a:p>
            <a:pPr algn="ctr">
              <a:defRPr/>
            </a:pPr>
            <a:r>
              <a:rPr lang="en-US" sz="3000" b="1" dirty="0">
                <a:ln>
                  <a:solidFill>
                    <a:schemeClr val="tx2"/>
                  </a:solidFill>
                </a:ln>
              </a:rPr>
              <a:t>-NURSES</a:t>
            </a:r>
          </a:p>
          <a:p>
            <a:pPr algn="ctr">
              <a:defRPr/>
            </a:pPr>
            <a:r>
              <a:rPr lang="en-US" sz="3000" b="1" dirty="0">
                <a:ln>
                  <a:solidFill>
                    <a:schemeClr val="tx2"/>
                  </a:solidFill>
                </a:ln>
              </a:rPr>
              <a:t>-SAILORS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52400" y="1752600"/>
            <a:ext cx="2876550" cy="1905000"/>
          </a:xfrm>
          <a:prstGeom prst="roundRect">
            <a:avLst/>
          </a:prstGeom>
          <a:solidFill>
            <a:srgbClr val="FF6600"/>
          </a:solidFill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n>
                  <a:solidFill>
                    <a:schemeClr val="tx2"/>
                  </a:solidFill>
                </a:ln>
              </a:rPr>
              <a:t>FINANCING THE WAR</a:t>
            </a:r>
          </a:p>
          <a:p>
            <a:pPr algn="ctr">
              <a:defRPr/>
            </a:pPr>
            <a:r>
              <a:rPr lang="en-US" sz="3000" b="1" dirty="0">
                <a:ln>
                  <a:solidFill>
                    <a:schemeClr val="tx2"/>
                  </a:solidFill>
                </a:ln>
              </a:rPr>
              <a:t>-WAR BONDS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200400" y="1752600"/>
            <a:ext cx="2514600" cy="1905000"/>
          </a:xfrm>
          <a:prstGeom prst="round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n>
                  <a:solidFill>
                    <a:schemeClr val="tx2"/>
                  </a:solidFill>
                </a:ln>
              </a:rPr>
              <a:t>SUPPORT THE WAR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90600" y="4019550"/>
            <a:ext cx="3200400" cy="1905000"/>
          </a:xfrm>
          <a:prstGeom prst="round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n>
                  <a:solidFill>
                    <a:schemeClr val="tx2"/>
                  </a:solidFill>
                </a:ln>
              </a:rPr>
              <a:t>CONSERVE RESOURCES</a:t>
            </a:r>
          </a:p>
          <a:p>
            <a:pPr algn="ctr">
              <a:defRPr/>
            </a:pPr>
            <a:r>
              <a:rPr lang="en-US" sz="2000" b="1" dirty="0">
                <a:ln>
                  <a:solidFill>
                    <a:schemeClr val="tx2"/>
                  </a:solidFill>
                </a:ln>
              </a:rPr>
              <a:t>-VICTORY GARDENS</a:t>
            </a:r>
          </a:p>
          <a:p>
            <a:pPr algn="ctr">
              <a:defRPr/>
            </a:pPr>
            <a:r>
              <a:rPr lang="en-US" sz="2000" b="1" dirty="0">
                <a:ln>
                  <a:solidFill>
                    <a:schemeClr val="tx2"/>
                  </a:solidFill>
                </a:ln>
              </a:rPr>
              <a:t>-MEATLESS MONDAYS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648200" y="3962400"/>
            <a:ext cx="3200400" cy="1905000"/>
          </a:xfrm>
          <a:prstGeom prst="roundRect">
            <a:avLst/>
          </a:prstGeom>
          <a:solidFill>
            <a:srgbClr val="B40FE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ln>
                  <a:solidFill>
                    <a:schemeClr val="tx2"/>
                  </a:solidFill>
                </a:ln>
              </a:rPr>
              <a:t>DEMONIZE THE ENEMY</a:t>
            </a:r>
            <a:endParaRPr lang="en-US" sz="2000" b="1" dirty="0">
              <a:ln>
                <a:solidFill>
                  <a:schemeClr val="tx2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7" descr="http://media-cache-ec0.pinimg.com/736x/23/d2/7f/23d27f3817b02245685f6c80d335b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t="4752" r="4053" b="40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0"/>
            <a:ext cx="8229600" cy="1828800"/>
          </a:xfr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marL="838200" indent="-838200" eaLnBrk="1" hangingPunct="1"/>
            <a:r>
              <a:rPr lang="en-US" sz="4000" b="1">
                <a:latin typeface="Arial" charset="0"/>
              </a:rPr>
              <a:t/>
            </a:r>
            <a:br>
              <a:rPr lang="en-US" sz="4000" b="1">
                <a:latin typeface="Arial" charset="0"/>
              </a:rPr>
            </a:br>
            <a:r>
              <a:rPr lang="en-US" sz="2200" b="1">
                <a:latin typeface="Arial" charset="0"/>
              </a:rPr>
              <a:t/>
            </a:r>
            <a:br>
              <a:rPr lang="en-US" sz="2200" b="1">
                <a:latin typeface="Arial" charset="0"/>
              </a:rPr>
            </a:br>
            <a:r>
              <a:rPr lang="en-US" sz="2200" b="1">
                <a:latin typeface="Arial" charset="0"/>
              </a:rPr>
              <a:t>Why was the establishment of the Committee on Public Information significant to the general public of the United States during World War I?</a:t>
            </a:r>
            <a:r>
              <a:rPr lang="en-US" sz="2200">
                <a:latin typeface="Arial" charset="0"/>
              </a:rPr>
              <a:t/>
            </a:r>
            <a:br>
              <a:rPr lang="en-US" sz="2200">
                <a:latin typeface="Arial" charset="0"/>
              </a:rPr>
            </a:br>
            <a:r>
              <a:rPr lang="en-US" sz="4000">
                <a:latin typeface="Arial" charset="0"/>
              </a:rPr>
              <a:t/>
            </a:r>
            <a:br>
              <a:rPr lang="en-US" sz="4000">
                <a:latin typeface="Arial" charset="0"/>
              </a:rPr>
            </a:br>
            <a:endParaRPr lang="en-US" sz="4000">
              <a:latin typeface="Arial" charset="0"/>
            </a:endParaRP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3733800"/>
            <a:ext cx="8153400" cy="2438400"/>
          </a:xfr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it was the nation's first formal government propaganda agency</a:t>
            </a:r>
          </a:p>
          <a:p>
            <a:pPr eaLnBrk="1" hangingPunct="1"/>
            <a:r>
              <a:rPr lang="en-US">
                <a:latin typeface="Arial" charset="0"/>
              </a:rPr>
              <a:t> attempted to “sell” the idea of war to the American people</a:t>
            </a:r>
          </a:p>
        </p:txBody>
      </p:sp>
      <p:sp>
        <p:nvSpPr>
          <p:cNvPr id="7" name="Rectangle 6"/>
          <p:cNvSpPr/>
          <p:nvPr/>
        </p:nvSpPr>
        <p:spPr>
          <a:xfrm>
            <a:off x="877719" y="508029"/>
            <a:ext cx="7388561" cy="7848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500" b="1" dirty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Checking for Understanding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7" descr="http://media-cache-ec0.pinimg.com/736x/23/d2/7f/23d27f3817b02245685f6c80d335b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t="4752" r="4053" b="40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0"/>
            <a:ext cx="8229600" cy="1828800"/>
          </a:xfr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000" b="1">
                <a:latin typeface="Arial" charset="0"/>
              </a:rPr>
              <a:t/>
            </a:r>
            <a:br>
              <a:rPr lang="en-US" sz="4000" b="1">
                <a:latin typeface="Arial" charset="0"/>
              </a:rPr>
            </a:br>
            <a:r>
              <a:rPr lang="en-US" sz="4000" b="1">
                <a:latin typeface="Arial" charset="0"/>
              </a:rPr>
              <a:t/>
            </a:r>
            <a:br>
              <a:rPr lang="en-US" sz="4000" b="1">
                <a:latin typeface="Arial" charset="0"/>
              </a:rPr>
            </a:br>
            <a:r>
              <a:rPr lang="en-US" sz="4000" b="1">
                <a:latin typeface="Arial" charset="0"/>
              </a:rPr>
              <a:t>What was the purpose of United States propaganda during World War I? </a:t>
            </a:r>
            <a:r>
              <a:rPr lang="en-US" sz="4000">
                <a:latin typeface="Arial" charset="0"/>
              </a:rPr>
              <a:t/>
            </a:r>
            <a:br>
              <a:rPr lang="en-US" sz="4000">
                <a:latin typeface="Arial" charset="0"/>
              </a:rPr>
            </a:br>
            <a:r>
              <a:rPr lang="en-US" sz="4000">
                <a:latin typeface="Arial" charset="0"/>
              </a:rPr>
              <a:t/>
            </a:r>
            <a:br>
              <a:rPr lang="en-US" sz="4000">
                <a:latin typeface="Arial" charset="0"/>
              </a:rPr>
            </a:br>
            <a:endParaRPr lang="en-US" sz="4000" b="1">
              <a:latin typeface="Arial" charset="0"/>
            </a:endParaRP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3733800"/>
            <a:ext cx="8153400" cy="1676400"/>
          </a:xfr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To encourage Americans to support the war</a:t>
            </a:r>
            <a:br>
              <a:rPr lang="en-US">
                <a:latin typeface="Arial" charset="0"/>
              </a:rPr>
            </a:br>
            <a:endParaRPr lang="en-US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7719" y="508029"/>
            <a:ext cx="7388561" cy="7848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500" b="1" dirty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Checking for Understanding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10" descr="http://p1.pichost.me/640/66/1904468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54"/>
          <a:stretch>
            <a:fillRect/>
          </a:stretch>
        </p:blipFill>
        <p:spPr bwMode="auto">
          <a:xfrm>
            <a:off x="0" y="-38100"/>
            <a:ext cx="9144000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0" name="Picture 4" descr="http://www.peterubel.com/wp-content/uploads/2014/09/beethoven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1263650"/>
            <a:ext cx="1714500" cy="233045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7" name="Picture 6" descr="https://lh6.ggpht.com/m7mPxZevIRyLuICTkfrVJuK8zhpiLsMUGuvBcqbAi3J31cIRs_LAtm-MWrHCPmAWKC4=w3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6535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8" name="Picture 8" descr="https://www.wendys.com/cs/Satellite?blobcol=urldata&amp;blobheader=image%2Fpng&amp;blobkey=id&amp;blobtable=MungoBlobs&amp;blobwhere=1365661685781&amp;ssbinary=true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86263"/>
            <a:ext cx="4235450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0525" y="1225213"/>
            <a:ext cx="4562475" cy="50937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  <a:latin typeface="Arial" pitchFamily="34" charset="0"/>
                <a:ea typeface="+mn-ea"/>
                <a:cs typeface="+mn-cs"/>
              </a:rPr>
              <a:t>Rumors of spying and sabotage as well as government propaganda whipped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  <a:latin typeface="Arial" pitchFamily="34" charset="0"/>
                <a:ea typeface="+mn-ea"/>
                <a:cs typeface="+mn-cs"/>
              </a:rPr>
              <a:t>the public into a frenzy of anti-German sentiment. Hatred of Germans and all things German swept the country.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solidFill>
                  <a:schemeClr val="bg1"/>
                </a:solidFill>
                <a:effectLst>
                  <a:glow rad="177800">
                    <a:schemeClr val="tx1"/>
                  </a:glow>
                </a:effectLst>
                <a:latin typeface="Arial" pitchFamily="34" charset="0"/>
                <a:ea typeface="+mn-ea"/>
                <a:cs typeface="+mn-cs"/>
              </a:rPr>
              <a:t>Americans were tarred, feathered, and beaten and at least one German was lynched.</a:t>
            </a:r>
          </a:p>
        </p:txBody>
      </p:sp>
      <p:sp>
        <p:nvSpPr>
          <p:cNvPr id="88070" name="TextBox 5"/>
          <p:cNvSpPr txBox="1">
            <a:spLocks noChangeArrowheads="1"/>
          </p:cNvSpPr>
          <p:nvPr/>
        </p:nvSpPr>
        <p:spPr bwMode="auto">
          <a:xfrm>
            <a:off x="4933950" y="6299200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/>
              <a:t>HAMBURGER</a:t>
            </a:r>
          </a:p>
        </p:txBody>
      </p:sp>
      <p:sp>
        <p:nvSpPr>
          <p:cNvPr id="88071" name="TextBox 11"/>
          <p:cNvSpPr txBox="1">
            <a:spLocks noChangeArrowheads="1"/>
          </p:cNvSpPr>
          <p:nvPr/>
        </p:nvSpPr>
        <p:spPr bwMode="auto">
          <a:xfrm>
            <a:off x="6381750" y="1168400"/>
            <a:ext cx="1828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chemeClr val="bg1"/>
                </a:solidFill>
              </a:rPr>
              <a:t>BEETHOVEN MUSIC </a:t>
            </a:r>
          </a:p>
        </p:txBody>
      </p:sp>
      <p:sp>
        <p:nvSpPr>
          <p:cNvPr id="88072" name="TextBox 12"/>
          <p:cNvSpPr txBox="1">
            <a:spLocks noChangeArrowheads="1"/>
          </p:cNvSpPr>
          <p:nvPr/>
        </p:nvSpPr>
        <p:spPr bwMode="auto">
          <a:xfrm>
            <a:off x="6896100" y="4386263"/>
            <a:ext cx="1828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/>
              <a:t>GERMAN LANGUAGE CLASSES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8163" y="6021388"/>
            <a:ext cx="1828800" cy="647700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b="1" dirty="0"/>
              <a:t>LIBERTY STEAK</a:t>
            </a:r>
          </a:p>
        </p:txBody>
      </p:sp>
      <p:sp>
        <p:nvSpPr>
          <p:cNvPr id="7" name="Multiply 6"/>
          <p:cNvSpPr/>
          <p:nvPr/>
        </p:nvSpPr>
        <p:spPr>
          <a:xfrm>
            <a:off x="4906826" y="4678373"/>
            <a:ext cx="1981200" cy="1907213"/>
          </a:xfrm>
          <a:prstGeom prst="mathMultiply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4446688" y="1225213"/>
            <a:ext cx="1981200" cy="1907213"/>
          </a:xfrm>
          <a:prstGeom prst="mathMultiply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6446938" y="2461754"/>
            <a:ext cx="1981200" cy="1907213"/>
          </a:xfrm>
          <a:prstGeom prst="mathMultiply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34794" y="152400"/>
            <a:ext cx="7853432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Anti-German Hysteria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Picture 12" descr="orange-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4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0115" name="Picture 8" descr="Gag_Ruler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0524">
            <a:off x="4191000" y="1828800"/>
            <a:ext cx="4648200" cy="348615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31634" y="152400"/>
            <a:ext cx="8659743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Espionage &amp; Sedition Act</a:t>
            </a:r>
          </a:p>
        </p:txBody>
      </p:sp>
      <p:sp>
        <p:nvSpPr>
          <p:cNvPr id="2" name="Rectangle 1"/>
          <p:cNvSpPr/>
          <p:nvPr/>
        </p:nvSpPr>
        <p:spPr>
          <a:xfrm>
            <a:off x="347663" y="1447800"/>
            <a:ext cx="3995737" cy="507841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Espionage Act in June 1917</a:t>
            </a:r>
          </a:p>
          <a:p>
            <a:pPr marL="742950" lvl="1" indent="-285750">
              <a:buFont typeface="Arial" charset="0"/>
              <a:buChar char="•"/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Espionage,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 or spying to acquire secret government information</a:t>
            </a:r>
          </a:p>
          <a:p>
            <a:pPr marL="742950" lvl="1" indent="-285750">
              <a:buFont typeface="Arial" charset="0"/>
              <a:buChar char="•"/>
              <a:defRPr/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It set up consequences for people who aided the enemy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Sedition Act in May 1918</a:t>
            </a:r>
          </a:p>
          <a:p>
            <a:pPr marL="742950" lvl="1" indent="-285750">
              <a:buFont typeface="Arial" charset="0"/>
              <a:buChar char="•"/>
              <a:defRPr/>
            </a:pPr>
            <a:r>
              <a:rPr lang="en-US" b="1">
                <a:solidFill>
                  <a:srgbClr val="000000"/>
                </a:solidFill>
                <a:latin typeface="Arial" charset="0"/>
                <a:ea typeface="ＭＳ Ｐゴシック" charset="0"/>
              </a:rPr>
              <a:t>Sedition</a:t>
            </a: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= Treason, or going against your country</a:t>
            </a:r>
          </a:p>
          <a:p>
            <a:pPr marL="742950" lvl="1" indent="-285750">
              <a:buFont typeface="Arial" charset="0"/>
              <a:buChar char="•"/>
              <a:defRPr/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Made it illegal to criticize the president or the government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Possible Consequences include 20 years in jail and fined up to $10,000. </a:t>
            </a:r>
          </a:p>
          <a:p>
            <a:pPr marL="285750" indent="-285750">
              <a:buFont typeface="Arial" charset="0"/>
              <a:buChar char="•"/>
              <a:defRPr/>
            </a:pPr>
            <a:r>
              <a:rPr lang="en-US">
                <a:solidFill>
                  <a:srgbClr val="000000"/>
                </a:solidFill>
                <a:latin typeface="Arial" charset="0"/>
                <a:ea typeface="ＭＳ Ｐゴシック" charset="0"/>
              </a:rPr>
              <a:t>Under these acts some 2,000 people were prosecuted with roughly half resulting in convictions.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pic>
        <p:nvPicPr>
          <p:cNvPr id="91139" name="Picture 5" descr="Gag_Rul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12" descr="orange-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46088" y="2684463"/>
            <a:ext cx="3657600" cy="3106737"/>
          </a:xfrm>
          <a:solidFill>
            <a:schemeClr val="bg1"/>
          </a:solidFill>
          <a:ln w="76200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marL="914400" indent="-457200" eaLnBrk="1" hangingPunct="1">
              <a:spcBef>
                <a:spcPct val="0"/>
              </a:spcBef>
              <a:buFontTx/>
              <a:buNone/>
            </a:pPr>
            <a:r>
              <a:rPr lang="en-US" sz="2000">
                <a:latin typeface="Arial" charset="0"/>
              </a:rPr>
              <a:t>In the case of </a:t>
            </a:r>
            <a:r>
              <a:rPr lang="en-US" sz="2000" i="1">
                <a:latin typeface="Arial" charset="0"/>
              </a:rPr>
              <a:t>Schenck </a:t>
            </a:r>
            <a:r>
              <a:rPr lang="en-US" sz="2000">
                <a:latin typeface="Arial" charset="0"/>
              </a:rPr>
              <a:t>v. </a:t>
            </a:r>
            <a:r>
              <a:rPr lang="en-US" sz="2000" i="1">
                <a:latin typeface="Arial" charset="0"/>
              </a:rPr>
              <a:t>the United States </a:t>
            </a:r>
            <a:r>
              <a:rPr lang="en-US" sz="2000">
                <a:latin typeface="Arial" charset="0"/>
              </a:rPr>
              <a:t>(1919), the Supreme Court ruling limited an individual’s freedom of speech if the words spoken </a:t>
            </a:r>
            <a:r>
              <a:rPr lang="en-US" sz="2000" b="1">
                <a:latin typeface="Arial" charset="0"/>
              </a:rPr>
              <a:t>constituted</a:t>
            </a:r>
            <a:r>
              <a:rPr lang="en-US" sz="2000">
                <a:latin typeface="Arial" charset="0"/>
              </a:rPr>
              <a:t> a “clear and present danger.”</a:t>
            </a:r>
            <a:endParaRPr lang="en-US" altLang="ja-JP" sz="1800">
              <a:latin typeface="Arial" charset="0"/>
            </a:endParaRPr>
          </a:p>
          <a:p>
            <a:pPr marL="914400" indent="-457200" eaLnBrk="1" hangingPunct="1"/>
            <a:endParaRPr lang="en-US">
              <a:latin typeface="Arial" charset="0"/>
            </a:endParaRPr>
          </a:p>
        </p:txBody>
      </p:sp>
      <p:pic>
        <p:nvPicPr>
          <p:cNvPr id="921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283">
            <a:off x="4343400" y="1447800"/>
            <a:ext cx="4457700" cy="50292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64" name="Picture 10" descr="censorship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5769">
            <a:off x="5105400" y="4038600"/>
            <a:ext cx="25908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05279" y="152400"/>
            <a:ext cx="6912470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Government Limits </a:t>
            </a:r>
          </a:p>
          <a:p>
            <a:pPr algn="ctr">
              <a:defRPr/>
            </a:pPr>
            <a:r>
              <a:rPr lang="en-US" sz="6000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Freedom of Speech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304800" y="1143000"/>
            <a:ext cx="5638800" cy="4105275"/>
          </a:xfrm>
          <a:noFill/>
        </p:spPr>
        <p:txBody>
          <a:bodyPr>
            <a:spAutoFit/>
          </a:bodyPr>
          <a:lstStyle/>
          <a:p>
            <a:pPr marL="914400" indent="-457200"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As the United States entered the war; it was necessary to recruit more soldiers. </a:t>
            </a:r>
          </a:p>
          <a:p>
            <a:pPr marL="914400" indent="-457200" eaLnBrk="1" hangingPunct="1">
              <a:lnSpc>
                <a:spcPct val="90000"/>
              </a:lnSpc>
            </a:pPr>
            <a:r>
              <a:rPr lang="en-US" sz="2800" b="1">
                <a:latin typeface="Arial" charset="0"/>
              </a:rPr>
              <a:t>conscription, </a:t>
            </a:r>
            <a:r>
              <a:rPr lang="en-US" sz="2800">
                <a:latin typeface="Arial" charset="0"/>
              </a:rPr>
              <a:t>or forced military service</a:t>
            </a:r>
          </a:p>
          <a:p>
            <a:pPr marL="914400" indent="-457200" eaLnBrk="1" hangingPunct="1">
              <a:lnSpc>
                <a:spcPct val="90000"/>
              </a:lnSpc>
            </a:pPr>
            <a:r>
              <a:rPr lang="en-US" sz="2800">
                <a:latin typeface="Arial" charset="0"/>
              </a:rPr>
              <a:t>A new system, called selective service, resulted in about 2.8 million Americans being </a:t>
            </a:r>
            <a:r>
              <a:rPr lang="en-US" sz="2800" b="1">
                <a:latin typeface="Arial" charset="0"/>
              </a:rPr>
              <a:t>drafted.</a:t>
            </a:r>
          </a:p>
        </p:txBody>
      </p:sp>
      <p:pic>
        <p:nvPicPr>
          <p:cNvPr id="5529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5468">
            <a:off x="5486400" y="1752600"/>
            <a:ext cx="3230563" cy="3733800"/>
          </a:xfrm>
          <a:prstGeom prst="rect">
            <a:avLst/>
          </a:prstGeom>
          <a:noFill/>
          <a:ln w="76200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09222" y="152400"/>
            <a:ext cx="6952544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Selective Service Act</a:t>
            </a:r>
          </a:p>
        </p:txBody>
      </p:sp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12" descr="orange-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3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3657600" cy="4525963"/>
          </a:xfrm>
          <a:solidFill>
            <a:schemeClr val="bg1"/>
          </a:solidFill>
          <a:ln w="76200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marL="914400" indent="-457200" eaLnBrk="1" hangingPunct="1">
              <a:lnSpc>
                <a:spcPct val="80000"/>
              </a:lnSpc>
            </a:pPr>
            <a:endParaRPr lang="en-US" sz="2400">
              <a:latin typeface="Arial" charset="0"/>
            </a:endParaRPr>
          </a:p>
          <a:p>
            <a:pPr marL="914400" indent="-457200" eaLnBrk="1" hangingPunct="1">
              <a:lnSpc>
                <a:spcPct val="80000"/>
              </a:lnSpc>
            </a:pPr>
            <a:r>
              <a:rPr lang="en-US" sz="2400">
                <a:latin typeface="Arial" charset="0"/>
              </a:rPr>
              <a:t>Suspicions of disloyalty led to the mistreatment of German Americans.</a:t>
            </a:r>
          </a:p>
          <a:p>
            <a:pPr marL="914400" indent="-457200" eaLnBrk="1" hangingPunct="1">
              <a:lnSpc>
                <a:spcPct val="80000"/>
              </a:lnSpc>
            </a:pPr>
            <a:r>
              <a:rPr lang="en-US" sz="2400">
                <a:latin typeface="Arial" charset="0"/>
              </a:rPr>
              <a:t>Many immigrants were suspected of being spies and potential traitors.</a:t>
            </a:r>
          </a:p>
          <a:p>
            <a:pPr marL="914400" indent="-457200" eaLnBrk="1" hangingPunct="1">
              <a:lnSpc>
                <a:spcPct val="80000"/>
              </a:lnSpc>
            </a:pPr>
            <a:r>
              <a:rPr lang="en-US" sz="2400">
                <a:latin typeface="Arial" charset="0"/>
              </a:rPr>
              <a:t>Anyone appearing disloyal also came under attack.</a:t>
            </a:r>
          </a:p>
          <a:p>
            <a:pPr marL="914400" indent="-457200" eaLnBrk="1" hangingPunct="1">
              <a:lnSpc>
                <a:spcPct val="80000"/>
              </a:lnSpc>
            </a:pPr>
            <a:endParaRPr lang="en-US" sz="2400">
              <a:latin typeface="Arial" charset="0"/>
            </a:endParaRPr>
          </a:p>
          <a:p>
            <a:pPr marL="914400" indent="-457200" eaLnBrk="1" hangingPunct="1">
              <a:lnSpc>
                <a:spcPct val="80000"/>
              </a:lnSpc>
            </a:pPr>
            <a:endParaRPr lang="en-US">
              <a:latin typeface="Arial" charset="0"/>
            </a:endParaRPr>
          </a:p>
        </p:txBody>
      </p:sp>
      <p:sp>
        <p:nvSpPr>
          <p:cNvPr id="93187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06" name="Picture 9" descr="suspicious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81400"/>
            <a:ext cx="4495800" cy="2774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AutoShape 10"/>
          <p:cNvSpPr>
            <a:spLocks noChangeArrowheads="1"/>
          </p:cNvSpPr>
          <p:nvPr/>
        </p:nvSpPr>
        <p:spPr bwMode="auto">
          <a:xfrm>
            <a:off x="4381500" y="1828800"/>
            <a:ext cx="3810000" cy="1600200"/>
          </a:xfrm>
          <a:prstGeom prst="wedgeRoundRectCallout">
            <a:avLst>
              <a:gd name="adj1" fmla="val -8792"/>
              <a:gd name="adj2" fmla="val 97718"/>
              <a:gd name="adj3" fmla="val 16667"/>
            </a:avLst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3190" name="Text Box 11"/>
          <p:cNvSpPr txBox="1">
            <a:spLocks noChangeArrowheads="1"/>
          </p:cNvSpPr>
          <p:nvPr/>
        </p:nvSpPr>
        <p:spPr bwMode="auto">
          <a:xfrm>
            <a:off x="4572000" y="2125663"/>
            <a:ext cx="3429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/>
              <a:t>That immigrant looks suspicious! </a:t>
            </a:r>
          </a:p>
        </p:txBody>
      </p:sp>
      <p:sp>
        <p:nvSpPr>
          <p:cNvPr id="9" name="Rectangle 8"/>
          <p:cNvSpPr/>
          <p:nvPr/>
        </p:nvSpPr>
        <p:spPr>
          <a:xfrm>
            <a:off x="1078028" y="0"/>
            <a:ext cx="6966972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Immigrants viewed </a:t>
            </a:r>
          </a:p>
          <a:p>
            <a:pPr algn="ctr">
              <a:defRPr/>
            </a:pPr>
            <a:r>
              <a:rPr lang="en-US" sz="6000" b="1" dirty="0">
                <a:ln w="11430"/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with suspicion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3" name="Picture 7" descr="http://media-cache-ec0.pinimg.com/736x/23/d2/7f/23d27f3817b02245685f6c80d335b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t="4752" r="4053" b="40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0"/>
            <a:ext cx="8229600" cy="1600200"/>
          </a:xfr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</a:rPr>
              <a:t>During World War I, how did American civilians contributed to the war effort?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3429000"/>
            <a:ext cx="8153400" cy="1676400"/>
          </a:xfr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Arial" charset="0"/>
              </a:rPr>
              <a:t>rationing food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Arial" charset="0"/>
              </a:rPr>
              <a:t>buying bonds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Arial" charset="0"/>
              </a:rPr>
              <a:t>Victory gardens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Arial" charset="0"/>
              </a:rPr>
              <a:t>Working in factories to produce war goods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>
                <a:latin typeface="Arial" charset="0"/>
              </a:rPr>
              <a:t>Joining the military</a:t>
            </a:r>
          </a:p>
        </p:txBody>
      </p:sp>
      <p:sp>
        <p:nvSpPr>
          <p:cNvPr id="7" name="Rectangle 6"/>
          <p:cNvSpPr/>
          <p:nvPr/>
        </p:nvSpPr>
        <p:spPr>
          <a:xfrm>
            <a:off x="877719" y="508029"/>
            <a:ext cx="7388561" cy="7848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500" b="1" dirty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Checking for Understanding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 build="p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7" descr="http://media-cache-ec0.pinimg.com/736x/23/d2/7f/23d27f3817b02245685f6c80d335b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t="4752" r="4053" b="40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0"/>
            <a:ext cx="8229600" cy="1600200"/>
          </a:xfr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200" b="1">
                <a:latin typeface="Arial" charset="0"/>
              </a:rPr>
              <a:t>During World War I, fears of nonconformity and disloyalty on the home front resulted in</a:t>
            </a:r>
            <a:r>
              <a:rPr lang="en-US" sz="4000">
                <a:latin typeface="Arial" charset="0"/>
              </a:rPr>
              <a:t> </a:t>
            </a:r>
            <a:endParaRPr lang="en-US" sz="4000" b="1">
              <a:latin typeface="Arial" charset="0"/>
            </a:endParaRP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3429000"/>
            <a:ext cx="8153400" cy="1219200"/>
          </a:xfr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marL="342900" lvl="1" indent="-342900" eaLnBrk="1" hangingPunct="1">
              <a:buFont typeface="Arial" charset="0"/>
              <a:buChar char="•"/>
            </a:pPr>
            <a:r>
              <a:rPr lang="en-US">
                <a:latin typeface="Arial" charset="0"/>
              </a:rPr>
              <a:t>Congressional passage of the Espionage Act and Sedition Acts.</a:t>
            </a:r>
            <a:endParaRPr lang="en-US" sz="4000"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7719" y="508029"/>
            <a:ext cx="7388561" cy="7848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500" b="1" dirty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Checking for Understanding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 build="p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7" descr="http://media-cache-ec0.pinimg.com/736x/23/d2/7f/23d27f3817b02245685f6c80d335b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t="4752" r="4053" b="40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0"/>
            <a:ext cx="8229600" cy="1600200"/>
          </a:xfr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2400" b="1">
                <a:latin typeface="Arial" charset="0"/>
              </a:rPr>
              <a:t>The passage of the Espionage and Sedition   </a:t>
            </a:r>
            <a:br>
              <a:rPr lang="en-US" sz="2400" b="1">
                <a:latin typeface="Arial" charset="0"/>
              </a:rPr>
            </a:br>
            <a:r>
              <a:rPr lang="en-US" sz="2400" b="1">
                <a:latin typeface="Arial" charset="0"/>
              </a:rPr>
              <a:t>       Acts reflected the Wilson Administration’s     </a:t>
            </a:r>
            <a:br>
              <a:rPr lang="en-US" sz="2400" b="1">
                <a:latin typeface="Arial" charset="0"/>
              </a:rPr>
            </a:br>
            <a:r>
              <a:rPr lang="en-US" sz="2400" b="1">
                <a:latin typeface="Arial" charset="0"/>
              </a:rPr>
              <a:t>       belief that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3429000"/>
            <a:ext cx="8153400" cy="1676400"/>
          </a:xfr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marL="342900" lvl="1" indent="-342900" eaLnBrk="1" hangingPunct="1">
              <a:buFontTx/>
              <a:buNone/>
            </a:pPr>
            <a:r>
              <a:rPr lang="en-US">
                <a:latin typeface="Arial" charset="0"/>
              </a:rPr>
              <a:t>free speech by dissenters of the war would    </a:t>
            </a:r>
          </a:p>
          <a:p>
            <a:pPr marL="342900" lvl="1" indent="-342900" eaLnBrk="1" hangingPunct="1">
              <a:buFontTx/>
              <a:buNone/>
            </a:pPr>
            <a:r>
              <a:rPr lang="en-US">
                <a:latin typeface="Arial" charset="0"/>
              </a:rPr>
              <a:t>hamper the war effort</a:t>
            </a:r>
          </a:p>
        </p:txBody>
      </p:sp>
      <p:sp>
        <p:nvSpPr>
          <p:cNvPr id="6" name="Rectangle 5"/>
          <p:cNvSpPr/>
          <p:nvPr/>
        </p:nvSpPr>
        <p:spPr>
          <a:xfrm>
            <a:off x="877719" y="508029"/>
            <a:ext cx="7388561" cy="7848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500" b="1" dirty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Checking for Understanding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7" descr="http://media-cache-ec0.pinimg.com/736x/23/d2/7f/23d27f3817b02245685f6c80d335b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" t="4752" r="4053" b="40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0"/>
            <a:ext cx="8229600" cy="1600200"/>
          </a:xfr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marL="838200" indent="-838200" eaLnBrk="1" hangingPunct="1"/>
            <a:r>
              <a:rPr lang="en-US" sz="3000" b="1">
                <a:latin typeface="Arial" charset="0"/>
              </a:rPr>
              <a:t>How did World War I affect legal immigrants to the United States?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3429000"/>
            <a:ext cx="8153400" cy="1676400"/>
          </a:xfrm>
          <a:solidFill>
            <a:schemeClr val="bg1"/>
          </a:solidFill>
          <a:ln w="76200">
            <a:solidFill>
              <a:srgbClr val="92D050"/>
            </a:solidFill>
            <a:miter lim="800000"/>
            <a:headEnd/>
            <a:tailEnd/>
          </a:ln>
        </p:spPr>
        <p:txBody>
          <a:bodyPr/>
          <a:lstStyle/>
          <a:p>
            <a:pPr marL="990600" lvl="1" indent="-533400" eaLnBrk="1" hangingPunct="1">
              <a:lnSpc>
                <a:spcPct val="80000"/>
              </a:lnSpc>
            </a:pPr>
            <a:r>
              <a:rPr lang="en-US">
                <a:latin typeface="Arial" charset="0"/>
              </a:rPr>
              <a:t>Many immigrants were suspected of being spies and potential traitors. </a:t>
            </a:r>
          </a:p>
        </p:txBody>
      </p:sp>
      <p:sp>
        <p:nvSpPr>
          <p:cNvPr id="98308" name="Rectangle 5"/>
          <p:cNvSpPr>
            <a:spLocks noChangeArrowheads="1"/>
          </p:cNvSpPr>
          <p:nvPr/>
        </p:nvSpPr>
        <p:spPr bwMode="auto">
          <a:xfrm>
            <a:off x="3352800" y="5867400"/>
            <a:ext cx="2819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hlinkClick r:id="rId3"/>
              </a:rPr>
              <a:t>http://www.youtube.com/watch?v=PqVD00bonxc</a:t>
            </a:r>
            <a:r>
              <a:rPr lang="en-US"/>
              <a:t> </a:t>
            </a:r>
          </a:p>
        </p:txBody>
      </p:sp>
      <p:pic>
        <p:nvPicPr>
          <p:cNvPr id="98309" name="Picture 2" descr="http://thelightnashville.com/wp-content/uploads/Play-Button_shutterstock_1235835971-1024x102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691188"/>
            <a:ext cx="822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77719" y="508029"/>
            <a:ext cx="7388561" cy="7848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500" b="1" dirty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Checking for Understanding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4" grpId="0" build="p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8" descr="http://i73.photobucket.com/albums/i228/Captainbadd/pro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7" t="49182" r="6088" b="30104"/>
          <a:stretch>
            <a:fillRect/>
          </a:stretch>
        </p:blipFill>
        <p:spPr bwMode="auto">
          <a:xfrm>
            <a:off x="0" y="0"/>
            <a:ext cx="9144000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64257" y="-4917"/>
            <a:ext cx="2536272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 smtClean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Discuss</a:t>
            </a:r>
            <a:endParaRPr lang="en-US" sz="6000" b="1" dirty="0">
              <a:ln w="11430"/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pic>
        <p:nvPicPr>
          <p:cNvPr id="3074" name="Picture 2" descr="http://i73.photobucket.com/albums/i228/Captainbadd/prop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50" y="-23813"/>
            <a:ext cx="5334000" cy="794543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00650" y="1385888"/>
            <a:ext cx="3943350" cy="50927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500" dirty="0">
                <a:latin typeface="Berlin Sans FB" panose="020E0602020502020306" pitchFamily="34" charset="0"/>
                <a:ea typeface="+mn-ea"/>
                <a:cs typeface="+mn-cs"/>
              </a:rPr>
              <a:t>Explain what life was like for  people on the Home Front. Use the questions to guide your response:</a:t>
            </a:r>
          </a:p>
          <a:p>
            <a:pPr>
              <a:defRPr/>
            </a:pPr>
            <a:endParaRPr lang="en-US" sz="2500" dirty="0">
              <a:latin typeface="Berlin Sans FB" panose="020E0602020502020306" pitchFamily="34" charset="0"/>
              <a:ea typeface="+mn-ea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latin typeface="Berlin Sans FB" panose="020E0602020502020306" pitchFamily="34" charset="0"/>
                <a:ea typeface="+mn-ea"/>
                <a:cs typeface="+mn-cs"/>
              </a:rPr>
              <a:t>POLITICAL: How did the war influence politics &amp; policies at the time?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latin typeface="Berlin Sans FB" panose="020E0602020502020306" pitchFamily="34" charset="0"/>
                <a:ea typeface="+mn-ea"/>
                <a:cs typeface="+mn-cs"/>
              </a:rPr>
              <a:t>ECONOMIC: How was business impacted?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500" dirty="0">
                <a:latin typeface="Berlin Sans FB" panose="020E0602020502020306" pitchFamily="34" charset="0"/>
                <a:ea typeface="+mn-ea"/>
                <a:cs typeface="+mn-cs"/>
              </a:rPr>
              <a:t>SOCIAL: What social norms changed as a result of the war?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5468">
            <a:off x="5486400" y="1752600"/>
            <a:ext cx="3230563" cy="3733800"/>
          </a:xfrm>
          <a:prstGeom prst="rect">
            <a:avLst/>
          </a:prstGeom>
          <a:noFill/>
          <a:ln w="76200">
            <a:solidFill>
              <a:srgbClr val="8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1282" y="76200"/>
            <a:ext cx="3097323" cy="286232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 smtClean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Selective</a:t>
            </a:r>
          </a:p>
          <a:p>
            <a:pPr algn="ctr">
              <a:defRPr/>
            </a:pPr>
            <a:r>
              <a:rPr lang="en-US" sz="6000" b="1" dirty="0" smtClean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 </a:t>
            </a:r>
            <a:r>
              <a:rPr lang="en-US" sz="6000" b="1" dirty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Service </a:t>
            </a:r>
            <a:endParaRPr lang="en-US" sz="6000" b="1" dirty="0" smtClean="0">
              <a:ln w="11430"/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anose="020E0802020502020306" pitchFamily="34" charset="0"/>
              <a:ea typeface="+mn-ea"/>
              <a:cs typeface="+mn-cs"/>
            </a:endParaRPr>
          </a:p>
          <a:p>
            <a:pPr algn="ctr">
              <a:defRPr/>
            </a:pPr>
            <a:r>
              <a:rPr lang="en-US" sz="6000" b="1" dirty="0" smtClean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Act</a:t>
            </a:r>
            <a:endParaRPr lang="en-US" sz="6000" b="1" dirty="0">
              <a:ln w="11430"/>
              <a:gradFill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5400000" scaled="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erlin Sans FB Demi" panose="020E0802020502020306" pitchFamily="34" charset="0"/>
              <a:ea typeface="+mn-ea"/>
              <a:cs typeface="+mn-cs"/>
            </a:endParaRPr>
          </a:p>
        </p:txBody>
      </p:sp>
      <p:pic>
        <p:nvPicPr>
          <p:cNvPr id="9" name="Picture 2" descr="http://www.archives.gov/news/stories/draft-registration-cards/ellington-front-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0638"/>
            <a:ext cx="5410200" cy="683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76800" y="6371339"/>
            <a:ext cx="1825625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1917 Draft Card</a:t>
            </a:r>
          </a:p>
        </p:txBody>
      </p:sp>
    </p:spTree>
    <p:extLst>
      <p:ext uri="{BB962C8B-B14F-4D97-AF65-F5344CB8AC3E}">
        <p14:creationId xmlns:p14="http://schemas.microsoft.com/office/powerpoint/2010/main" val="904397240"/>
      </p:ext>
    </p:ext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7" descr="Off to the front W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34" b="484"/>
          <a:stretch>
            <a:fillRect/>
          </a:stretch>
        </p:blipFill>
        <p:spPr bwMode="auto">
          <a:xfrm>
            <a:off x="-33338" y="9525"/>
            <a:ext cx="9329738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99150" y="9290"/>
            <a:ext cx="7938392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Volunteers for the War</a:t>
            </a:r>
          </a:p>
        </p:txBody>
      </p:sp>
      <p:sp>
        <p:nvSpPr>
          <p:cNvPr id="2" name="Rectangle 1"/>
          <p:cNvSpPr/>
          <p:nvPr/>
        </p:nvSpPr>
        <p:spPr>
          <a:xfrm>
            <a:off x="390939" y="149465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3000" b="1" dirty="0">
                <a:solidFill>
                  <a:schemeClr val="bg1"/>
                </a:solidFill>
                <a:effectLst>
                  <a:glow rad="368300">
                    <a:schemeClr val="tx2"/>
                  </a:glow>
                </a:effectLst>
                <a:ea typeface="+mn-ea"/>
                <a:cs typeface="+mn-cs"/>
              </a:rPr>
              <a:t>Not all soldiers were drafted</a:t>
            </a:r>
          </a:p>
          <a:p>
            <a:pPr marL="9144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3000" b="1" dirty="0">
              <a:solidFill>
                <a:schemeClr val="bg1"/>
              </a:solidFill>
              <a:effectLst>
                <a:glow rad="368300">
                  <a:schemeClr val="tx2"/>
                </a:glow>
              </a:effectLst>
              <a:ea typeface="+mn-ea"/>
              <a:cs typeface="+mn-cs"/>
            </a:endParaRPr>
          </a:p>
          <a:p>
            <a:pPr marL="9144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3000" b="1" dirty="0">
                <a:solidFill>
                  <a:schemeClr val="bg1"/>
                </a:solidFill>
                <a:effectLst>
                  <a:glow rad="368300">
                    <a:schemeClr val="tx2"/>
                  </a:glow>
                </a:effectLst>
                <a:ea typeface="+mn-ea"/>
                <a:cs typeface="+mn-cs"/>
              </a:rPr>
              <a:t>2 million were excited to enlist</a:t>
            </a:r>
            <a:endParaRPr lang="en-US" altLang="en-US" sz="3000" dirty="0">
              <a:solidFill>
                <a:schemeClr val="bg1"/>
              </a:solidFill>
              <a:effectLst>
                <a:glow rad="368300">
                  <a:schemeClr val="tx2"/>
                </a:glow>
              </a:effectLst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 rot="21187075">
            <a:off x="-58738" y="4021138"/>
            <a:ext cx="9863138" cy="1117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6600" b="1" kern="0" dirty="0" smtClean="0"/>
              <a:t>PROPAGANDA</a:t>
            </a:r>
            <a:endParaRPr lang="en-US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7" descr="Off to the front W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34" b="484"/>
          <a:stretch>
            <a:fillRect/>
          </a:stretch>
        </p:blipFill>
        <p:spPr bwMode="auto">
          <a:xfrm>
            <a:off x="-33338" y="9525"/>
            <a:ext cx="9329738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99150" y="9290"/>
            <a:ext cx="7938392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Volunteers for the War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5010">
            <a:off x="4748213" y="196850"/>
            <a:ext cx="4537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0939" y="149465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3000" b="1" dirty="0">
                <a:solidFill>
                  <a:schemeClr val="bg1"/>
                </a:solidFill>
                <a:effectLst>
                  <a:glow rad="368300">
                    <a:schemeClr val="tx2"/>
                  </a:glow>
                </a:effectLst>
                <a:ea typeface="+mn-ea"/>
                <a:cs typeface="+mn-cs"/>
              </a:rPr>
              <a:t>Not all soldiers were drafted</a:t>
            </a:r>
          </a:p>
          <a:p>
            <a:pPr marL="9144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en-US" altLang="en-US" sz="3000" b="1" dirty="0">
              <a:solidFill>
                <a:schemeClr val="bg1"/>
              </a:solidFill>
              <a:effectLst>
                <a:glow rad="368300">
                  <a:schemeClr val="tx2"/>
                </a:glow>
              </a:effectLst>
              <a:ea typeface="+mn-ea"/>
              <a:cs typeface="+mn-cs"/>
            </a:endParaRPr>
          </a:p>
          <a:p>
            <a:pPr marL="914400" indent="-457200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sz="3000" b="1" dirty="0">
                <a:solidFill>
                  <a:schemeClr val="bg1"/>
                </a:solidFill>
                <a:effectLst>
                  <a:glow rad="368300">
                    <a:schemeClr val="tx2"/>
                  </a:glow>
                </a:effectLst>
                <a:ea typeface="+mn-ea"/>
                <a:cs typeface="+mn-cs"/>
              </a:rPr>
              <a:t>2 million were excited to enlist</a:t>
            </a:r>
            <a:endParaRPr lang="en-US" altLang="en-US" sz="3000" dirty="0">
              <a:solidFill>
                <a:schemeClr val="bg1"/>
              </a:solidFill>
              <a:effectLst>
                <a:glow rad="368300">
                  <a:schemeClr val="tx2"/>
                </a:glow>
              </a:effectLst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6487">
            <a:off x="-71438" y="328613"/>
            <a:ext cx="49085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22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https://historyinlivingcolor.files.wordpress.com/2013/09/african_american_soldiers_world_war_i_edited-2.jpg?w=3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144000" cy="72374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8409" y="-2583"/>
            <a:ext cx="8254184" cy="7848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500" b="1" dirty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African Americans Join the War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58409" y="1676400"/>
            <a:ext cx="8001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914400" indent="-457200" eaLnBrk="1" hangingPunct="1">
              <a:lnSpc>
                <a:spcPct val="90000"/>
              </a:lnSpc>
              <a:defRPr/>
            </a:pPr>
            <a:r>
              <a:rPr lang="en-US" altLang="en-US" sz="2800" kern="0" dirty="0" smtClean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</a:rPr>
              <a:t>400,000 African Americans were drafted, 42,000 served over seas</a:t>
            </a:r>
          </a:p>
          <a:p>
            <a:pPr marL="914400" indent="-457200" eaLnBrk="1" hangingPunct="1">
              <a:lnSpc>
                <a:spcPct val="90000"/>
              </a:lnSpc>
              <a:defRPr/>
            </a:pPr>
            <a:r>
              <a:rPr lang="en-US" altLang="en-US" sz="2800" kern="0" dirty="0" smtClean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</a:rPr>
              <a:t>African American soldiers faced discrimination and prejudice</a:t>
            </a:r>
          </a:p>
          <a:p>
            <a:pPr marL="914400" indent="-457200" eaLnBrk="1" hangingPunct="1">
              <a:lnSpc>
                <a:spcPct val="90000"/>
              </a:lnSpc>
              <a:defRPr/>
            </a:pPr>
            <a:r>
              <a:rPr lang="en-US" altLang="en-US" sz="2800" kern="0" dirty="0" smtClean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</a:rPr>
              <a:t>They served in racially segregated units</a:t>
            </a:r>
          </a:p>
          <a:p>
            <a:pPr marL="914400" indent="-457200" eaLnBrk="1" hangingPunct="1">
              <a:lnSpc>
                <a:spcPct val="90000"/>
              </a:lnSpc>
              <a:defRPr/>
            </a:pPr>
            <a:r>
              <a:rPr lang="en-US" altLang="en-US" sz="2800" kern="0" dirty="0" smtClean="0">
                <a:solidFill>
                  <a:schemeClr val="bg1"/>
                </a:solidFill>
                <a:effectLst>
                  <a:glow rad="292100">
                    <a:schemeClr val="tx1"/>
                  </a:glow>
                </a:effectLst>
              </a:rPr>
              <a:t>Many African Americans won praise from their commanders and received war medals.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9144000" cy="680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2" descr="http://thelightnashville.com/wp-content/uploads/Play-Button_shutterstock_1235835971-1024x102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40400"/>
            <a:ext cx="117792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7" descr="http://press.princeton.edu/blog/wp-content/uploads/2008/12/nur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0"/>
            <a:ext cx="93313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60385" y="152400"/>
            <a:ext cx="7850226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 w="11430"/>
                <a:gradFill>
                  <a:gsLst>
                    <a:gs pos="0">
                      <a:srgbClr val="DDEBCF"/>
                    </a:gs>
                    <a:gs pos="50000">
                      <a:srgbClr val="9CB86E"/>
                    </a:gs>
                    <a:gs pos="100000">
                      <a:srgbClr val="156B13"/>
                    </a:gs>
                  </a:gsLst>
                  <a:lin ang="5400000" scaled="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erlin Sans FB Demi" panose="020E0802020502020306" pitchFamily="34" charset="0"/>
                <a:ea typeface="+mn-ea"/>
                <a:cs typeface="+mn-cs"/>
              </a:rPr>
              <a:t>Women in the Military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185980" y="1168063"/>
            <a:ext cx="5943600" cy="37548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indent="-4572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 kern="0" dirty="0">
                <a:solidFill>
                  <a:schemeClr val="bg1"/>
                </a:solidFill>
                <a:effectLst>
                  <a:glow rad="203200">
                    <a:schemeClr val="tx2"/>
                  </a:glow>
                </a:effectLst>
                <a:latin typeface="Arial"/>
                <a:ea typeface="+mn-ea"/>
                <a:cs typeface="+mn-cs"/>
              </a:rPr>
              <a:t>WWI first war in which women officially served. </a:t>
            </a:r>
          </a:p>
          <a:p>
            <a:pPr marL="914400" indent="-4572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 kern="0" dirty="0">
                <a:solidFill>
                  <a:schemeClr val="bg1"/>
                </a:solidFill>
                <a:effectLst>
                  <a:glow rad="203200">
                    <a:schemeClr val="tx2"/>
                  </a:glow>
                </a:effectLst>
                <a:latin typeface="Arial"/>
                <a:ea typeface="+mn-ea"/>
                <a:cs typeface="+mn-cs"/>
              </a:rPr>
              <a:t>The navy enlisted 11,000 women, whose jobs included clerics, pharmacists, and photographers. </a:t>
            </a:r>
          </a:p>
          <a:p>
            <a:pPr marL="914400" indent="-4572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altLang="en-US" sz="2800" kern="0" dirty="0">
                <a:solidFill>
                  <a:schemeClr val="bg1"/>
                </a:solidFill>
                <a:effectLst>
                  <a:glow rad="203200">
                    <a:schemeClr val="tx2"/>
                  </a:glow>
                </a:effectLst>
                <a:latin typeface="Arial"/>
                <a:ea typeface="+mn-ea"/>
                <a:cs typeface="+mn-cs"/>
              </a:rPr>
              <a:t>Army nurses were the only women in the military to go overseas during the war.</a:t>
            </a:r>
          </a:p>
        </p:txBody>
      </p:sp>
    </p:spTree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GrayscaleBloo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F2F2F2"/>
      </a:accent1>
      <a:accent2>
        <a:srgbClr val="F2F2F2"/>
      </a:accent2>
      <a:accent3>
        <a:srgbClr val="D0D0D0"/>
      </a:accent3>
      <a:accent4>
        <a:srgbClr val="BFBFBF"/>
      </a:accent4>
      <a:accent5>
        <a:srgbClr val="E60706"/>
      </a:accent5>
      <a:accent6>
        <a:srgbClr val="FFFFFF"/>
      </a:accent6>
      <a:hlink>
        <a:srgbClr val="FA4342"/>
      </a:hlink>
      <a:folHlink>
        <a:srgbClr val="B90504"/>
      </a:folHlink>
    </a:clrScheme>
    <a:fontScheme name="TrebuchetGeorgia">
      <a:majorFont>
        <a:latin typeface="Trebuchet MS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oundry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GrayscaleBlood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F2F2F2"/>
    </a:accent1>
    <a:accent2>
      <a:srgbClr val="F2F2F2"/>
    </a:accent2>
    <a:accent3>
      <a:srgbClr val="D0D0D0"/>
    </a:accent3>
    <a:accent4>
      <a:srgbClr val="BFBFBF"/>
    </a:accent4>
    <a:accent5>
      <a:srgbClr val="E60706"/>
    </a:accent5>
    <a:accent6>
      <a:srgbClr val="FFFFFF"/>
    </a:accent6>
    <a:hlink>
      <a:srgbClr val="FA4342"/>
    </a:hlink>
    <a:folHlink>
      <a:srgbClr val="B905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5174</TotalTime>
  <Words>1407</Words>
  <Application>Microsoft Office PowerPoint</Application>
  <PresentationFormat>On-screen Show (4:3)</PresentationFormat>
  <Paragraphs>190</Paragraphs>
  <Slides>45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45</vt:i4>
      </vt:variant>
    </vt:vector>
  </HeadingPairs>
  <TitlesOfParts>
    <vt:vector size="58" baseType="lpstr">
      <vt:lpstr>ＭＳ Ｐゴシック</vt:lpstr>
      <vt:lpstr>Arial</vt:lpstr>
      <vt:lpstr>Berlin Sans FB</vt:lpstr>
      <vt:lpstr>Berlin Sans FB Demi</vt:lpstr>
      <vt:lpstr>Calibri</vt:lpstr>
      <vt:lpstr>Georgia</vt:lpstr>
      <vt:lpstr>Helvetica</vt:lpstr>
      <vt:lpstr>Times</vt:lpstr>
      <vt:lpstr>Trebuchet MS</vt:lpstr>
      <vt:lpstr>Default Design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conscription ? </vt:lpstr>
      <vt:lpstr>How were women involved in the military?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Sheep Clubs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was the function of the War Industries Board in the United States during World War I? </vt:lpstr>
      <vt:lpstr>How did World War I affect the position of women in the United States?</vt:lpstr>
      <vt:lpstr>During World War I African Americans left the South to settle in the North and West looking for jobs, this was called? </vt:lpstr>
      <vt:lpstr>PowerPoint Presentation</vt:lpstr>
      <vt:lpstr>PowerPoint Presentation</vt:lpstr>
      <vt:lpstr>PowerPoint Presentation</vt:lpstr>
      <vt:lpstr>PowerPoint Presentation</vt:lpstr>
      <vt:lpstr>  Why was the establishment of the Committee on Public Information significant to the general public of the United States during World War I?  </vt:lpstr>
      <vt:lpstr>  What was the purpose of United States propaganda during World War I?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During World War I, how did American civilians contributed to the war effort?</vt:lpstr>
      <vt:lpstr>During World War I, fears of nonconformity and disloyalty on the home front resulted in </vt:lpstr>
      <vt:lpstr>The passage of the Espionage and Sedition           Acts reflected the Wilson Administration’s             belief that</vt:lpstr>
      <vt:lpstr>How did World War I affect legal immigrants to the United States?</vt:lpstr>
      <vt:lpstr>PowerPoint Presentation</vt:lpstr>
    </vt:vector>
  </TitlesOfParts>
  <Company>閈]皤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Plan:  Child Labor During the  Industrial Revolution</dc:title>
  <dc:creator>Trial User</dc:creator>
  <cp:lastModifiedBy>alison McLin</cp:lastModifiedBy>
  <cp:revision>79</cp:revision>
  <dcterms:created xsi:type="dcterms:W3CDTF">2007-11-28T19:32:25Z</dcterms:created>
  <dcterms:modified xsi:type="dcterms:W3CDTF">2019-12-11T21:28:15Z</dcterms:modified>
</cp:coreProperties>
</file>