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43"/>
  </p:notesMasterIdLst>
  <p:sldIdLst>
    <p:sldId id="256" r:id="rId2"/>
    <p:sldId id="287" r:id="rId3"/>
    <p:sldId id="302" r:id="rId4"/>
    <p:sldId id="258" r:id="rId5"/>
    <p:sldId id="257" r:id="rId6"/>
    <p:sldId id="259" r:id="rId7"/>
    <p:sldId id="260" r:id="rId8"/>
    <p:sldId id="281" r:id="rId9"/>
    <p:sldId id="282" r:id="rId10"/>
    <p:sldId id="261" r:id="rId11"/>
    <p:sldId id="262" r:id="rId12"/>
    <p:sldId id="290" r:id="rId13"/>
    <p:sldId id="263" r:id="rId14"/>
    <p:sldId id="264" r:id="rId15"/>
    <p:sldId id="291" r:id="rId16"/>
    <p:sldId id="292" r:id="rId17"/>
    <p:sldId id="265" r:id="rId18"/>
    <p:sldId id="285" r:id="rId19"/>
    <p:sldId id="274" r:id="rId20"/>
    <p:sldId id="266" r:id="rId21"/>
    <p:sldId id="293" r:id="rId22"/>
    <p:sldId id="294" r:id="rId23"/>
    <p:sldId id="295" r:id="rId24"/>
    <p:sldId id="296" r:id="rId25"/>
    <p:sldId id="297" r:id="rId26"/>
    <p:sldId id="267" r:id="rId27"/>
    <p:sldId id="288" r:id="rId28"/>
    <p:sldId id="289" r:id="rId29"/>
    <p:sldId id="268" r:id="rId30"/>
    <p:sldId id="269" r:id="rId31"/>
    <p:sldId id="270" r:id="rId32"/>
    <p:sldId id="271" r:id="rId33"/>
    <p:sldId id="278" r:id="rId34"/>
    <p:sldId id="272" r:id="rId35"/>
    <p:sldId id="300" r:id="rId36"/>
    <p:sldId id="299" r:id="rId37"/>
    <p:sldId id="273" r:id="rId38"/>
    <p:sldId id="279" r:id="rId39"/>
    <p:sldId id="283" r:id="rId40"/>
    <p:sldId id="284"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44" autoAdjust="0"/>
  </p:normalViewPr>
  <p:slideViewPr>
    <p:cSldViewPr>
      <p:cViewPr varScale="1">
        <p:scale>
          <a:sx n="91" d="100"/>
          <a:sy n="91" d="100"/>
        </p:scale>
        <p:origin x="-114"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3F862-A024-476A-88D9-137D32A3006C}" type="datetimeFigureOut">
              <a:rPr lang="en-US" smtClean="0"/>
              <a:pPr/>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EEF7D-3D41-4E76-B5F4-5B1CA533280A}" type="slidenum">
              <a:rPr lang="en-US" smtClean="0"/>
              <a:pPr/>
              <a:t>‹#›</a:t>
            </a:fld>
            <a:endParaRPr lang="en-US"/>
          </a:p>
        </p:txBody>
      </p:sp>
    </p:spTree>
    <p:extLst>
      <p:ext uri="{BB962C8B-B14F-4D97-AF65-F5344CB8AC3E}">
        <p14:creationId xmlns:p14="http://schemas.microsoft.com/office/powerpoint/2010/main" val="136874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a:t>
            </a:r>
            <a:r>
              <a:rPr lang="en-US" baseline="0" dirty="0" smtClean="0"/>
              <a:t> talking about WWII by looking at movie trailers about the war. We will talk about the European side of the war today and tomorrow talk about the Pacific side. The movies are in a timeline according to what they are about. There are many more WWII movies out there than just the ones we will look at today. Excuse the language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1</a:t>
            </a:fld>
            <a:endParaRPr lang="en-US"/>
          </a:p>
        </p:txBody>
      </p:sp>
    </p:spTree>
    <p:extLst>
      <p:ext uri="{BB962C8B-B14F-4D97-AF65-F5344CB8AC3E}">
        <p14:creationId xmlns:p14="http://schemas.microsoft.com/office/powerpoint/2010/main" val="235867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of the plane</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20</a:t>
            </a:fld>
            <a:endParaRPr lang="en-US"/>
          </a:p>
        </p:txBody>
      </p:sp>
    </p:spTree>
    <p:extLst>
      <p:ext uri="{BB962C8B-B14F-4D97-AF65-F5344CB8AC3E}">
        <p14:creationId xmlns:p14="http://schemas.microsoft.com/office/powerpoint/2010/main" val="107032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movie about the chaos of the last</a:t>
            </a:r>
            <a:r>
              <a:rPr lang="en-US" baseline="0" dirty="0" smtClean="0"/>
              <a:t> days of his life and also all of the generals who were involved.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26</a:t>
            </a:fld>
            <a:endParaRPr lang="en-US"/>
          </a:p>
        </p:txBody>
      </p:sp>
    </p:spTree>
    <p:extLst>
      <p:ext uri="{BB962C8B-B14F-4D97-AF65-F5344CB8AC3E}">
        <p14:creationId xmlns:p14="http://schemas.microsoft.com/office/powerpoint/2010/main" val="6659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shook Hitler’s hand in the 1936 Olympics in Berlin.</a:t>
            </a:r>
            <a:r>
              <a:rPr lang="en-US" baseline="0" dirty="0" smtClean="0"/>
              <a:t> </a:t>
            </a:r>
            <a:r>
              <a:rPr lang="en-US" dirty="0" smtClean="0"/>
              <a:t>He was singled out and tortured in Japan prison camp because he</a:t>
            </a:r>
            <a:r>
              <a:rPr lang="en-US" baseline="0" dirty="0" smtClean="0"/>
              <a:t> was an Olympian.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30</a:t>
            </a:fld>
            <a:endParaRPr lang="en-US"/>
          </a:p>
        </p:txBody>
      </p:sp>
    </p:spTree>
    <p:extLst>
      <p:ext uri="{BB962C8B-B14F-4D97-AF65-F5344CB8AC3E}">
        <p14:creationId xmlns:p14="http://schemas.microsoft.com/office/powerpoint/2010/main" val="350765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three of the si</a:t>
            </a:r>
            <a:r>
              <a:rPr lang="en-US" baseline="0" dirty="0" smtClean="0"/>
              <a:t>x soldiers in the picture survived the war. They did not look at themselves as heroes.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32</a:t>
            </a:fld>
            <a:endParaRPr lang="en-US"/>
          </a:p>
        </p:txBody>
      </p:sp>
    </p:spTree>
    <p:extLst>
      <p:ext uri="{BB962C8B-B14F-4D97-AF65-F5344CB8AC3E}">
        <p14:creationId xmlns:p14="http://schemas.microsoft.com/office/powerpoint/2010/main" val="359619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Americans wanted Iwo Jima</a:t>
            </a:r>
            <a:r>
              <a:rPr lang="en-US" baseline="0" dirty="0" smtClean="0"/>
              <a:t> because it would provide a launching point for an invasion of Japan. Same people who made Flags of our Fathers (Clint Eastwood) Letters found in Mt. </a:t>
            </a:r>
            <a:r>
              <a:rPr lang="en-US" baseline="0" dirty="0" err="1" smtClean="0"/>
              <a:t>Suribachi</a:t>
            </a:r>
            <a:r>
              <a:rPr lang="en-US" baseline="0" dirty="0" smtClean="0"/>
              <a:t> detailing what they went through </a:t>
            </a:r>
          </a:p>
          <a:p>
            <a:r>
              <a:rPr lang="en-US" baseline="0" dirty="0" smtClean="0"/>
              <a:t>Over 22,000 defending the island, only around 200 survived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34</a:t>
            </a:fld>
            <a:endParaRPr lang="en-US"/>
          </a:p>
        </p:txBody>
      </p:sp>
    </p:spTree>
    <p:extLst>
      <p:ext uri="{BB962C8B-B14F-4D97-AF65-F5344CB8AC3E}">
        <p14:creationId xmlns:p14="http://schemas.microsoft.com/office/powerpoint/2010/main" val="85863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Bridge is in Bangkok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35</a:t>
            </a:fld>
            <a:endParaRPr lang="en-US"/>
          </a:p>
        </p:txBody>
      </p:sp>
    </p:spTree>
    <p:extLst>
      <p:ext uri="{BB962C8B-B14F-4D97-AF65-F5344CB8AC3E}">
        <p14:creationId xmlns:p14="http://schemas.microsoft.com/office/powerpoint/2010/main" val="373526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36</a:t>
            </a:fld>
            <a:endParaRPr lang="en-US"/>
          </a:p>
        </p:txBody>
      </p:sp>
    </p:spTree>
    <p:extLst>
      <p:ext uri="{BB962C8B-B14F-4D97-AF65-F5344CB8AC3E}">
        <p14:creationId xmlns:p14="http://schemas.microsoft.com/office/powerpoint/2010/main" val="183631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Terrence </a:t>
            </a:r>
            <a:r>
              <a:rPr lang="en-US" sz="1200" b="0" i="0" kern="1200" dirty="0" err="1" smtClean="0">
                <a:solidFill>
                  <a:schemeClr val="tx1"/>
                </a:solidFill>
                <a:effectLst/>
                <a:latin typeface="+mn-lt"/>
                <a:ea typeface="+mn-ea"/>
                <a:cs typeface="+mn-cs"/>
              </a:rPr>
              <a:t>Malick's</a:t>
            </a:r>
            <a:r>
              <a:rPr lang="en-US" sz="1200" b="0" i="0" kern="1200" dirty="0" smtClean="0">
                <a:solidFill>
                  <a:schemeClr val="tx1"/>
                </a:solidFill>
                <a:effectLst/>
                <a:latin typeface="+mn-lt"/>
                <a:ea typeface="+mn-ea"/>
                <a:cs typeface="+mn-cs"/>
              </a:rPr>
              <a:t> adaptation of James Jones' autobiographical 1962 novel, focusing on the conflict at Guadalcanal during the second World War.</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37</a:t>
            </a:fld>
            <a:endParaRPr lang="en-US"/>
          </a:p>
        </p:txBody>
      </p:sp>
    </p:spTree>
    <p:extLst>
      <p:ext uri="{BB962C8B-B14F-4D97-AF65-F5344CB8AC3E}">
        <p14:creationId xmlns:p14="http://schemas.microsoft.com/office/powerpoint/2010/main" val="313260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extraordinary true story of conscientious objector Desmond T. Doss who saved 75 men in Okinawa, during the bloodiest battle of WWII, without firing a single shot. Believing that the war was just but killing was nevertheless wrong, he was the only American soldier in WWII to fight on the front lines without a weapon. As an army medic Doss single-handedly evacuated the wounded near enemy lines - braving enemy fire and putting his own life on the line. He was the first conscientious objector to ever win the Congressional Medal of Honor.</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39</a:t>
            </a:fld>
            <a:endParaRPr lang="en-US"/>
          </a:p>
        </p:txBody>
      </p:sp>
    </p:spTree>
    <p:extLst>
      <p:ext uri="{BB962C8B-B14F-4D97-AF65-F5344CB8AC3E}">
        <p14:creationId xmlns:p14="http://schemas.microsoft.com/office/powerpoint/2010/main" val="209007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 started in September</a:t>
            </a:r>
            <a:r>
              <a:rPr lang="en-US" baseline="0" dirty="0" smtClean="0"/>
              <a:t> 1939</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4</a:t>
            </a:fld>
            <a:endParaRPr lang="en-US"/>
          </a:p>
        </p:txBody>
      </p:sp>
    </p:spTree>
    <p:extLst>
      <p:ext uri="{BB962C8B-B14F-4D97-AF65-F5344CB8AC3E}">
        <p14:creationId xmlns:p14="http://schemas.microsoft.com/office/powerpoint/2010/main" val="429379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506</a:t>
            </a:r>
            <a:r>
              <a:rPr lang="en-US" baseline="30000" dirty="0" smtClean="0"/>
              <a:t>th</a:t>
            </a:r>
            <a:r>
              <a:rPr lang="en-US" dirty="0" smtClean="0"/>
              <a:t> Parachute</a:t>
            </a:r>
            <a:r>
              <a:rPr lang="en-US" baseline="0" dirty="0" smtClean="0"/>
              <a:t> Infantry Regiment, 101</a:t>
            </a:r>
            <a:r>
              <a:rPr lang="en-US" baseline="30000" dirty="0" smtClean="0"/>
              <a:t>st</a:t>
            </a:r>
            <a:r>
              <a:rPr lang="en-US" baseline="0" dirty="0" smtClean="0"/>
              <a:t> Airborne Division. Based from Stephen Ambrose’s book that details the members of the Easy Company. Normandy, Netherlands, and Belgium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6</a:t>
            </a:fld>
            <a:endParaRPr lang="en-US"/>
          </a:p>
        </p:txBody>
      </p:sp>
    </p:spTree>
    <p:extLst>
      <p:ext uri="{BB962C8B-B14F-4D97-AF65-F5344CB8AC3E}">
        <p14:creationId xmlns:p14="http://schemas.microsoft.com/office/powerpoint/2010/main" val="257131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June 6, 1944</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7</a:t>
            </a:fld>
            <a:endParaRPr lang="en-US"/>
          </a:p>
        </p:txBody>
      </p:sp>
    </p:spTree>
    <p:extLst>
      <p:ext uri="{BB962C8B-B14F-4D97-AF65-F5344CB8AC3E}">
        <p14:creationId xmlns:p14="http://schemas.microsoft.com/office/powerpoint/2010/main" val="12564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10</a:t>
            </a:fld>
            <a:endParaRPr lang="en-US"/>
          </a:p>
        </p:txBody>
      </p:sp>
    </p:spTree>
    <p:extLst>
      <p:ext uri="{BB962C8B-B14F-4D97-AF65-F5344CB8AC3E}">
        <p14:creationId xmlns:p14="http://schemas.microsoft.com/office/powerpoint/2010/main" val="17458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Nazi</a:t>
            </a:r>
            <a:r>
              <a:rPr lang="en-US" baseline="0" dirty="0" smtClean="0"/>
              <a:t> captain was a fan and was amazed by his abilities. His family was not saved from the concentration camp. He went through many near-death experiences.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11</a:t>
            </a:fld>
            <a:endParaRPr lang="en-US"/>
          </a:p>
        </p:txBody>
      </p:sp>
    </p:spTree>
    <p:extLst>
      <p:ext uri="{BB962C8B-B14F-4D97-AF65-F5344CB8AC3E}">
        <p14:creationId xmlns:p14="http://schemas.microsoft.com/office/powerpoint/2010/main" val="262297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film was shot in black and white and was made</a:t>
            </a:r>
            <a:r>
              <a:rPr lang="en-US" baseline="0" dirty="0" smtClean="0"/>
              <a:t> as a documentary. The scenes are not real life scenes. Spielberg wanted to give the film a sense of timelessness. (time is unaffected)</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13</a:t>
            </a:fld>
            <a:endParaRPr lang="en-US"/>
          </a:p>
        </p:txBody>
      </p:sp>
    </p:spTree>
    <p:extLst>
      <p:ext uri="{BB962C8B-B14F-4D97-AF65-F5344CB8AC3E}">
        <p14:creationId xmlns:p14="http://schemas.microsoft.com/office/powerpoint/2010/main" val="232525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officer ultimately ends up killing his own son</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14</a:t>
            </a:fld>
            <a:endParaRPr lang="en-US"/>
          </a:p>
        </p:txBody>
      </p:sp>
    </p:spTree>
    <p:extLst>
      <p:ext uri="{BB962C8B-B14F-4D97-AF65-F5344CB8AC3E}">
        <p14:creationId xmlns:p14="http://schemas.microsoft.com/office/powerpoint/2010/main" val="375286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were Jews and others who stepped</a:t>
            </a:r>
            <a:r>
              <a:rPr lang="en-US" baseline="0" dirty="0" smtClean="0"/>
              <a:t> up to fight against Germany. </a:t>
            </a:r>
            <a:endParaRPr lang="en-US" dirty="0"/>
          </a:p>
        </p:txBody>
      </p:sp>
      <p:sp>
        <p:nvSpPr>
          <p:cNvPr id="4" name="Slide Number Placeholder 3"/>
          <p:cNvSpPr>
            <a:spLocks noGrp="1"/>
          </p:cNvSpPr>
          <p:nvPr>
            <p:ph type="sldNum" sz="quarter" idx="10"/>
          </p:nvPr>
        </p:nvSpPr>
        <p:spPr/>
        <p:txBody>
          <a:bodyPr/>
          <a:lstStyle/>
          <a:p>
            <a:fld id="{672EEF7D-3D41-4E76-B5F4-5B1CA533280A}" type="slidenum">
              <a:rPr lang="en-US" smtClean="0"/>
              <a:pPr/>
              <a:t>17</a:t>
            </a:fld>
            <a:endParaRPr lang="en-US"/>
          </a:p>
        </p:txBody>
      </p:sp>
    </p:spTree>
    <p:extLst>
      <p:ext uri="{BB962C8B-B14F-4D97-AF65-F5344CB8AC3E}">
        <p14:creationId xmlns:p14="http://schemas.microsoft.com/office/powerpoint/2010/main" val="287252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183337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313322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278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350793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550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418883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322350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139031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306604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0C0A-CE48-4216-B784-C602EA55092D}" type="datetimeFigureOut">
              <a:rPr lang="en-US" smtClean="0"/>
              <a:pPr/>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132419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220C0A-CE48-4216-B784-C602EA55092D}" type="datetimeFigureOut">
              <a:rPr lang="en-US" smtClean="0"/>
              <a:pPr/>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4504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220C0A-CE48-4216-B784-C602EA55092D}" type="datetimeFigureOut">
              <a:rPr lang="en-US" smtClean="0"/>
              <a:pPr/>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265720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220C0A-CE48-4216-B784-C602EA55092D}" type="datetimeFigureOut">
              <a:rPr lang="en-US" smtClean="0"/>
              <a:pPr/>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210691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20C0A-CE48-4216-B784-C602EA55092D}" type="datetimeFigureOut">
              <a:rPr lang="en-US" smtClean="0"/>
              <a:pPr/>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307227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20C0A-CE48-4216-B784-C602EA55092D}" type="datetimeFigureOut">
              <a:rPr lang="en-US" smtClean="0"/>
              <a:pPr/>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141988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20C0A-CE48-4216-B784-C602EA55092D}" type="datetimeFigureOut">
              <a:rPr lang="en-US" smtClean="0"/>
              <a:pPr/>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8882E-7C63-482C-834A-A172E53BEBDF}" type="slidenum">
              <a:rPr lang="en-US" smtClean="0"/>
              <a:pPr/>
              <a:t>‹#›</a:t>
            </a:fld>
            <a:endParaRPr lang="en-US"/>
          </a:p>
        </p:txBody>
      </p:sp>
    </p:spTree>
    <p:extLst>
      <p:ext uri="{BB962C8B-B14F-4D97-AF65-F5344CB8AC3E}">
        <p14:creationId xmlns:p14="http://schemas.microsoft.com/office/powerpoint/2010/main" val="18795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220C0A-CE48-4216-B784-C602EA55092D}" type="datetimeFigureOut">
              <a:rPr lang="en-US" smtClean="0"/>
              <a:pPr/>
              <a:t>4/19/2019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C28882E-7C63-482C-834A-A172E53BEBDF}" type="slidenum">
              <a:rPr lang="en-US" smtClean="0"/>
              <a:pPr/>
              <a:t>‹#›</a:t>
            </a:fld>
            <a:endParaRPr lang="en-US"/>
          </a:p>
        </p:txBody>
      </p:sp>
    </p:spTree>
    <p:extLst>
      <p:ext uri="{BB962C8B-B14F-4D97-AF65-F5344CB8AC3E}">
        <p14:creationId xmlns:p14="http://schemas.microsoft.com/office/powerpoint/2010/main" val="354452966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4O-sMh_DO6I" TargetMode="External"/><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IRLLPa-j9o"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vWLvq0jC-c0"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wfIf1WMhgc"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9ypMp0s5Hiw"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92EBSmxinus" TargetMode="Externa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yOBPV_r4_hs" TargetMode="External"/><Relationship Id="rId2" Type="http://schemas.openxmlformats.org/officeDocument/2006/relationships/hyperlink" Target="https://www.youtube.com/watch?v=KNxFIwRCLuE"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9eUXSzZNk"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s://www.youtube.com/watch?v=jobufl3C5a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youtube.com/watch?v=lKkBdvS5kso" TargetMode="External"/><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youtube.com/watch?v=2imOf6-H3tI" TargetMode="Externa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5CjKEFb-sM" TargetMode="External"/><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youtube.com/watch?v=BpA6TC0T_Lw" TargetMode="Externa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youtube.com/watch?v=lyQtc309Y9M" TargetMode="Externa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youtube.com/watch?v=-OGvZoIrXpg" TargetMode="Externa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Bp1RXmM1-60" TargetMode="External"/><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LEfQHvyddLI" TargetMode="External"/><Relationship Id="rId2" Type="http://schemas.openxmlformats.org/officeDocument/2006/relationships/hyperlink" Target="https://www.youtube.com/watch?v=vl1au23Ucjk" TargetMode="External"/><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youtube.com/watch?v=kFUfY9bQMgI" TargetMode="External"/><Relationship Id="rId1" Type="http://schemas.openxmlformats.org/officeDocument/2006/relationships/slideLayout" Target="../slideLayouts/slideLayout4.xml"/><Relationship Id="rId4" Type="http://schemas.openxmlformats.org/officeDocument/2006/relationships/hyperlink" Target="https://en.wikipedia.org/wiki/Tora!_Tora!_Tora!#cite_note-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smoNSbMs9Yo" TargetMode="External"/><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3.gif"/><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XRtZUkAR2u4"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X8mBzKLhL0U" TargetMode="External"/><Relationship Id="rId7" Type="http://schemas.openxmlformats.org/officeDocument/2006/relationships/image" Target="../media/image67.gi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www.youtube.com/watch?v=WjofsqGsDvY" TargetMode="External"/><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1KiBildlym4" TargetMode="External"/><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51lo2dpaZ_g" TargetMode="External"/><Relationship Id="rId7"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SFMmJMNRv-Q"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86QB_WXYcq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85.jpeg"/><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LCmlOhsIwB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6.jpeg"/></Relationships>
</file>

<file path=ppt/slides/_rels/slide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istory.com/topics/world-war-ii/world-war-ii-history/videos/battle-okinaw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hyperlink" Target="https://www.youtube.com/watch?v=s2-1hz1juBI" TargetMode="Externa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tkbSqBU98Q"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youtube.com/watch?v=B4HSpmiR8Uo" TargetMode="External"/><Relationship Id="rId5" Type="http://schemas.openxmlformats.org/officeDocument/2006/relationships/image" Target="../media/image6.gif"/><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www.history.com/topics/world-war-ii/bombing-of-hiroshima-and-nagasaki/videos" TargetMode="Externa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s://www.youtube.com/watch?v=TWgbkv-7rNI" TargetMode="Externa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bxIsVYdB0lA"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9ePLPC6bgB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whP5b4tD6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8305800" cy="1894362"/>
          </a:xfrm>
        </p:spPr>
        <p:txBody>
          <a:bodyPr>
            <a:noAutofit/>
          </a:bodyPr>
          <a:lstStyle/>
          <a:p>
            <a:r>
              <a:rPr lang="en-US" sz="6000" dirty="0" smtClean="0"/>
              <a:t>World War II Movies</a:t>
            </a:r>
            <a:endParaRPr lang="en-US" sz="6000" dirty="0"/>
          </a:p>
        </p:txBody>
      </p:sp>
      <p:sp>
        <p:nvSpPr>
          <p:cNvPr id="3" name="Subtitle 2"/>
          <p:cNvSpPr>
            <a:spLocks noGrp="1"/>
          </p:cNvSpPr>
          <p:nvPr>
            <p:ph type="subTitle" idx="1"/>
          </p:nvPr>
        </p:nvSpPr>
        <p:spPr>
          <a:xfrm>
            <a:off x="762000" y="4572000"/>
            <a:ext cx="7239000" cy="1371600"/>
          </a:xfrm>
        </p:spPr>
        <p:txBody>
          <a:bodyPr>
            <a:noAutofit/>
          </a:bodyPr>
          <a:lstStyle/>
          <a:p>
            <a:r>
              <a:rPr lang="en-US" sz="4000" dirty="0" smtClean="0"/>
              <a:t>Europe and Pacific Fronts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47714" cy="1320800"/>
          </a:xfrm>
        </p:spPr>
        <p:txBody>
          <a:bodyPr/>
          <a:lstStyle/>
          <a:p>
            <a:r>
              <a:rPr lang="en-US" b="1" i="1" dirty="0" smtClean="0"/>
              <a:t>Enemy at the Gates</a:t>
            </a:r>
            <a:endParaRPr lang="en-US" b="1" i="1" dirty="0"/>
          </a:p>
        </p:txBody>
      </p:sp>
      <p:sp>
        <p:nvSpPr>
          <p:cNvPr id="3" name="Content Placeholder 2"/>
          <p:cNvSpPr>
            <a:spLocks noGrp="1"/>
          </p:cNvSpPr>
          <p:nvPr>
            <p:ph sz="half" idx="1"/>
          </p:nvPr>
        </p:nvSpPr>
        <p:spPr>
          <a:xfrm>
            <a:off x="328862" y="889000"/>
            <a:ext cx="3088109" cy="3880772"/>
          </a:xfrm>
        </p:spPr>
        <p:txBody>
          <a:bodyPr>
            <a:normAutofit/>
          </a:bodyPr>
          <a:lstStyle/>
          <a:p>
            <a:r>
              <a:rPr lang="en-US" dirty="0" smtClean="0"/>
              <a:t>Battle of Stalingrad 1942- early 1943</a:t>
            </a:r>
          </a:p>
          <a:p>
            <a:r>
              <a:rPr lang="en-US" dirty="0" smtClean="0"/>
              <a:t>German sniper and Russian sniper </a:t>
            </a:r>
          </a:p>
          <a:p>
            <a:r>
              <a:rPr lang="en-US" dirty="0" smtClean="0"/>
              <a:t>Russian sniper’s efforts are published as propaganda to give Russians hope</a:t>
            </a:r>
          </a:p>
          <a:p>
            <a:r>
              <a:rPr lang="en-US" dirty="0" smtClean="0"/>
              <a:t>German sniper comes to try and put an end to the Russian sniper</a:t>
            </a:r>
            <a:endParaRPr lang="en-US" dirty="0"/>
          </a:p>
        </p:txBody>
      </p:sp>
      <p:pic>
        <p:nvPicPr>
          <p:cNvPr id="5" name="Content Placeholder 4" descr="11168936_800.jpg">
            <a:hlinkClick r:id="rId3"/>
          </p:cNvPr>
          <p:cNvPicPr>
            <a:picLocks noGrp="1" noChangeAspect="1"/>
          </p:cNvPicPr>
          <p:nvPr>
            <p:ph sz="half" idx="2"/>
          </p:nvPr>
        </p:nvPicPr>
        <p:blipFill>
          <a:blip r:embed="rId4" cstate="print"/>
          <a:stretch>
            <a:fillRect/>
          </a:stretch>
        </p:blipFill>
        <p:spPr>
          <a:xfrm>
            <a:off x="4886492" y="662782"/>
            <a:ext cx="2217207" cy="3325812"/>
          </a:xfrm>
        </p:spPr>
      </p:pic>
      <p:pic>
        <p:nvPicPr>
          <p:cNvPr id="5122" name="Picture 2" descr="http://www.1939-45.net/stalgr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43400"/>
            <a:ext cx="34290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padresteve.files.wordpress.com/2010/01/hungarian-dead-stalingr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119688"/>
            <a:ext cx="2295525" cy="16240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1.bp.blogspot.com/_GZCiPvPoUbo/TBoZjMrQtxI/AAAAAAAAFfg/w2tvS5VII-g/s320/Vasillii+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769772"/>
            <a:ext cx="2531274" cy="19775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66938" y="4408379"/>
            <a:ext cx="4572000" cy="646331"/>
          </a:xfrm>
          <a:prstGeom prst="rect">
            <a:avLst/>
          </a:prstGeom>
        </p:spPr>
        <p:txBody>
          <a:bodyPr>
            <a:spAutoFit/>
          </a:bodyPr>
          <a:lstStyle/>
          <a:p>
            <a:r>
              <a:rPr lang="en-US" dirty="0" err="1">
                <a:solidFill>
                  <a:srgbClr val="888888"/>
                </a:solidFill>
                <a:latin typeface="arial" panose="020B0604020202020204" pitchFamily="34" charset="0"/>
              </a:rPr>
              <a:t>Vassili</a:t>
            </a:r>
            <a:r>
              <a:rPr lang="en-US" dirty="0">
                <a:solidFill>
                  <a:srgbClr val="888888"/>
                </a:solidFill>
                <a:latin typeface="arial" panose="020B0604020202020204" pitchFamily="34" charset="0"/>
              </a:rPr>
              <a:t> </a:t>
            </a:r>
            <a:r>
              <a:rPr lang="en-US" dirty="0" err="1">
                <a:solidFill>
                  <a:srgbClr val="888888"/>
                </a:solidFill>
                <a:latin typeface="arial" panose="020B0604020202020204" pitchFamily="34" charset="0"/>
              </a:rPr>
              <a:t>Zaitsev</a:t>
            </a:r>
            <a:r>
              <a:rPr lang="en-US" dirty="0">
                <a:solidFill>
                  <a:srgbClr val="888888"/>
                </a:solidFill>
                <a:latin typeface="arial" panose="020B0604020202020204" pitchFamily="34" charset="0"/>
              </a:rPr>
              <a:t> - Soviet sniper and hero of Stalingrad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Pianist </a:t>
            </a:r>
            <a:endParaRPr lang="en-US" b="1" i="1" dirty="0"/>
          </a:p>
        </p:txBody>
      </p:sp>
      <p:sp>
        <p:nvSpPr>
          <p:cNvPr id="3" name="Content Placeholder 2"/>
          <p:cNvSpPr>
            <a:spLocks noGrp="1"/>
          </p:cNvSpPr>
          <p:nvPr>
            <p:ph sz="half" idx="1"/>
          </p:nvPr>
        </p:nvSpPr>
        <p:spPr>
          <a:xfrm>
            <a:off x="381000" y="1270000"/>
            <a:ext cx="3088109" cy="3880772"/>
          </a:xfrm>
        </p:spPr>
        <p:txBody>
          <a:bodyPr>
            <a:normAutofit/>
          </a:bodyPr>
          <a:lstStyle/>
          <a:p>
            <a:r>
              <a:rPr lang="en-US" dirty="0" smtClean="0"/>
              <a:t>Jewish pianist who was sent with his family to a concentration camp</a:t>
            </a:r>
          </a:p>
          <a:p>
            <a:r>
              <a:rPr lang="en-US" dirty="0" smtClean="0"/>
              <a:t>A Jewish police officer saves him, but not his family</a:t>
            </a:r>
          </a:p>
          <a:p>
            <a:r>
              <a:rPr lang="en-US" dirty="0" smtClean="0"/>
              <a:t>Nazi captain fed him because he was surprised by his talent</a:t>
            </a:r>
            <a:endParaRPr lang="en-US" dirty="0"/>
          </a:p>
        </p:txBody>
      </p:sp>
      <p:pic>
        <p:nvPicPr>
          <p:cNvPr id="5" name="Content Placeholder 4" descr="The_Pianist_movie.jpg">
            <a:hlinkClick r:id="rId3"/>
          </p:cNvPr>
          <p:cNvPicPr>
            <a:picLocks noGrp="1" noChangeAspect="1"/>
          </p:cNvPicPr>
          <p:nvPr>
            <p:ph sz="half" idx="2"/>
          </p:nvPr>
        </p:nvPicPr>
        <p:blipFill>
          <a:blip r:embed="rId4" cstate="print"/>
          <a:stretch>
            <a:fillRect/>
          </a:stretch>
        </p:blipFill>
        <p:spPr>
          <a:xfrm>
            <a:off x="4505307" y="675935"/>
            <a:ext cx="2419350" cy="3333750"/>
          </a:xfrm>
        </p:spPr>
      </p:pic>
      <p:sp>
        <p:nvSpPr>
          <p:cNvPr id="4" name="AutoShape 2" descr="data:image/jpeg;base64,/9j/4AAQSkZJRgABAQAAAQABAAD/2wCEAAkGBxQTEhUUExQWFhUXGBoXFxgXFxUcFRoYFxgXFxcUGBYYHSggGholHBUUITEhJSkrLi4uGB8zODMsNygtLisBCgoKDg0OGxAQGiwcHyQsLCwsLCwsLCwsLCwsLCwsLCwsLCwsLCwsLCwsLCwsLCwsLCwsLCwsLCwsLCwsLDc3LP/AABEIALcBEwMBIgACEQEDEQH/xAAcAAABBQEBAQAAAAAAAAAAAAAFAAMEBgcCAQj/xABFEAACAQIDBAYFCAgHAAMBAAABAhEAAwQSIQUGMUETIlFhcZEygaGxwQcjQlJictHwFCQzgqKywuFDU2Nzg5LxFnTSFf/EABkBAAMBAQEAAAAAAAAAAAAAAAECAwAEBf/EACcRAAICAgICAgICAwEAAAAAAAABAhEDMRIhMkEiUQQTcYEzQmEU/9oADAMBAAIRAxEAPwCDYbQj1++rnjdT4/GqTgn4+BmrtiXlFI5oh/gU15U9nf6Mb2hYK3Svax9pj41oOz8Q+W+CSSlvQA6woGvdw5VUNr2wcSvLr8e8N/5Viwl753EA/StM3eerM12z7SOOLpsvm49/OZ0gXXGnOS3xmrbes9Z+wp8T+NUH5KHzB/s3ZP7w/vWmMtZY+Sph5aMu3iw5nDGP8RF81ZfxoJujay4u6OzN7GrSN4NiZkBUTlZGj7rSfYap2zcD0eNu6QGzHzINQnHjCisXcij41f1u+P8AUsce4kULvCHb/wCwPao/CrBtTDxjsR96yf4qBY1Ya53XrZ+Hwrog+v6Iy6HcFZ/bjmCw/iY/GgtxvSj6/Ed6EfCrOqQcV98+0KdPOqy40udzr72HxqkXbYkhi6eH3a4n307Ho+B+NcKOPh8acU85HxrrDnX899eAaNXlo61jE+4JQ9sKacwI086cW1KDvU+6vMGYHnSPQ8dndgdcev3Vw3HE/dPsAp2wvzg9fuNNXD1sR9w+4Ug70MWPQmury/NT974ivLP7P978K6xP7IeL+807JIjX21/d/D8KWBPWXxpq40+VOYH0h40z0EsdptKuG4B+ffvtn+Zaq2HwVxoyqTMQTwM1xj7uJw6tlfJPVZ1OQwY0DemR3g1yuPI6OVGxXTULF3ONUr5PN7GvucNdJLZS1skkzl9JZYzVuxj6GuecXF0x4u10C8TiTrQy7jK82hfgmg9y/QURqOdo3pNBcU1TMVcofiXrqxqicxnDNTmIbq+um8PwmvMadB4/Cq7ZL0Mk0qamlRoWy44Q9tXNXzWLR/019gj4VSsMauGGBOGtx9UjTuZ68+ezsfiZrt0kYkxyc+2jyrqzCdcO0ntIXQjThAqubxt+uXB9oHzVasuybZawCeOR09S22HqGorsfimci2HvkqvkXbqg/Ttk94KgfCtbB51jXyYuVxdwcTFsmCNSMy+Va1YxWsFSoPbw9lNGSujVaJrUNxmy1Zs4ENRFTXrVVxTXYqbTMs23sMjEXHj0gnmpqh7awZVr/AN60f4mFfQeNwauDNZlvlsTL0hj0gp8nP41Jx4sZu0VJ1i5iR9pT5r/aq7h8MXe4o7VPtmrfiMP+sXh227bRykZxQbd+zOJYHgbiA8uLAf1UIyqxZJldUdZPFh7TTSDU+H4VPxdjLdjsvXF8nIqIF65Hj7quIcLwaubXEeFO2dc3hXFldV8awLD2Ft/NKeRU/Go2HEAd+tWXB4CcFaePoknQn6bD8aDXbOXJ3pPtP4VDmnaKxQzhv2g/PI1zaSbuKH+jcPkk13hT86vfPuNOYZkXFXRcbKjW2V2+qGSCawz0QMJ+zHj8KW0dLcePtmjWKwuFVB+j3GuanMdcvAxHVAoVtYdSe4D2U6dsnQKYcPzyrrCekvjXDHhXWE9NfEU7Abr8n+QYFGaASz8YnLnIA9lVXe3dF8Rfbo8qiMxZiSBwBgchqNBVo+Tprf6Mqgh3WXfUQpuMStsg8NBPrNebXvZTmYBs0plb0TMRoO+D6q4py4tNHoY4KapmTbN2diMLtG1aA+dW8FUgSrAmCVJHAifCtZ2m8s/LrHw76EYbDgY+1dvsAVuFsxAA6wPkJNO/pQe2riSrgMpPMHSfXS5MjyRTFeNY58b2AdptqaCu9E9rNqaCF6MF0CTo8utUS8aeZqi3mq8URkzzDGvMcdB4n3UsPwrnGjRfE/Cn9ivRGNKkIpU5Oy54QjSfz31bdmP+rrHJmA8wf6qp+FaatWxf2Ldz+9V/CvOns7n4ma74DLjH8EP8I/CrNu1ezYdwdcuY8e1PdNV/fxf1qe1F9hIoluXaZ1vAcMkk8hodDXY/8aONeTCXyY3y+MYnmiz2alp99aPhruW4iAkgzx7jHwrM/kjP6w5gmEQTpA61abi3+eQ97Co5pcXZTHosmDxWcEcwSKlq1U/B47Ldud1wT4EVa7LggEcDXTinyQk1TH2obtHAq4IZZnSphuwaTPMVQVGdbf2FlY3FGmTKfOarGzdkOk3spytdthTH0g9o1r21LYNpgfzBH41WWtzh1SNP0y2vqZrZqEo1oN2Z5t/dy417EOiHqYm+50+iGzk+UVVcVhil4AiJI8iTB8K3PajlBjECy1x3y9nWsa6+AJrMt8lLXMMxUAdDbA045WGZj50VLsFAPYuzGuOeqYzZD2SwJArzCbCum29wIYtjM3cBcVfjV03CAD3h2Yi03lIq24rZ4FjHKOYvewowHs9lD9js3E93R2Vn2ZZERCXAZ/3LhHvFZ7vHgTb6EEf4ZHlcYVsm7BnBWf8AbH8tZrv1a/Yf7bD+P+9TkqkmvY8eyj2B89b+9TG1li9eB+oPaoqVaX56198e2mt5UjE3R9hD7KpHyX8Cy0SdnibIMch7ooftM9U/e9wopsZZw1DNoa2we0n+UUYbZpAhjXeGbrr4iuWGg/POvLPpDxFWJ2aRuTiWt4jOq5lCHOJVRlIgMS2ggx360fv7Rsi6ly/dBBz9GES4VDJk6gJHWJz6GNSIoXu5hkW2ztoAq5mI0EotwmeA9NRr9SoeNwov2GZ1IchugiALasSZJ45pyEHuqH6ovZT/ANMoeJJ+UbCs2De9fIsElRYw7EdK/XGc3Y4tkJ6g0WNSTwgbi4m5dT9FfNnRWe02mXIILI/Z2g68Yri/be85u4hhdvEQW1yoI/Z2lPoqI8TXNzDFXVkLKyjqlSQZ4zIqn648eJF5258j3bCFTDgqeMHTQ8/DhrQF2o7tPfEXAlnFKHIkXL6qDcEegQJAzD6cekOVBMfhzauNbYglTxEwZAIYTyIIPrqKxuJ1rIpqyOTUe6adzVHvMIp0I2d2eFLGcF9fwriy2gpy8kgev2x+FH2D0RKVP/oxpU1illwB4fnsq3bG/Z3R3g+xhPsqp4G951adhmRc7wp9/wCNefk2di7iUj5Qki+p7VI8mP40R+Ty317w55OHiDxPZ3VE+UQTctN3N7CtS/k9I6VxPFNP711bxI5f92P/ACRL+tss8VTz4D31f9tPlxAE8LpWOzqj/wDVZt8nWK6PGqAPSKj2rzrQ987eXEA/6qt/2VR8KT8hWhsbByYv9ZxAmNbbd2vGntl7wPaUKzadPet+GUqR7zQG9cyY6/r6dpT61ynQedQ8ViJs3OMri2Pf1rc/CtidBl2zSbu0jnXXSKn4TaEso7x76zuxteTbBOsfhVmwV7rprxKj2iu2LuKZBumy3YvW23gfYRQbZ9qWydl23cHqkH3Ci1q3IZSeBYE8h31XrW9GBt3DLnMpiQyvIUSXIQkBZkduh0oWq7GphHbeFD9NmPV0POQTaZRqKy/euTbw+ZdBhzlPaAy6/wAJrWXv27qtdtMHECY4aZl4ev2VQN7sIDZsxM9HcXuHGKhKPsL0C9y7gF28CdS1tvImtFxeWMUs8ekHf1rc8PVWbbtWou3GPELbbzMGtHwjB3uLqGJXU8etbgx6jUW/kMtEjce7mwVqNQFAOvYBpVJ39twLHbFweTCrV8mNrLhWH+o34f0mq/8AKFHR2O3PdjwmmnpMMNmbL+3tf7i+8V5viIxdwf6K/wBVer+3tz/mL7xTm+6/rj/7Cn2tTx8l/AkvY5swZcMI18OGuvxHlQq9qgXs6Q+sCimywf0Vfz2/hQq60EeFz2g00NsEwXHVB/PGpmwtnG/fRJyrKl3Mwqk8+8wQO801hbDPlVBmY5oHhBq42rC4S0gRhdDTnYCAxIUAACZCxoG11PCrEZNJFsxtg/o4tAjNfEgDhlZ4UuO4Burw6p7KW0ygtWwsQQBm+tHAgcljLUfYhV7GFYiQc5ZdRmAdhlJ7NW86c26mdwgMQAo1gSYBJ8x5Ur6FbTVAg5R+fVQx75uPeyai2AgbkXMk+QHtqTtbaLFnzwMqqAAFVZUsogDl1OfEk0O3TtkJeeTlLhQD9aMxfxggUUCq2VvE4VukCTLMeJ0BJ+FWrenClf0ZmbMXw6AtxzG3KSTzMQJ7qC7woBeUjunz5UWxuK6TC4WdSnTJPPKHUrNLPRbE+wA+lR7/AAqRfqLcpUijZ3Y4USwa5poXZOlFdmHQnvrSDEkGwKVOFu6lU7GHkhbz6aBmHkzCrPu7ckuPsD2Mv41WcRb/AFi599j5mfjVg3dYC4R2ow8jPwrnnotHQB+UVf2R+0w8wD8Ki7k3YvLw1U/AzRH5Rl+bQ9lz3qaD7qx0qd0n+E10Y+8Rzy8znc25+tK08Cp/iBrUvlGaLwfut/zsKyrczW6Tzykie6Dr21qHyqmEtt2qOPc0/wBVbMrtfwHHorG1XjHD7dog+Rj3UOvXOpiR9W9Zb/sjrPnXe2MR+tYdpHCPOR8ai3GIbGKfq2nH7txR7jS411/RpPsaxmKKNaYHgfhV12XtAMbZ+0nvrONp3OqnbNWHYGL61pfrMo82q8XSJyXZZfll2rdSylu0xW3du3BcI4nKFKrPELqxrKLN4qGUGJiIMD861pnyxYhSLWFVQWUm7I62VdFggagnXl2VnmB2XnDlmVAiFhJPXI+gsD0u400H0aa7o0v5KGe5fUhjlFtludh1IRR36GrFtRA9tVGrBmERygiaA/J9iWw2zekVYz3zMqZZZC9UDXQz51oqkmQ2h6JtB7PXFK9jbRmuCtBC57bQjxDDT21b7SZrwcGCq2W19HTqkH1GqphCLgC/SyE+MQasuyh1mJkaKfELlIGvhU8kUmCDse+TnFAjEW51W42nPV2PxI9VV/5RfRs/fvDzZWGnrovuhhjax2LdhCuSA3BTDAiCePE8Kjb9bPuXlRbSFyLlwmCIAY6GSe6kl4opFOzKs3zyffX3int9W/Wif9BR/E1GF3KxjOGyIoBB1uLOhnlNEMcuW+2SznZCLLuAnSMQod+jZw0IofRVWWI1MVSNOSoSfxXZXtmtGEUzyB9hoJjH63gG9oNF8dtMq7JcRgkxByi4B9aQq5WggwRHfT+ztjW+ti2dbmGtHNxAZ7gEphWQ+i+YAsJjLzM08Y0Tc0yJszBJawbXboJa8jdHEytvMo6VSNdWVT90UKxG1C65XOsekDIJjjx4mndubfa9cNzvOmsCdOqOWmkCjextyLTW1fEY21auGD0StbZ1GkB5MhuEgDTtqjfHsmo8iwbn45LGCsrejPLMoAJcKXYherMDXWeygW2Nr3GxHUBdJDGAQw1knXvA9RrQ9m7By2rdpLv08wuZAZXK3UykwRJkdhqm7SwadI3zruJYdVsqyrFWXKvAhgRGtSlljFWyy/HnN9UVrFY/OzzxJAgxoFkxr3k+dGN0Z/Rbv2bx/kSaZxm6duGYl0y6sWIK6rm0J8ai7m7XRbb4cgy7My6HUZRMxwgLTQnGS6Ey4pQ8iBt1gzSJkHU8teVM4rFlLVkRMh21nm8f005tc9aEIIJ5a6/jXm2NnMjLbuSjW0ClW4iZaY7DmmmdezRv0DLuLY8hTXTGurloDnTQ40Ul6M7WyVaai+zz1PWfcKCWzRPCYgBI7zSSRSLJpelUFr1eVPiNyLDtUH9JueIPmqmiWwTF5fBvX1G084qFtsRiW70U/D+mntkv89b72jxkGuZ9xR0JHvyhLNnwdfw+NVvdcAvrwCOfJZqz79CcO3ip9oqnbBu5SSTGjDv1Q1XB3iOefmPbonrn7pH8NbJvxiVGHsM3A/6RucbatEcuFYzuoYuHXlHsjSte3jYvhLM/Rya/uRTZnTYcatGWY2FvWpuXGOYRKKiiTHCTpxqSW+eu6+nhSfWpn+mo29qxctN+dGBrlcaLd63cYBgLTgqQCCM0EEcxBNMtJitfKgdjbsqO4/jV33FazZt28Tfhiztbw68esvpXI7QdB66fubqWHEthWX/Zu3AvqWWAHdFQt5NiZcPbGH6UC0TpcYEAMpPV6qnMSZ8aR5oPpMqsUou6sJ78b7rHRWbVp3ZetdZQcoOuVe08eJisx6aNZ9f/AJT+Pxq3GJA6ugUdiqAqjyA86gzXRCFIhknyZe9w99LlhhactctQ2VJWVY6g22Pokkag6GtHs782iZNi+NI/wyIPGetWEYC6FdWiYMleTAcVniNKuuDw+ZQy3CobUBhwHZoRw4UmRqLsrhjy6NJw+8mDERZZP+FfepqSu38If8S4P+O5Huis+wy3eAuA+th+NT1N3mQ3rHxWp80/ot+qvsup2phD/jwe8EewrFSbFq0+q3Q3eB7NKolu43NB/D8INSrG2Ltj0bbwPsgjX/kmjxi9oWmvZcGW39G4p782oPZEEUE3gwAEXsPatXsSAUOa4LbMjKVaXAg6ERpQPD71m2SwtswmTKuNfUp7aa2zthcUqi7aJAJIlGIBP3lEUG1DujcOe2Q8R8n73mN/FLZsoqS5S691lC6ZAOqug1mSNa43n2HOHsYXZ4lINzo20uPnI+fPaYYDuWpeztoWrdu5ZR7YR5zLmQRIgkdbSYE+FV3eXByLmIN5nLZElW9EL6UMD9LqggdlKs1y+jPAlH7Bm1N2sVs7LiIEqVIcDRHmIytqZ4TEa6RVisHA46Tdt2usy23IUBlZgWW5avASVzAqQZ1IPjmTATPPtMk+Zo/du/N4NhxKujf8UKJ/6qa7KOCRqbYe3s7C4e309xVl8hUDOwYFoeBBgONNOEiq/s/HpcbIQTBLKSoUk8YmOPOrlYwRezbtsVur0NtmLgEdJqDIPhVZ3v2IMNhWxFq0qOhX0GeACfSCAwY4xUsmOM1RaGWUJJrQB33slLYY3OkITM5zEqHfgkTpA8pqLuzgBZtFnUrdeYniEgZdOU8a7u2FxiYVswLPLXtNBGZ2TT7vtp7a+OBALCGA5HUH7JHLuNLh6j2N+S05JLVFUxynpGDSHnSJ17OFcY7GXGYljmMKCSZJ0AEk6ngKnXcO7WnukglCO3OA0jPI00MAx20JdtD+77BVSaVHLsSdYpmnX4mm6ZAZ3bNTLdwZR66hA08G0FKxkO9JSpjN4V7QoJeN5dL6HtT3M341GwF7Lctt2Op/iFP70jrofvD2g/GhyNFcUfBHXfZYd9bf6tdHYP5T/as+wLwp8T7q0ne7Wze71Y+81mWEPVNV/G8H/JDL5Im7ut86PGtWxOMzWAh+iFj1TWWbspNwnsFaHn6h+7W/I7ZsWin75r1UPYSPMT8KF2wGW33m4h8GWaL71a2vBh+HxoBYuRaH2bin1EFePbMU+HwQMvUjWtyMf0uEsuT1guRvvWyUP8o86n7xpmsH3/nvFVLcLFZXxFnsZbqj7Nwax6x7auON61ph3V5+VcZs7MbuKZguIt5XZfqsR5HT2RXFEN4bWXEXO8hvMD4g0PNexF3FM82aqTR1aeO+r9ucpvZlUr1BIXNDnjOVTq0ROlZ+KeweJe1cS5bYq6HMjA6hhzpZwUlTGx5HCVmy29iXgMwt3IPA5Ty7uNM3HCyDxGhB4gzwrOrm8uKxV1emxLEmFlmKWwNOswTQDSZir9d2Y7hFS+OjUAtfR7N1S8CXVUYMATPpTXNL8ejsj+S5eh/DYpZ1EceyuTiNIHWB1p4bq4oAFMbbYfbsMo/7AmTx86ivsDGgaJYuR/l3QGPHQK3hH73dTLGwPJY1i36ui5YnXt8Yp/Ze27ioRHAzI51Dv4HGW5zYS7H2RnEAEzK8tPaO2mMHjxaVhdR0B4lkYDSZOvgfKhOEmukaGWN9skrjMzEuAR3gaUI3rQGy2WAMuaBw6pmYA7jR3ZFg4kM1lS6jiwEJ/wBzp6poXvVtxLFi9h7bW3a6pRsuV8oIysc/AECdAahjjLkuiuTJHi6ZmxFHNkWc7YNO2+49UoT7JoHVr3Sw4ZHdnVBanrNOhuQIEa5oUxHbXpHlPZreHvqGtWw4VhaZ3H2HuEWye/qPUDb9xMhNy/KgHqqPfrVAubfK3WuyWbIlouQcpRdF5ACO3vNete6ZCXOcqxDTEHgQMggQOA05UjCEvk12RbvnFEOUuiDa/wAsoZDAjmSYGYcBFV3eLZ1/DPlxKZGIlRIZWH1lYcRXmPtEqdSBBEKYkHipjloNKCWrQAiOfKlrsfok4faJSZVWDhlOpEqwg93EA+qhgPeJGXmOzxp7FOZWD6MQY4RrPfrVp2/vVfxLA23W2vRl2EW5lQM4LuCWOYHLGpDARpT0aynvXANSnx1xtS3sUe4CubmJYiCxjsgUUAZWnCabFdzWYUKlXk15QDZft6+CH7TDzAPwoHn9xovvS/UXuce0NQE3NK48SuB1SfyLrt581k/atg+aCsxstCn88q0HaGI/VreuptAD1DL8KzwaSO+n/HVJkc20Hd00lmPhx+FXM3OrHMqR7P71SN37zKLhUElVLCOIPAU7sN2e6Udn6RjoCQZbs1OngKacLbYsGObVxGdCo1Pdr2GggnIRyaNOfV1n1Vasbg7yq4hwpCrw9GSfImT31BtbDcQIaQCR2xwPjpTQaSNK2yTu/i8mJwtzgLqG02v0l094XzrS0eVI5wfdWU4jCGwouASEYNBEgE6Tr3xVs2dvQQiNetsA4lWWMrDTUSR5Vy58fLuJ04pV0yl73JF4HtX3H+9BJqwb2EMQw4SY8Dw9wqvV2YX8Ec2dfNiBqTgbBuOLaqzO2ltVAzFzwHhx4VHiurblSGUkEEEEGCCNQQeRqpFB3aOycVhbYGIwr21LHK7KnpQBGcSeHaYPKgqMAZAE+H4U5jsfdvXHuXbjO7xnYnVsohZjTSKjClodyZaNjbfvWoy376DsFxgn/XhVlw2/OJ/zLb8I6S0p9qiaq+6OLhbqQhkqesDMagx5U1vNYCPbKOCHXgABlYHUaHXippK+VFFJ1Zpuwt971y4EazaPfbZ1OnaCxq1XNuB1IZGEjiMrfzcfX21guD2jfw9xSMskcDqIkrrB0Mg1oI25/fUVHKsifx0Vg4S2P767QZ7PRq7G1mUwVVZImQVXTjWY7Ut90VedrbZFxOjGbPmU6xEdx41XNt4SEzF0GsDMxBPcNNT3U2K/YMjVdFUIq07v2v1Unk1xieyEGWf5qrLrGtW8JkwtpDyXM3iTmg+ddDORgfaOIkQvonmefhT+7l8k3FJ1KhvWpifI+yh+KvidPM/nSlsV4vrrEyPMHSgEsWFGYsp7Kg4XZ5Z2AMMhza8CvAjx/Gni+S6DTm1ARLpPWU8ASe3gKQYqbGlc4L6/fXVrCu3AHw18vh66P4nYuHsKFv3bj3Roy2sgVWMsVZjOvlT2hbK1XlWUXcBAAwrZtILYi8QT2lQQNaetXcCVynBWw310v4kfwO7qfKhyQeNlVFKaOXnsKeqi+81HuXrZ5DyFaw0DJrypvSJ2jypVrNRYtt386GOMgjz/AL0FVmOkdlGMFiERGL6sylR6xEioC4sgQGnXkNIge2ajBUqKynbLDu+hdbWYKRbVswcSACzRpPfQXamwQ1x2R16xmBw8J/PGubG1HAYZpB0PHWDTlvG6ZipYcOJAnxoJSjoz7Itnd67xFy2OZ1OkcPomjeA2FdvEdI9uRp0ms5SPRI0B8aj4TGEzoAOMAEz2g0WN0HUsI4wAeHZHCaEpyDGCLRsXc20oh7r3FJnRoQHtAo9d3Qs8QCPA6+M8aAbF2lAgs2X7Ud0eiB21cMHfJHZ7vGtDix6+iib17vnobq5m1ttA0b0QWAMcOArOXsF9nhywPQ3AqqH1C3RMskSAOAM91fRj4JX0YyDp5iD76+acMGW49tbZfK7LpyysVPKIkc6pGLQkqvscudfDW+ZEjTubQRxoTlPYasOKfMnESp1yldJHAldJFd7Ax+DQziLYuafSDvr2QTFGLaXSBOKbXZWjSirPtva1llmzYyI0hTkVeHMc4qHb2QCqsWJlQYAHMU6l9onxX2BJryKeW3rBHOPPhSv28p7jqPdTJi17LT8nmwmxb4hVbKyIja8CCzA8PV501vfsx7WKt4doLkKQFJM9I+VR49Xh3in/AJLNuLhcaTcMW7ltkJ+0CHWe7qtRn5UbMYiztLD3AwDWlPal20S1p4nVSAARyK99CldhvqikbTUpdE/aHk7CjfSN2iom9G3f042cljJdU32YKc2c3WF2FgAwoVuPb3VZcbujdRFgjNlXMszrlE6+M1nEXlWwRblmnNB4VB25hTpczAgACOHkKI29mup64I9VebRw4a2w+7/MB8aVOmGugJtGwFVBGuQFu8nWjm0buZcw4RI8IoLtdwbjRwGg9WlS9iuXtuh+idO4Ny8JFVZNAlxz/PbTeCY9Kp55h76L/owDFSPSBXzB191cYDd/EBkc25SVOYOhETx9KfZQoayTinBY6HQ86L7D2t0FyxdmCrkcuDAqdDy1qFtWxmJM6/hQe2TmEmam0MmbD/8AJsNd0uLYu/ftr7JE1k28Wz06W69hj0ZYtkb9osk8I0Yd/GK8zxTi32EGTI4f+UttD8UwNcsRoTBHhrFT8Ls1XXN0qgdhOvlFELW0WkyEM8cyIfaRUsbRtE9axbPgoB9goOTGUQS2wxGlxfW0n2Ch9zZ0fSUjtzD/ANq5WsfY/wAoD90H20QsbTtRAW2J5MiEeuVpVNm4GcHBH8rc+C15WnjaUaArHdnA9QVgPIUqb9gOBmOck09bWaZVTUhLZ5fn1U4qJFjKOWvd76c6QzoPf+Zpu01SLduR3ds1NlkhyxeYDWY/PGpdi+ByqJJHEaV0t9ezypGMGMLjSCIOnfVy2Jt0aKY8/bWfoARpIrtcXl58OylSfoazb8Fi10M9lfNm8QjFYoDh+kXx6umeJ7auNveW6DAP4eVUvHLna9c4npCx/eZjPnV4N+yOSme4H9lc7ivl1vwp/Y+z1YgvPHQQcvizdncK8w1gLh3bWW49nVYgR51ZrPojwHCOzvrNu3QtKlYM3jw6i36WiniqtGoiBIGlMrZcovXAECIGsRprRDbWDLWH7QJA7YIPLumuMHhy1m2w60oI9Q1orQG19FcxlrKTrPOmMQxJ1PKjO08EcpaOHGgLNNOhXocsPlYHsrq9fZuJJHIax5UzTlu209VZ9UiiKPbNcBxLi2CDNwhyyiDOXJ1pI6vrq+bC3qZ79rDq73g7BC98BQF7VCy06fSY+FUm1si6x9CPFgB7NaNbMwpsMH6rMpBAywARzGvHvockGmarc2dbOon2GgO8Ow4s3rlv0kts4jhKKW4eqpOwt5kuQjAh+yCV8cwGnrqxXCty1cXTrI6+aMPjRq+waMAN0tE8WPvozitk3MOjNm64YeiTGXWZnnMUF2Oma7h1PO5aB/7rPxrYN77VprN5QASVeO2YJB8wKDbNSMta9nRixbMOGojjzq0bsYjPhgJJZSVju4qfCCB6qpeGccxIg+cGrBubiyFup2lG9hBrS0ZHe28YLb5YzZhPgZ4a8qD33+cULHWAmJME8u81M3jYdKOwAST2nWh+HTNfBHIZj4wB8aFdDLZOfDmmXSppB/Jpm6/bU7KtIis8eFeC7404V7j6jTZWihaOhePfXvTt2mmTdNczWpGsljEP+RSqN0vfSrUGxpOH5mpKWjHCfEj4VHRNRpT9uyaLZkhxV7SB6qdDRHH/AM764W3POuhZ7yPdSWPY4rfn+1djvGlci1/ft8xy4U7bt9/HkaUKZ4Y5H41yFn8YAqSLPd5RXa4aeytZmR1s9sfGh+ycObnTQRBYrJ4c6Om0BUNLPQsXRZQmWWBofrCmTEa7BNwFEuW2M5QABp9YaiONE8Ltq8IC5Tyjowal7zIhsW3UDM7qhbtHJY7RWlbN3ewqadEhg89eHea3KtoPG9Gb3NvYgKT0Vo6cSvvAaomyNq3bWqJbyMZNqHyT2rrK+HCtxfCWEWbi2UU/WVR7DxoRd2Zhb2lrAm4PrZOhSfFoYjwU01gcP+mYY/baXLTo1ghmEAqwgHkcpE0KsHBvZtrcW6txRlZlUQSCdZn3itOxvyahw7IVtNBy2wWcZo9Eu3bWWYjZb5iDbRDMEdYmRoayl9iuLoG4izbDfNtmWfpQD7Kd/SCui/GpKbMcEageAHxp3F4Eni59lNyQvEg2toXJ4mjOFeRLMB4mh9vZy95PjU6xsZfpDTvmllxCkx9NpLbMh186K4XfjJpq3eA1C02cgPoL46VMTANyFLySC4Ng/ZN1zib2I6EAsSbfzeiSeKLHVMc6K37d+5xJ9ZjjxqZhrJUS+ULzLED2k1H2ht2xbU5HW48GAJIB7SeGnZNDm5PpB4pbKrtsBT+wa23bPzbBermUeIMmp25KhnuDgcqmeIgNB9ckUGx2LzmTppwBYySesxk6EmSYEa1L3RxXR4kSYUq4YnhAUvy+57avJWiUdj217gN58nWGfKdDqVCrpFEt2cF0jXrpB4hBJJ7yJjWNBQDaNy4lxlLMGXRsraAnUiQdf/at26jKmEWXGrM0dmsR38J9dJlfxGxr5Ek7NQcR+NM3MKmsKfXAFTXxyDn76gXscg5Ge7nXP2XdES/hWIgKB66hPs5+eWiZ2mOSeuf7VAv7SYcFFMuQrSGRskkel7DTR2PHPWk+0LnKPUDTd3EXjxzeUU9SF6+jsbP8fOlUbPd7W868rUzWvo7tzyp9bRPOlSrMZEpLBAmnba9o9teUqnZWiXbsCP7U6mFEcaVKp8mY7WyB2U9bsZuAApUqb0D2dnADnXowwkcxSpUqbC0iPicGqgoVBtt1gOYK65geRFWXYOKuNcWzcuMpKyrJlGYGfSI1Bj8ilSpjR2WzD4OxYOciW+s8s3mZNMYvfa0khFe4e7qjzb8KVKmlNx0arAGP33xLyEC2h3dZvM6VXMRNxi7sS5OpM6+NKlUpNmSIN3CQeR4wK8Gz2fSBPjSpU1ugUh+3sQjXTzPup+3spp19nClSpHNjKKJljY4PFjPZyqeltE018aVKp8m2GqKxvVs25iCMpEKIAYnLzOYdjHhwqujda+dCUH7x+C0qVdMMskqJSxpsk2tyb5+mg86E7QwYs3CgfOV0YwQAY1A1kx215Sq+LI5OmRyRUV0Qmq27sXV6GCswzfSI7DwHjSpU2TQMfkFEuKNcg9Zamnug6BE8ifjSpVFFmcsW+iFj7q/Go943RroPUtKlWSCzhbN5uBPmBTNzZ16df5qVKk5NMVoj/wD8a72D/tSpUqP7GCj/2Q=="/>
          <p:cNvSpPr>
            <a:spLocks noChangeAspect="1" noChangeArrowheads="1"/>
          </p:cNvSpPr>
          <p:nvPr/>
        </p:nvSpPr>
        <p:spPr bwMode="auto">
          <a:xfrm>
            <a:off x="5279100" y="54022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4.bp.blogspot.com/-7eI1OwSziHw/T9W0l1YVj6I/AAAAAAAABVU/csUCkDVX0NA/s400/The+Pianist+DVD+Movie+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9100" y="4343400"/>
            <a:ext cx="37719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3.gstatic.com/images?q=tbn:ANd9GcR_u-uPknfeZWE9DyN71K27sF4iakS5yuoPQ-eIp8bifRSlj1D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971" y="4616448"/>
            <a:ext cx="3298344" cy="1784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Conspiracy </a:t>
            </a:r>
            <a:endParaRPr lang="en-US" dirty="0"/>
          </a:p>
        </p:txBody>
      </p:sp>
      <p:sp>
        <p:nvSpPr>
          <p:cNvPr id="3" name="Content Placeholder 2"/>
          <p:cNvSpPr>
            <a:spLocks noGrp="1"/>
          </p:cNvSpPr>
          <p:nvPr>
            <p:ph sz="half" idx="1"/>
          </p:nvPr>
        </p:nvSpPr>
        <p:spPr>
          <a:xfrm>
            <a:off x="228600" y="1435368"/>
            <a:ext cx="4876800" cy="1878011"/>
          </a:xfrm>
        </p:spPr>
        <p:txBody>
          <a:bodyPr/>
          <a:lstStyle/>
          <a:p>
            <a:r>
              <a:rPr lang="en-US" dirty="0"/>
              <a:t>Conspiracy is a BBC/HBO television film which dramatizes the 1942 </a:t>
            </a:r>
            <a:r>
              <a:rPr lang="en-US" dirty="0" err="1"/>
              <a:t>Wannsee</a:t>
            </a:r>
            <a:r>
              <a:rPr lang="en-US" dirty="0"/>
              <a:t> Conference. The film delves into the psychology of Nazi officials involved in the "Final Solution of the Jewish Question" during World War II.</a:t>
            </a:r>
          </a:p>
        </p:txBody>
      </p:sp>
      <p:pic>
        <p:nvPicPr>
          <p:cNvPr id="5" name="Picture 4">
            <a:hlinkClick r:id="rId2"/>
          </p:cNvPr>
          <p:cNvPicPr>
            <a:picLocks noChangeAspect="1"/>
          </p:cNvPicPr>
          <p:nvPr/>
        </p:nvPicPr>
        <p:blipFill>
          <a:blip r:embed="rId3"/>
          <a:stretch>
            <a:fillRect/>
          </a:stretch>
        </p:blipFill>
        <p:spPr>
          <a:xfrm>
            <a:off x="5105400" y="183889"/>
            <a:ext cx="2542521" cy="3953400"/>
          </a:xfrm>
          <a:prstGeom prst="rect">
            <a:avLst/>
          </a:prstGeom>
        </p:spPr>
      </p:pic>
      <p:pic>
        <p:nvPicPr>
          <p:cNvPr id="2050" name="Picture 2" descr="Image result for wannsee confer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321923"/>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annsee confer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814" y="4369195"/>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15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Schindler’s List  </a:t>
            </a:r>
            <a:endParaRPr lang="en-US" b="1" i="1" dirty="0"/>
          </a:p>
        </p:txBody>
      </p:sp>
      <p:sp>
        <p:nvSpPr>
          <p:cNvPr id="3" name="Content Placeholder 2"/>
          <p:cNvSpPr>
            <a:spLocks noGrp="1"/>
          </p:cNvSpPr>
          <p:nvPr>
            <p:ph sz="half" idx="1"/>
          </p:nvPr>
        </p:nvSpPr>
        <p:spPr/>
        <p:txBody>
          <a:bodyPr>
            <a:normAutofit/>
          </a:bodyPr>
          <a:lstStyle/>
          <a:p>
            <a:r>
              <a:rPr lang="en-US" dirty="0" smtClean="0"/>
              <a:t>Oskar Schindler- German businessman who used his factory as a refuge for Jews. </a:t>
            </a:r>
          </a:p>
          <a:p>
            <a:r>
              <a:rPr lang="en-US" dirty="0" smtClean="0"/>
              <a:t>He saved 1,100 Jews from being gassed at Auschwitz concentration camp. </a:t>
            </a:r>
          </a:p>
          <a:p>
            <a:r>
              <a:rPr lang="en-US" dirty="0" smtClean="0"/>
              <a:t>He would employ Jews in his factory</a:t>
            </a:r>
            <a:endParaRPr lang="en-US" dirty="0"/>
          </a:p>
        </p:txBody>
      </p:sp>
      <p:pic>
        <p:nvPicPr>
          <p:cNvPr id="5" name="Content Placeholder 4" descr="Schindler's_List_movie.jpg">
            <a:hlinkClick r:id="rId3"/>
          </p:cNvPr>
          <p:cNvPicPr>
            <a:picLocks noGrp="1" noChangeAspect="1"/>
          </p:cNvPicPr>
          <p:nvPr>
            <p:ph sz="half" idx="2"/>
          </p:nvPr>
        </p:nvPicPr>
        <p:blipFill>
          <a:blip r:embed="rId4" cstate="print"/>
          <a:stretch>
            <a:fillRect/>
          </a:stretch>
        </p:blipFill>
        <p:spPr>
          <a:xfrm>
            <a:off x="4648200" y="1930400"/>
            <a:ext cx="2228850" cy="33337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7" y="100944"/>
            <a:ext cx="6347714" cy="1320800"/>
          </a:xfrm>
        </p:spPr>
        <p:txBody>
          <a:bodyPr/>
          <a:lstStyle/>
          <a:p>
            <a:r>
              <a:rPr lang="en-US" b="1" i="1" dirty="0" smtClean="0"/>
              <a:t>Boy in the Striped Pajamas</a:t>
            </a:r>
            <a:endParaRPr lang="en-US" b="1" i="1" dirty="0"/>
          </a:p>
        </p:txBody>
      </p:sp>
      <p:sp>
        <p:nvSpPr>
          <p:cNvPr id="3" name="Content Placeholder 2"/>
          <p:cNvSpPr>
            <a:spLocks noGrp="1"/>
          </p:cNvSpPr>
          <p:nvPr>
            <p:ph sz="half" idx="1"/>
          </p:nvPr>
        </p:nvSpPr>
        <p:spPr>
          <a:xfrm>
            <a:off x="228600" y="761344"/>
            <a:ext cx="5410200" cy="3880772"/>
          </a:xfrm>
        </p:spPr>
        <p:txBody>
          <a:bodyPr>
            <a:normAutofit/>
          </a:bodyPr>
          <a:lstStyle/>
          <a:p>
            <a:r>
              <a:rPr lang="en-US" dirty="0" smtClean="0"/>
              <a:t>The boy’s father becomes commander of a prison camp in Germany. </a:t>
            </a:r>
          </a:p>
          <a:p>
            <a:r>
              <a:rPr lang="en-US" dirty="0" smtClean="0"/>
              <a:t>The boy befriends another boy living on the other side of the fence in the concentration camp</a:t>
            </a:r>
          </a:p>
          <a:p>
            <a:r>
              <a:rPr lang="en-US" dirty="0" smtClean="0"/>
              <a:t>Unexpected consequences </a:t>
            </a:r>
            <a:endParaRPr lang="en-US" dirty="0"/>
          </a:p>
        </p:txBody>
      </p:sp>
      <p:pic>
        <p:nvPicPr>
          <p:cNvPr id="5" name="Content Placeholder 4" descr="11176110_800.jpg">
            <a:hlinkClick r:id="rId3"/>
          </p:cNvPr>
          <p:cNvPicPr>
            <a:picLocks noGrp="1" noChangeAspect="1"/>
          </p:cNvPicPr>
          <p:nvPr>
            <p:ph sz="half" idx="2"/>
          </p:nvPr>
        </p:nvPicPr>
        <p:blipFill>
          <a:blip r:embed="rId4" cstate="print"/>
          <a:stretch>
            <a:fillRect/>
          </a:stretch>
        </p:blipFill>
        <p:spPr>
          <a:xfrm>
            <a:off x="6208976" y="381000"/>
            <a:ext cx="1854562" cy="2781843"/>
          </a:xfrm>
        </p:spPr>
      </p:pic>
      <p:pic>
        <p:nvPicPr>
          <p:cNvPr id="9218" name="Picture 2" descr="File:WW2 Holocaust Europe N-E map-fr.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01730"/>
            <a:ext cx="4656963"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Book Thief</a:t>
            </a:r>
            <a:endParaRPr lang="en-US" dirty="0"/>
          </a:p>
        </p:txBody>
      </p:sp>
      <p:sp>
        <p:nvSpPr>
          <p:cNvPr id="3" name="Content Placeholder 2"/>
          <p:cNvSpPr>
            <a:spLocks noGrp="1"/>
          </p:cNvSpPr>
          <p:nvPr>
            <p:ph sz="half" idx="1"/>
          </p:nvPr>
        </p:nvSpPr>
        <p:spPr/>
        <p:txBody>
          <a:bodyPr/>
          <a:lstStyle/>
          <a:p>
            <a:r>
              <a:rPr lang="en-US" dirty="0"/>
              <a:t>While subjected to the horrors of World War II Germany, young Liesel finds solace by stealing books and sharing them with others. In the basement of her home, a Jewish refugee is being protected by her adoptive parents</a:t>
            </a:r>
            <a:r>
              <a:rPr lang="en-US" dirty="0" smtClean="0"/>
              <a:t>.</a:t>
            </a:r>
          </a:p>
          <a:p>
            <a:r>
              <a:rPr lang="en-US" dirty="0" smtClean="0"/>
              <a:t>Movie is narrated by DEATH himself </a:t>
            </a:r>
            <a:endParaRPr lang="en-US" dirty="0"/>
          </a:p>
        </p:txBody>
      </p:sp>
      <p:sp>
        <p:nvSpPr>
          <p:cNvPr id="4" name="Content Placeholder 3"/>
          <p:cNvSpPr>
            <a:spLocks noGrp="1"/>
          </p:cNvSpPr>
          <p:nvPr>
            <p:ph sz="half" idx="2"/>
          </p:nvPr>
        </p:nvSpPr>
        <p:spPr/>
        <p:txBody>
          <a:bodyPr/>
          <a:lstStyle/>
          <a:p>
            <a:endParaRPr lang="en-US"/>
          </a:p>
        </p:txBody>
      </p:sp>
      <p:pic>
        <p:nvPicPr>
          <p:cNvPr id="5" name="Picture 4">
            <a:hlinkClick r:id="rId2"/>
          </p:cNvPr>
          <p:cNvPicPr>
            <a:picLocks noChangeAspect="1"/>
          </p:cNvPicPr>
          <p:nvPr/>
        </p:nvPicPr>
        <p:blipFill>
          <a:blip r:embed="rId3"/>
          <a:stretch>
            <a:fillRect/>
          </a:stretch>
        </p:blipFill>
        <p:spPr>
          <a:xfrm>
            <a:off x="3963306" y="1669388"/>
            <a:ext cx="4885142" cy="2533650"/>
          </a:xfrm>
          <a:prstGeom prst="rect">
            <a:avLst/>
          </a:prstGeom>
        </p:spPr>
      </p:pic>
      <p:pic>
        <p:nvPicPr>
          <p:cNvPr id="6" name="Picture 5"/>
          <p:cNvPicPr>
            <a:picLocks noChangeAspect="1"/>
          </p:cNvPicPr>
          <p:nvPr/>
        </p:nvPicPr>
        <p:blipFill>
          <a:blip r:embed="rId4"/>
          <a:stretch>
            <a:fillRect/>
          </a:stretch>
        </p:blipFill>
        <p:spPr>
          <a:xfrm>
            <a:off x="3603607" y="4800600"/>
            <a:ext cx="2846439" cy="1838325"/>
          </a:xfrm>
          <a:prstGeom prst="rect">
            <a:avLst/>
          </a:prstGeom>
        </p:spPr>
      </p:pic>
    </p:spTree>
    <p:extLst>
      <p:ext uri="{BB962C8B-B14F-4D97-AF65-F5344CB8AC3E}">
        <p14:creationId xmlns:p14="http://schemas.microsoft.com/office/powerpoint/2010/main" val="3329013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Hart’s War</a:t>
            </a:r>
            <a:endParaRPr lang="en-US" dirty="0"/>
          </a:p>
        </p:txBody>
      </p:sp>
      <p:sp>
        <p:nvSpPr>
          <p:cNvPr id="3" name="Content Placeholder 2"/>
          <p:cNvSpPr>
            <a:spLocks noGrp="1"/>
          </p:cNvSpPr>
          <p:nvPr>
            <p:ph sz="half" idx="1"/>
          </p:nvPr>
        </p:nvSpPr>
        <p:spPr>
          <a:xfrm>
            <a:off x="731053" y="1535867"/>
            <a:ext cx="3088109" cy="3880772"/>
          </a:xfrm>
        </p:spPr>
        <p:txBody>
          <a:bodyPr/>
          <a:lstStyle/>
          <a:p>
            <a:r>
              <a:rPr lang="en-US" dirty="0"/>
              <a:t>Hart's War is a 2002 American thriller drama film about a World War II prisoner of war camp based on the novel by John </a:t>
            </a:r>
            <a:r>
              <a:rPr lang="en-US" dirty="0" err="1"/>
              <a:t>Katzenbach</a:t>
            </a:r>
            <a:r>
              <a:rPr lang="en-US" dirty="0"/>
              <a:t>. It stars Bruce Willis as Col. William McNamara and Colin Farrell as Lt. Thomas Hart</a:t>
            </a:r>
          </a:p>
        </p:txBody>
      </p:sp>
      <p:sp>
        <p:nvSpPr>
          <p:cNvPr id="4" name="Content Placeholder 3"/>
          <p:cNvSpPr>
            <a:spLocks noGrp="1"/>
          </p:cNvSpPr>
          <p:nvPr>
            <p:ph sz="half" idx="2"/>
          </p:nvPr>
        </p:nvSpPr>
        <p:spPr>
          <a:xfrm>
            <a:off x="5413259" y="5410200"/>
            <a:ext cx="3088110" cy="800283"/>
          </a:xfrm>
          <a:solidFill>
            <a:srgbClr val="002060"/>
          </a:solidFill>
        </p:spPr>
        <p:txBody>
          <a:bodyPr/>
          <a:lstStyle/>
          <a:p>
            <a:r>
              <a:rPr lang="en-US" dirty="0" smtClean="0">
                <a:hlinkClick r:id="rId2"/>
              </a:rPr>
              <a:t>FULL MOVIE IS ON YOUTUBE! – CLICK HERE</a:t>
            </a:r>
            <a:endParaRPr lang="en-US" dirty="0"/>
          </a:p>
        </p:txBody>
      </p:sp>
      <p:pic>
        <p:nvPicPr>
          <p:cNvPr id="5" name="Picture 4">
            <a:hlinkClick r:id="rId3"/>
          </p:cNvPr>
          <p:cNvPicPr>
            <a:picLocks noChangeAspect="1"/>
          </p:cNvPicPr>
          <p:nvPr/>
        </p:nvPicPr>
        <p:blipFill>
          <a:blip r:embed="rId4"/>
          <a:stretch>
            <a:fillRect/>
          </a:stretch>
        </p:blipFill>
        <p:spPr>
          <a:xfrm>
            <a:off x="5562600" y="304800"/>
            <a:ext cx="2600325" cy="4631480"/>
          </a:xfrm>
          <a:prstGeom prst="rect">
            <a:avLst/>
          </a:prstGeom>
        </p:spPr>
      </p:pic>
    </p:spTree>
    <p:extLst>
      <p:ext uri="{BB962C8B-B14F-4D97-AF65-F5344CB8AC3E}">
        <p14:creationId xmlns:p14="http://schemas.microsoft.com/office/powerpoint/2010/main" val="3078861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Defiance</a:t>
            </a:r>
            <a:endParaRPr lang="en-US" b="1" i="1" dirty="0"/>
          </a:p>
        </p:txBody>
      </p:sp>
      <p:sp>
        <p:nvSpPr>
          <p:cNvPr id="3" name="Content Placeholder 2"/>
          <p:cNvSpPr>
            <a:spLocks noGrp="1"/>
          </p:cNvSpPr>
          <p:nvPr>
            <p:ph sz="half" idx="1"/>
          </p:nvPr>
        </p:nvSpPr>
        <p:spPr>
          <a:xfrm>
            <a:off x="304800" y="1240971"/>
            <a:ext cx="3088109" cy="3102429"/>
          </a:xfrm>
        </p:spPr>
        <p:txBody>
          <a:bodyPr>
            <a:normAutofit/>
          </a:bodyPr>
          <a:lstStyle/>
          <a:p>
            <a:r>
              <a:rPr lang="en-US" dirty="0" smtClean="0"/>
              <a:t>Jewish brothers escape Nazi occupied land and go into the Belorussian forests</a:t>
            </a:r>
          </a:p>
          <a:p>
            <a:r>
              <a:rPr lang="en-US" dirty="0" smtClean="0"/>
              <a:t>They join Russian resistance fighters and build a village in order to protect themselves and about 1,000 Jewish non-combatants.</a:t>
            </a:r>
            <a:endParaRPr lang="en-US" dirty="0"/>
          </a:p>
        </p:txBody>
      </p:sp>
      <p:pic>
        <p:nvPicPr>
          <p:cNvPr id="5" name="Content Placeholder 4" descr="220px-Defianceposter08.jpg">
            <a:hlinkClick r:id="rId3"/>
          </p:cNvPr>
          <p:cNvPicPr>
            <a:picLocks noGrp="1" noChangeAspect="1"/>
          </p:cNvPicPr>
          <p:nvPr>
            <p:ph sz="half" idx="2"/>
          </p:nvPr>
        </p:nvPicPr>
        <p:blipFill>
          <a:blip r:embed="rId4" cstate="print"/>
          <a:stretch>
            <a:fillRect/>
          </a:stretch>
        </p:blipFill>
        <p:spPr>
          <a:xfrm>
            <a:off x="4038600" y="211008"/>
            <a:ext cx="1739450" cy="2577548"/>
          </a:xfrm>
        </p:spPr>
      </p:pic>
      <p:pic>
        <p:nvPicPr>
          <p:cNvPr id="10242" name="Picture 2" descr="http://upload.wikimedia.org/wikipedia/en/thumb/5/5f/Bielski_partisans.jpg/330px-Bielski_partisa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8916"/>
            <a:ext cx="31432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d/d0/WW2-Holocaust-Pola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4838" y="2799442"/>
            <a:ext cx="3753761" cy="404179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248400" y="3810000"/>
            <a:ext cx="556514" cy="381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Top 10 Holocaust Movies </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ttp://isurvived.org/Pictures_iSurvived-4/holocaust-montag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09" y="1270000"/>
            <a:ext cx="5791200" cy="402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858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6" name="Content Placeholder 3" descr="invastion N afric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invastion N afric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Tree>
    <p:extLst>
      <p:ext uri="{BB962C8B-B14F-4D97-AF65-F5344CB8AC3E}">
        <p14:creationId xmlns:p14="http://schemas.microsoft.com/office/powerpoint/2010/main" val="30916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347714" cy="1320800"/>
          </a:xfrm>
        </p:spPr>
        <p:txBody>
          <a:bodyPr/>
          <a:lstStyle/>
          <a:p>
            <a:r>
              <a:rPr lang="en-US" b="1" i="1" dirty="0" smtClean="0"/>
              <a:t>Memphis Belle</a:t>
            </a:r>
            <a:endParaRPr lang="en-US" b="1" i="1" dirty="0"/>
          </a:p>
        </p:txBody>
      </p:sp>
      <p:sp>
        <p:nvSpPr>
          <p:cNvPr id="3" name="Content Placeholder 2"/>
          <p:cNvSpPr>
            <a:spLocks noGrp="1"/>
          </p:cNvSpPr>
          <p:nvPr>
            <p:ph sz="half" idx="1"/>
          </p:nvPr>
        </p:nvSpPr>
        <p:spPr>
          <a:xfrm>
            <a:off x="238148" y="812800"/>
            <a:ext cx="6162652" cy="3880772"/>
          </a:xfrm>
        </p:spPr>
        <p:txBody>
          <a:bodyPr>
            <a:normAutofit/>
          </a:bodyPr>
          <a:lstStyle/>
          <a:p>
            <a:r>
              <a:rPr lang="en-US" dirty="0" smtClean="0"/>
              <a:t>Very dangerous day time bombings over Germany</a:t>
            </a:r>
          </a:p>
          <a:p>
            <a:r>
              <a:rPr lang="en-US" dirty="0" smtClean="0"/>
              <a:t>Bomber plane had successfully completed 24 missions and on the 25</a:t>
            </a:r>
            <a:r>
              <a:rPr lang="en-US" baseline="30000" dirty="0" smtClean="0"/>
              <a:t>th</a:t>
            </a:r>
            <a:r>
              <a:rPr lang="en-US" dirty="0" smtClean="0"/>
              <a:t> mission it was damaged by Germans </a:t>
            </a:r>
          </a:p>
          <a:p>
            <a:r>
              <a:rPr lang="en-US" dirty="0" smtClean="0"/>
              <a:t>After hitting their target (German aircraft factory) the plane barely makes it back to base</a:t>
            </a:r>
          </a:p>
          <a:p>
            <a:r>
              <a:rPr lang="en-US" dirty="0" smtClean="0">
                <a:hlinkClick r:id="rId3"/>
              </a:rPr>
              <a:t>https://www.youtube.com/watch?v=lKkBdvS5kso</a:t>
            </a:r>
            <a:r>
              <a:rPr lang="en-US" dirty="0" smtClean="0"/>
              <a:t> </a:t>
            </a:r>
            <a:endParaRPr lang="en-US" dirty="0"/>
          </a:p>
        </p:txBody>
      </p:sp>
      <p:pic>
        <p:nvPicPr>
          <p:cNvPr id="5" name="Content Placeholder 4" descr="Memphis_Belle_Motion_Picture_Soundtrack.jpg">
            <a:hlinkClick r:id="rId3"/>
          </p:cNvPr>
          <p:cNvPicPr>
            <a:picLocks noGrp="1" noChangeAspect="1"/>
          </p:cNvPicPr>
          <p:nvPr>
            <p:ph sz="half" idx="2"/>
          </p:nvPr>
        </p:nvPicPr>
        <p:blipFill>
          <a:blip r:embed="rId4" cstate="print"/>
          <a:stretch>
            <a:fillRect/>
          </a:stretch>
        </p:blipFill>
        <p:spPr>
          <a:xfrm>
            <a:off x="246530" y="3533251"/>
            <a:ext cx="3079727" cy="3079727"/>
          </a:xfrm>
        </p:spPr>
      </p:pic>
      <p:sp>
        <p:nvSpPr>
          <p:cNvPr id="4" name="AutoShape 2" descr="data:image/jpeg;base64,/9j/4AAQSkZJRgABAQAAAQABAAD/2wCEAAkGBxQTEhQUExQUFBUVFRcUFxcUFRgWFRcXFRgWFhYXFBgYHCggGBwlGxQXITEhJSkrMC4uFx8zODMsNygtLisBCgoKDg0OGhAQGywkICQsLCwsLCwsLCwsLCwsLCwsLCwvLCwsLCwsMCwsNiwsNywsLCwtLCwsLCwsLCwsLCwsLP/AABEIAMIBAwMBIgACEQEDEQH/xAAcAAABBQEBAQAAAAAAAAAAAAAAAgMEBQYBBwj/xABDEAABAwIDBAgDBAgFBAMAAAABAAIRAyEEEjEFQVFhBhMiMnGBkaEUscEHQlLwFSNicoLR4fEzY5Ki0kOTssIWU4P/xAAZAQEBAQEBAQAAAAAAAAAAAAAAAQIDBAX/xAAtEQEBAAICAgEACQMFAAAAAAAAAQIRAyESMUEEE1FhcYGxwdEykeEiQlKh8P/aAAwDAQACEQMRAD8A9xQsbs77R8K+M4qUjzGZvq2/stLgNr0K3+FVpv5BwzebdQro2moQhQCEIQCEIQCEIQCEIQCEIQCEIQCEIQCEIQCEIQCEIQCEIQCEIQCEIQCSV0pBKDiFxCD5ip4gqXRxpVQ0p1jltltdl9L8TSjLWfHBxzj0dMeS1mzvtKfYVaTXc2EtPoZB9l5NTrQpdGug+hti7apYlmenI/ZcIcI8LFWK8y6DVy2nTI3vP/lC9NXl4eb6y5T7Lp1yw8ZL9oQhC7sBCEIBCEIBCEIBCEIBCEIBCEIBCEIBCEIBCEmo8NBJIAAkk2AA1JKBSFitjdPRisf8NQpZqTQ4urSfujUCLDNa+sjRbVAIQhBwpspwpsoEEoXYXUHkFT7IcSO7WoHxLx/6lRn/AGVY0aGifB5+rV7cha8k08NP2ZY4fcpnwqN+q4Ps7x4/6I8qtP8A5L3NCeX3GmN6H9GKlFtPrgGlgnLIJzTNyLRJWyXHOA1MeK6uPHxY4b8fm7byyuXsIXHOi5sqfF9J8Mx2QP62p/8AXRaar/RgK6MrlCrqO0HuAPVOEgEtJAe2dxCk08Y02nKeDuyfdBIQhCAQhCAQuErnWDiPVApCb65vELhxDfxD1QOoTPxLPxD1ShXb+IeqBxCR1g4hdDxxHqgUhclBMaoBzgBJsBck6BeP9MOk1bamIGz8BPVkkVHwQHwbucfu0x725BK6b9LKu0K/6O2dLgTFSo0wHAd6+6mN537ue+6FdE6Wz6GRnaqOg1ahF3uHDg0SYH1kq+g50Q6L0sBRFOnd5g1KhHae76Abhu9Sr1CFAIQhBwpspwrkIEISoQgWhM1cQAYsN/aMW4jioGM24ymJMkEgZgDEkwJ3670Fqs50k23Upu6qgwufEkgSBOg+vonqu0Xu35Ry/ml4Oi09p5trGpPN3JBm8Ns7aGIc176gYBpMGOYaBHmrLEV67n/DUKgfWDR1tWIp0huzhpAc+1miDxMK32riHOpubSeKTjbORmLRvytnXmdFX4OkyjS6qnOWZcSe092pc92pJ3+miu0086+1VlajVoUW4jEV31GOe9pNjcNbkYwCBZ3FUXR/ovtHOKlJr8Ofxucabo/dHbPhC9exONAdNi4iJ1MCYk8Lm3jzUZ+0Tx/P0U8jSXsmtXphvWOFZ+UB7nAUy4/iEWHhCtquPYR2g3wJBWUq7Q4nTW9vNLoiq+4aGjjUOUnmGgE+sKKvPi2g9h5aOAOYe8rp2p+070A+ionYSqe9WA/dpx83H5Ks2hW6sgCo95OubLAHKAPyEGqrbXAEku9f6qJU22N3zWPqY1ziABJNhe3G/JOjDHV73Hk3stHhF/dXRtp3baHD5Jv9MDePks07Ds/zP+5U/wCSeq7Optw7quchwIAaXvJJOkZiQbSfJNJtcv283h7ps7dHDyWRFYkwASUPrObYiFOl7a07e5e4SXdIwN31WPOIKafW5IjXHpUOBPOw9AJSm9Kx+0PBZCkCe6L67iI8PzoVzFjq2y6wm0nf/ZNDajpUPxO91jumnTmtXPweGcZcctRw4b2yNBxPKFltsbcJGSgCC+xcTx4cPOVa7E2K2lTDgSXOElwJBvuHJWfcXr22HQenS2fTIpljqr46ypF3Ro0cGjcFrKfSs7wCvMKrQBBv4jUc0rD4g8SALmJsBc+wQewbM24KxIAAA1JNvJWzXg6EHwKx2ythufhgMxpvPaJj7xvB35Rp5Kkwu0a1CsWvcZa7K6/uEnravTkKFgsYHtBB/PFSg9AtcXA9dJQcQuShBmcRhDUEOnUOmYIIuDOqcdTaLOM8h9TuVViNrHQW5n+Srq+0CbAwN9r/ADVTbRuxLRYAed/mo9bacauA8SszVxnEn1t6CyjHFgcvBTRtoa21xuknwPzNlEr7WJENF/2j7218LKifjE0cTzRVucYePieJ4lMVMTxJPnHsFVVMVvJUT44GTM7rKDT7JLXPlwlrItHefYieQ18Y5q+q7UGmh/eWCp7YDAQ1ziCZ7vyuoB2gJBl06m49rKeX2RdPRMTtINaXEgAcyVjsVji9xcdXGY4DcPRVtTa2aM8uji63kBoo3xYJNvL+qstvwljUbHc0lziRI7McBr7z7Ke/ENH91iviuXv/AEXTiCeC0jV1Mazw81U47aOcgDujTx4qo608lO2HQ6yuwES0HM7hlbcz4xHmpasm7poejxBplwElru0N8ES0jiLEeS5t+iG02l+YVMxa1toygAkxrqfktNi8YymC50AC2lzyCzuO29QIJdSY4gwGlrc0HfyXnmOM5PL5fQvFleL7p8syXpGdWW09vMfTLGUKbZ+8QJHMRv8ANUtBwkZnEC8wL6bvNd99beC4yXUq42diGgXgkmIvm3300S9p4eniGZQ8C/ZtN40i0qud1O6pU59ke103WNMNJbULjuBZHDf6rE5Z61f7VfGzvf8A2qcZ0UqMBLHMfyBcCRynVW3R/bDSBTqNfTc3s3aclucWPj6pNdzQJFWTBsGkcoJJTdRuYMHWjhBkBlp/p4qzkx1/ipcbT2NxOZ5IkbteFt3gpOxKYqVmNmAXNsbkgEOeLD8LXKuGzyYIq0r8X+kiFbdBCOvLjrTp1Kn+kBs/7ypM5l6LjZ7b+r0ldTkMDCASBIOnkVmNo47rKjqj4l1zFha1vRVXxwcY7QOtx9dE3UBdxXokc7XoPQnaQfLJ0Gn5/N1rTTC8l6N1zSrsJiJg+dvax8l60x8gEbxPqsXqtT045vNIzuHNOEpDiornxA4FCQQuoPJ6mNPFR34tVrsXuHso9TGptFo7ElRq+K5qsfjOYUV+IvJKmxaVMSY1KYq1J3k+arH4pJZUJ3/ngirKpUDRYJl1c6DRQK+I0A3XSCXncfzH8x6puCXUr80z1qjGZjjxI5j6FDWkxdoniRwlPKLqpIqp2ldRaNMkEzGu47hO4eA80phc25BAmNDrEx4wp5Q1U3NBTnWqC6tKb65VFl1q0GyqvUYarWIvV/V0513yfD/isWcTzWq23ULnUMKLClTaHX+/lBdu1DfmpXTjnfXv4/FZ4naRqimTeGT/ABHefIBUuLhxLpFpbex7PDjPz8lIp1L7gNBvAjRWeB2DRqTeq5xN4cA1vIW0/MLz8WU3a+x9P4s/q8cZ+bMPqrhcp/SvZLcNkLXzmJBa4y4ReQQBI3acFTNpukAkcbTYDiu9zkfFuFl0kly4XKC4uAl1t39r3S8IHPdlYMziCY8ASd/AFPKa2njd6W2y8pqAuAcBFjcEueymJHAZyf4U3hsKX1Kbe62oZB/ZBMn/AGnzUnZeCLes61wZIYGlhD5ziqJEGIETPFh4LjNlva5jWwKjmMdBP4SypVLf4nMHk9eLL6TjM8tX+PX7PRjxXxm4qXPstL0MbDcS+P8AoOBneHEDsnxaVlMVVGd8G2Z0eEmFqOhuILqOLaGyRTpNaBMkuc+dTrZe2XevyeeuxzTrHhKp7JxBuaeTm5zR9U6zZjvv1aDf/wBL+i67Y0VQLSRe69Y2TWz0mO5LypuzKW/Es8hm+RW/6K1f1AFN4qBpIzEEc9Cs1Y0BcJiRPDekkLAfpCjhsQc1Sr1jHEEFvseIIK2Oz8d11NtRhBa7S0Gxgg+ivoTMoQm5dyQivmX9IuiAY3Js4qBqq3Okl6yixOKK4aw3lVxqIDkVeYFmYT+1GgO9g38nz5J6lhATeblu8DvdVOg/zD6KhpPeSGtJvNgY/OiknDVIu7fluTrpwtoNeS82cy8v6tO2NmvS0bh2EONgchIlx1NMEb+NRvopjWUc1zTgPIvBsK+XefwsPk5UHwPflwlpg6ToDMF2kTx0UilsxuYDPMtDrRBkE2ImPu68VwzkvvOukt/4rOliaTWtOZgOUEgBuvU1DGmuZzR4gcEuptCkGuAfueGxOvUspt0HEu9CqlmBbkYZdLjBsZEsOgy3GYG4Jso20KQbUcG3buiT6ymPDhnlrdLyZYz1GgxO1aR6zK53a6+O998U2M/2td6KNtjaTKghhJ/WveZnQhjW68mqiC7BXbD6LhhZZvpzy5sspYkh+qT1iaakr0uK52XtZtET1NJ7w4EOeCSNbi8WMaQm6e139d1zjmcSSfPWOCqQUvMppuZ2WWfDabJxIqPa4AhsyZI3ae622067xQe+lGbKYG4kCRbnp5rxdteCCCRFxyPJel9GNtdfRItmaIcPqPmufjMfT2z6RlzdZ3tiWVKuJq3dL3Sczjla1oBJn8LQJS27Pr5ywAkir1RINs8ExPDLJ8EyXCk7FsMD9VUY0HfL2CBxJbPlK12JxMdYBHZFKsTH3q5fSJ/0gLzc/PlhlqT/AN1/Ljx8UyndY2phagc9uUnI/I4gEtDpyiToJOkrS7E2G6lUpVHPh09wfdzMqNcHOnUcuBXSSyoCTAdUr9n8TviMznOH7LKTQCd728VAxG2HGo6mwg5uuBJFw4PxRYG8oqMv5LjnzcnLj44+vlvHjwwu6ap7VbRo02Nc172EPu12TvVpY4GDYVfVVGIxLnmXuLiN7jMSSYE6C5tzT2Jw5dinMBgOqm/BpJM+TTKuK2Cb1b2tJp03tbXM9otEUyOZIa2tHHMvRMsOKy67ve3Pxyz6+IznWLQ9GcQ5tDGlpIIp0oIJBHaeCbePus3jqJp1HsJnI4tnjlMT7K92JPw1YRctdPMDJHjo5eqWXVefWqguxD3XLnO8XEn3XATOpCd2dsutWOWlSqVDvDGOdE8Y0WowP2b4+pc0xSH+Y8D2En2W9IzmFoVngmnmdHpx1Wv6N7VxlBoa19NrXGSHMLzOlzuTL9nYrAOFB4Z2yXNcLtIgSWnfEaEb1BqbVdScaUZstzpmMxoZvrop2JPS3FVn1G1X5QXNynKIBLLEkHfu8ALlbb7NhW6lxf8A4R7k7z94gcNF57tfbJr5RlyQ6RJv/TVezbFDOoo9X3Orbl4xA15rW9om5ihdhCqvkzMklySSuSsjspQKQlhog+yBVOpBBGo8/ZOHEv4+w3Rrx0CYASgFnUq7pz4lxntG5k33xF/JKdXcZlzjOsk38UyAlhqeMN0SgJYYuimqjgS11tIpxtAoG2oKkDDFHwxVEVLAlSaeBcSAASrFmEbR1lz4m26dPAKCuZgwBLzHIfVWnQyplxQAMBzSPMQR8j6qBjmPqukjKPwts0DUCN/mnMHhXMc17bFpkKWdNYZaylS+m2FLMQTueAfMCD7R6qZja00argbvweFI8nkH5hWG2qYxVAO+8y54jiPzwCoq9FlSnSBILqbXUyBqAHHLPCWlebkw87j+P+f2enK+Nys+Zv8Ab90nauKFdktdTaxwDnvdOamXQX0YAJOZ1PPA1g7lV/DmnkqMc17Q4Q5sxmbDsrwQC06W4FWeCwzcrWhwkPq5mz2s3VEtMcMrRfml4XA03MFIPIfUPWgFpAJayAwO3EAknx5LljljxSz4l76+O+7/ACZS59/JijhjUqB7crM7S1rCSXNBpvoscSRB7YA471a/Hsa5oBaBUpvDXP7jcj3iiXcpzT4hR6AGWmGwHU+9mILiWy6mY3tzPnyM3CccCBBIInssgBgMXgDRo1IneN7pWMsLne/U6/XX4/F/VqZzCde72psVhG31e8xe/i6od8uMwOBneFZdHaZDnCDJaQPQ/wA1Lp0B4k3JOpJ1JUvZ4DarDbUi+naEfMhe7Gax1Xkt3Xs3RfZrMPhaTGADsNc4jVznAFzjxv8ARWhCznR/pXhqlFgfVp03gBpa94bcCJEm4Km7V6Q0KNJ7xVpOcGktZ1jZcY7IEHeYXaRllPtjpxh6Lx3m1SARqMzST/4j0XjVTMSSSTvN7/3XoO2dpYjEPJeac92zCA1vIF1xzWLFAh0RO7x3WS0TdgbDfiajGMbmLr6wGt3ufyXumAwnVUmUxoxjWzpOUASsd9k1No60Oa0Phpafvwe8L7pAW32liGU2OqVHBtNokk6KQNmpyXVmRjMfV/WUaLBSddmd0Oy7iRz181xXcNPn0YcLowwXWlLBWNqbOD4JbcKnmuSw5NmjPwi63CKQ1yW0ps0QzAhPNwISmuToqKbNENwQTowjV0PSw9NmnKeGbwTraDeASA9KD02aOimOCcyhM50pr1NrpY1qlEU2tpOIee+5zSPJvZI85UAsAtY8wZnz3rmdczJsGVdLEByUHIp/Z7i128tNnRe3GEy+mwPIbffI05CfBcfcJVOscvVnui7T62O+b6rN3t6MPC4avvs5QaOspiO85zfWlUSchNSiRoxxquPBrWOHuXgRzTZcQ5pguA4Oyuadzmk20kEc1IdWEQLD1JjST9FwzmVyyknuSb/v/LGNxklvxd/oW1snTtG3ru9Sm6TsxLtR3W/ug3d/E6T4ZeCZrucR2XZTcExJggg5b2MGxSmugACwFh4Bddf6vujG+koOSX1csHmPLtC6j503WkgjiFtkVKxbUcyAT+TdN03VZPZnlLTPlKTtVjnZXtJ7XA6GLgpjD4d+pNuJWtT2vl8LjC42ey6xn5ceGistn7OZJe4EyZO4DiPdVOCYA6QJPE6LQYV1jwmw4nePz9VLemWl6KinSrZ3OysbTcSSQA1six466KwoB+0Koq1GH4WmZo0zYViNKlQb2DcIg+GtD0cwLcT1jqzwMLScBUJMCrUFwwn8Am/GQtoK1SuMlAGjSBHbiHOaI7jSOyN0kTwG9bx9JUupiQDDqrGngXNEeUH5oTbNjUAILGuO8uAc4niS4Ek+JQtbR8rtKWCmwlrmp1rk41yYBSwVFPhyUCmmuSwUDzX3TrXKOCnAUD4clByaXQUDspQKbBXZRToclNemcy7mURIldBTIclSgelGZMhyU1FOyjMkLoQOZkSkhdhZHV0IAS2002uiZXCpNOkE71YG5YvJJdNTHravpPLTEdm59N6RiqpkQLnfqrSrTBCrMrmugaGbjUeA4LWHJMptMsddJGznuBJqmGnSSB6/0krXbHxJY8dhjmRdtQS1wgx2Z0Em5Wf2Zsh1VwyjtbnPN/XX0W/2B0eaHNBa6pAJdnblYHWygDR28zJFua6Tv0wt9k9GaDSKpp5S458uZxaHG5LWE5W8rTbctJSEiwgfnRN0cPvcZPDd/VSl0jLgCF1Co+PuuBSmuC2r8C3I0dVSrOgS9zWNJgRo0ADRZ7pBVpMbD6LadSDlNPukt1aQDrcX5rjMtvRlwXGbtVojilAKoZjDe3up2znmq/I0GSCbwBYEmT5LdjglhKDlYf/G8QNWeYII9inKewKg1y+qxuKrmlOgqY/Y9QCcv9ExUwrm6gopDXJeZM5kCqEEgFKTLXqRhKOd0ZsvlJ8lLdLp0JUK5w+xKX3qlXyDR/wCq7tHYgZTNSm/O1veDwA7yIsfCFnzi+NUwKWE11iM60h6ESmJ5rnWAHVESg5LaEzRIO4lT20ngSWHLxUoayrsJ12MptY55Di1rgx2VpeWuOgIBt4myv+jOyaeLwrsWKrKVFj3MJeJcC0A90azmECbyrMb9huM81ifptEarR7M2C6uYpkuiT3QIbuzTIaTw+aifZ/iRU2m7DV2tdTNN5piMpzDK8SWxJy5gr4U8ogUsO7grHC7Er1O5SeRxDTHrovZKGApM7lNjfBoB9Ut5T6rfs89enl2F6B4l3eys/ed9GyrfCfZqyxqVj4Mb9XfyW3zpbHrc45GfKqrZPRehQ7uZ37508AAFchgAgW8F0FGZakkQiUtrlxwQ1qoWhchCD40xm16tQ3cWgaBpI/uo+Ixb3gBzpAMgc4An2TEIhTUauVvulMcACE/TpQWk6d70ujC0rZnabh+I8PAb/RWWEx+Uy5lN7d7HMblI0jS2uoRlc9CcDWrCqGVerFNoddxa0ucYDQRYE87WUbGbReXFgruJDrgxMi0TAnfZbYbKpVaWHo4CWdcXVKgmzWFrMznkmRGZrcukyITWO6A0XtewP6uoHz1mWeNngug3nSNBv15XKS9usw3jvbzrH1KktlxPmfb3XW46paXudG5ziR530VuzYGINR9EhtXqsxzAloc1rg0ljiLGdzgBbVZ/Gy17gJEGIdGYHeDG+ZW45n2Ypw3+oB+YTnxZ3hp8o+SrhW42UlpTQlsxXIe/81Jo46Put9T/NVgcnAVNG15T23UGke5ScTtqo4ZSRB3XAMed1ThyUHKai7qU7Gv4N8gp2Ee5zQbCeQVPmVpgKMtBuNd5G87lRTVdo1MzodFzuHFWux6ZqNDnEyefMqONhEkkvFybAE+5VrhmCkA0AkD18Vpna1wmEFzoBfXhqbqoxW3aj+0CAxvdZEWH3iRvKtm4g1GPp5S0vY5oLtO02AZG6SPVZX4OoHCk5jg8kNAjvF1gGnQzySTXYYo7QdnfU6zKXxmaARImNIg6T4wtRg+lVLI1lRsMBzgM7HbPZL3iCHOhovCxlWiBUexrswBc0OEw7KdRxBiQp/wChHx2i1pG4357vFaHrXRvp2GtyUW5GgFwmHZuOYxJPis98f1W1qGMs1hrDPGgbVLmuPh2n+gWV2ZhqlOSCDYiBp2rX/O5Kq4p1QllSwyxYdkEkFpLhoQQ3Xn5wfUVOsHCWkOHEEEeoXXLz77EsY2rgnZmMFahUdQc8MaHuZZ7czgJMTH8Kt+lPSFzHjD4YF1Z1iRctJ0A/ai87h7ag0jkAqBsbDmlRYx5zPEl5mZc4lzrnW5U5rkQ61yXmTbHJ5rgopxq6uSgOQdQhCD4lO5B3riEFhiReNwY2P9IPzJ9VynofD6oQg9a+xxg6msYE58sxeMoMTwkkxzW2wDAesJAMu3jm5cQvNye3fD+lXUqDWYjsta3Me1lAGaBbNGq8G2r/AI1X9/56rqE4Plnk+Ena9BodUAa0Q6BAAi+5V7u6hC64enM1hnHipTV1C1QoIQhZUtguFosF3UIVxZqVTCVsu4vftO1QhW+kiz/CN0myk4xo+GrugZmUnuYd7CWEEsP3TBIkIQtY+4X08yxAiuY5fIK9x5/Wv/eKEKVUvZHfHgfmnGtHVVrDuVfYGEITH2X03v2Gns4/xonzNN5J8Vb/AGbjNUrvd2nwztG7u0XF1ze8X4oQr/t/MbCvqkMKELbBwFLBQhRqH6RSwhCypSEIQf/Z"/>
          <p:cNvSpPr>
            <a:spLocks noChangeAspect="1" noChangeArrowheads="1"/>
          </p:cNvSpPr>
          <p:nvPr/>
        </p:nvSpPr>
        <p:spPr bwMode="auto">
          <a:xfrm>
            <a:off x="-19857719" y="-8787953"/>
            <a:ext cx="45719" cy="45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8" name="Picture 4" descr="http://upload.wikimedia.org/wikipedia/commons/a/a0/Memphisbelleno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0819" y="433257"/>
            <a:ext cx="2773181" cy="207988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SEhUUExQUFRUXFBQXFxcVFxQcFxcXFxcXFxcXFRcYHCggGBwlHBQUITEhJSkrLi4uFx8zODMsNygtLiwBCgoKBQUFDgUFDisZExkrKysrKysrKysrKysrKysrKysrKysrKysrKysrKysrKysrKysrKysrKysrKysrKysrK//AABEIALYBFAMBIgACEQEDEQH/xAAbAAACAwEBAQAAAAAAAAAAAAACAwEEBQAGB//EADoQAAIBAwMBBgQEBAUFAQAAAAABAgMRIQQSMUEFBlFhcYETkaHwIrHB0RQyUuEjYnKC8TNDU5LCB//EABQBAQAAAAAAAAAAAAAAAAAAAAD/xAAUEQEAAAAAAAAAAAAAAAAAAAAA/9oADAMBAAIRAxEAPwD1KgQ4D7HSQFfaKmixKRXqSAU0VNVTwW2xU0BhQbv7l+COnp7PBMQEzpEbGWQFkBMmrZEOonwWKqKU5WwAyTEzrpeZXrVG+LiIwSywJ12t2rBnwqyn1O7Qr2y+CtptQk7+GQCr0nbwKUY5L2p1ikunJmx1X5gOp6d3TNbs2im2peqRnxk2rj9PXlHPAGprqdo7YRt1bRku8cPxL77VlKNrJLrj6WK9Oi3n6sBmn1Uo8fU0NLrfH/kz6VBeb8fAuadX6AXnrvb8/kVZdpNz2+Hy+Qmrp2ni4unonKe7yQGzWrK3jjhCKdVs6tGyStnyG6Om3zgB1Djz9C9RVkJjtj6hOpblgXqLBr6iyEqeL+Rn6qvYAtVrL8Ywr/uyKVRPqZs5OXANnHl+36gbH8RE4xZ13fqcB9JcQJDLipsBEytNlibETiAlsBsNxB2ALkupXlHNyxOIqSsAupIr77A62tbK5KjrbreIDZ6rPiV9TVT4CnC+Vjo/mJ+A7cgBTkK10Glgt0aCGzpAeO1kG/H3uV4Qcep6rU6FNYWTK1GkavjPAFbT0Lu7WPvkLUdn3asnz4Gt2bRSST5NmOnWGBiaTQ2S5sg62ja9Gbcqdl0AjG74AxIaO3HsE3bk161BdEZmoSV/H9AB0vN31RcpzS4KNObXp4l6g0sr5gWYQuyx8O3AilVGSm0gKOo1cYvz8H+wcNRKS52+S5f6Iz9W73b5O0lSyYGrR1CTz9/uF/ERcs58MmUq9+ORlKnueQNd6jdhceQE6O79humo7V95G1aiS4+QGNrIOm7XumvtFKUr8s1dVaa/FZW4zkoKn5fsB0bW6+zOCjS+/tHAfS2xM5DGhM0AuSEzHMXJAJkAxjQLQC5CZliSEzAxe0Kbd7GZKLjh4PQVoox9bpm3zgCu9WkriJ9tKOLfM7WabBUXZu6wGjpNZu+ZqQkrGTo6G3HJo3Ac4lOu0uQ5VX09yjr25ZzhAWaNJXujWpRMLsvUXSvf1N+ggD+GKdK2S1cVWyBnV9Qo88GXWk5PdFNrrc0tbp00Zlan+H+bjoAr493lXXhfA6Em84S8v0RnJdfoaOltjoBq6GH2x1WN2FpmkPqWYGLqbXatkr/wr68Pixty013exMdJdAZemoWL8KNugx6PbkZCN8Xz4XyAEpGfqtVPiKSX1NOpCxmVYXfNrMBekoNvxfn95LstG+uMdS3o4RSurep2srJRl6MDK3Jff9zijJkgfUJCZodMVIBLQtodIBoBTiLcRsgQFSQioizMp1GAM0ijWgi+4lerTAyNQkLpQNX+HTAlo83AqwgkLkpcpl/+FD+CBnRT9RNedllX9S86DSMjVVGm93sA7RxjbFr8mhLXqKza556VWUeCnV1Mm8/UD0sO1dzxj14ZMta5Pw9L/QwKVTzLlGKussC9q6985M+Wnb98/wBjTpUrtLk0XpMAYFLSX5L1GhboaFPSFmGkArUaRZ2YHqkoq7wl16GXrtc7Wp/h/wAzWf8Aan+bAHtHtinprb1Ju10opu/k5cL3KlLvX/VRmm3+GMeix/M5NepRemamnd5kr5d3nr1YjtfSy3RklG2x3TinlcZt4WAs9qd4K1dNUV8FJZuouTfzw/Qx+76casN0pRk5PdJz/FLwunhIu9mU043SSfVR+8lDtFzp14SUXDOHJW55foB7/VIxNQsmrRhGVNOE1NWthravSxla2FpYAGhWlFWu/wBAa9Vyw2MlhZ6lJyu8efuBE4r/AIt+pwmpTu/7nAfWZCZsbKQmTAAixNyGApshnTOQCpCpxLMkLaAr2OnTTQ5wI2gV9hDRYkhEkANgGHUENAc0UddpFL18S9ewqUrgeR1VOUH92KFebfKPYV9Kp8/MoVuzorlY+oGTpE2bWl0yZnuls46Gr2dUu0uAGTnGgt0v5eiXLfga3ZleGohug/Jp8pmP3phaivKa/JiO4lVxquPSUQPUUKNnlFutDbG/sHr+0KdFLepNvi0Xnxy8dS3RpRrQjON9rzxnws0BhVKbn/MvTwXt1fmynV0mTc1+upULKUajfptTXXMvyL1CMZxU4JWkrrgDyy7Nb6W9RGq7InKLV4p2lbFz1tSgV6lAD5/3bXw6kd3W69H9o3O8vZqrUWkryWY38f8AgbPsZfElKMkryva2b85d78+hqQou2Xf2X0A8t3XTorZOScZcdLS/U0qtBKZpOkk8Ir6uPAGXqKGTOnSe7H0/U1eojWQ6rxXlzf8AYCsoR6v5HExjfx9uDgPoTFTGtAqIAxiDNDoxAkgE2OUR20jaApwBcR9iLAVthDiWJIRIBM0LlEfKIOwCs4g7C1sAlTAQ6ZXrUy/sEzpgZz8BU6d2aU6BP8OBmT0W6LxZsztHoJb10SzyenjSI/h9qbik34PF36gY/bemlLTzTV7Wkv8Aa039LlHuk4wqwk/HzvnHoelq9n1q1La5RhKWJKKTik+bt5l7WPPaTS/Dm4f0zcb+jtf6Aey70aqhWhBQk3OMuNrWGrPLXikP7u9sUqNL4dRSxJtWV1Z28/G5gdoaf4c2vdejK+8DV75a6lqFD4aleLeWklZ2878pFbsjvHGhRVOVOUmnKzTSVm7pFGc0ynXgmBtV+/NNf9mX/sv2KNTv2nxS+cn+x5vXUDK2O/yA96u8LktyjDz5vYsaftRy/p9DznZumk4/gjKX5GjoezKkZXn+FeCz9EB6NfiV/EVVoDqHFlwNcbgYFehnCK+oWPLD91x+Zu16OJYy1ZfNO79l9TI1dJpXAzak1c4RUlnhe+WcB9McAdo9oCSAWogyQbIACxxJDAixDQYMgK1RgIfOIOwBTRyQ1xBcQFNEWGbSXABDQuSLDgDtAQkG4huB0YgDCA+FE6MCzSQE0G0naLvxFf1O18dDx1VN1ptpxbk21J3d+t2fQtOjx3ebTSp6hyt+GVmn4vr73/QBnasm9t1mMUn+efmZM2b3YWgWq3QctrxLda7tw1z5o9Fp+6WnhmSlUf8AmePlG31A+d5bsk2/BZfyRo6bu5qai/6e1eM3t+nP0PotCjTpq0IRgv8AKkvyBr1sAeKpdzI81avtBf8A1L9izpuwdNTf4acW/GX4n9cI0dbXKca3zAdOiirW07Cr6zar2v0x082I7M1Upxe7lN8eHQAqaLVNWV37ef8AYOnFMbXSk1bpGK+S/e4FKtG/JnaqirWwbE6RmaunbIHn56bLzb2IHVKmc39lf6kge+mLeRrZ1gK0kRcfJAOICkcw9pziAKRzQcYk7QEuIDiPaBaAS0RYbYXKIAxpN8ESQyMrcASACxGwZYJRAUoHKI5RO2gBGA+iiIoZTQF7TmV31obqCn1hJP2eH+nyNGDK3akPiUp0/wCqLXvbH1sB5vuXrlHURT63j81j6n0CtWPifY2udOvBvG2av7PJ9cqTAOpWKGtrvayNTX28mdqNQmAlTby2TYiCHJAKSTw8h04pKyVkhihYdX2tRcVZ2e5K9r7pWtfysAqEhqmLUTgHfFKlZJ3GSQtsDF1FD8X9ji5Wp5ZIHpbkpERQy2AFMGw05oAEiLDEiNoEWtyCFMFICGhchzQEogJBY1oHaALgRtGbSUgFqJyiN2kbQBUTkggbgEkHAC5mdu9ux0kYtxcnJuyvZY5bfugNyKEazUU6avUnGH+ppfJcs+d63vbq62KalBPCVOLu/wDdz48GS+y9VN3dGrJyx+JSy/V+gHds1YPUVJUneEp7k7Nc5eH53PX6bv8A04wiqtKaaVrws07Y6tHg9d2fWo7XVg4KV9t7ZtzjoFpezXWTfxKcLNXU5Wbv/SrZslcD2us766af/kXrFfWzZXo94tPZf4q56xmv0PL6fu/Od/8ACm7dc7X53x4F6l3Unazio/6pN/RXA9vpK6qRUoSUk+HF3RapmH3a7PWlpuDlubk3hYXkjTepAtSkHT4Kqlctx4AJIGSJgzpACJr+Q9o6S8AM5x8f1OLzqW6I4DajTCkhjQMmAqxG0bFEWAGwMkNsQ0AraAkNaO2gLsQ0WVQuriZxAS0DYa0DtAHackGkSogDYHaNAACwNhjYLQAXK+s0FOslGpFSSyr9GMq3GU2AUKaSSXC4OqRVrPKIqSK0tR0Aw+8/YFKdGpKMEpqLlFrm6y17pFb/APP4R+BLC3KeXbOUrL6HpXJPHJV7K0NPTxcaaau7vP5eAFqaM6vZuyeSzqpsr6bTZuAlULPnIO1tmnWpiadMCdNTLDkRFWQKQDoImwUFgKwC1E5sYokbcgJaOHumQBvOmBKmWnADaBVcCNhacQNoCGgWPlEBxAWQojNpO0BtOqlGxTqRGyiCAraDtGuJyQC7EWG2IcQEtEbRm0naAhxAaLEkJkgENE042OkHFABNMz69KzuajRXqwARCKsFYS3tZHLAZUV/7DaNMiEbDYRAmQm1mWpIX8PIASRFOA5xChACYQCcBsIh7bgIUCVAfsJ2gLUEcNscBsbSHE44CGgWjjgFtAbM/f2zjgOcSHE44BbIaIOAhohHHAdYFok4AbBbTjgAkhMonHABtDUDjgBnATNEnAZ2qh18wKU858jjgLtNJj0iTgDUSJLJBwBNBRiccA2MQ0jjgOsHFHHAS0QccB//Z"/>
          <p:cNvSpPr>
            <a:spLocks noChangeAspect="1" noChangeArrowheads="1"/>
          </p:cNvSpPr>
          <p:nvPr/>
        </p:nvSpPr>
        <p:spPr bwMode="auto">
          <a:xfrm>
            <a:off x="-6062182" y="-1242058"/>
            <a:ext cx="53021" cy="53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4" name="Picture 10" descr="B-17 Flying Fortress bombers of US 398th Bombardment Group (Eighth Air Force) on bombing run to Neumünster, Germany, 13 Apr 1945 (US Air For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513" y="2929117"/>
            <a:ext cx="3099919" cy="2463931"/>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Air Offensive against Germany, ca. 19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3304" y="2765675"/>
            <a:ext cx="2188988" cy="336956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austincc.edu/caddis/ImagesText%20copy/World%20War%20II/B-17F_Destroyed_by_Me-26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1144" y="4734474"/>
            <a:ext cx="2142159" cy="1415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U-571</a:t>
            </a:r>
            <a:endParaRPr lang="en-US" dirty="0"/>
          </a:p>
        </p:txBody>
      </p:sp>
      <p:sp>
        <p:nvSpPr>
          <p:cNvPr id="3" name="Content Placeholder 2"/>
          <p:cNvSpPr>
            <a:spLocks noGrp="1"/>
          </p:cNvSpPr>
          <p:nvPr>
            <p:ph sz="half" idx="1"/>
          </p:nvPr>
        </p:nvSpPr>
        <p:spPr>
          <a:xfrm>
            <a:off x="739350" y="4050745"/>
            <a:ext cx="4191000" cy="2234423"/>
          </a:xfrm>
        </p:spPr>
        <p:txBody>
          <a:bodyPr/>
          <a:lstStyle/>
          <a:p>
            <a:endParaRPr lang="en-US" dirty="0"/>
          </a:p>
        </p:txBody>
      </p:sp>
      <p:sp>
        <p:nvSpPr>
          <p:cNvPr id="4" name="Content Placeholder 3"/>
          <p:cNvSpPr>
            <a:spLocks noGrp="1"/>
          </p:cNvSpPr>
          <p:nvPr>
            <p:ph sz="half" idx="2"/>
          </p:nvPr>
        </p:nvSpPr>
        <p:spPr>
          <a:xfrm>
            <a:off x="721105" y="1479041"/>
            <a:ext cx="3088110" cy="1705483"/>
          </a:xfrm>
        </p:spPr>
        <p:txBody>
          <a:bodyPr/>
          <a:lstStyle/>
          <a:p>
            <a:r>
              <a:rPr lang="en-US" dirty="0"/>
              <a:t>A German submarine is boarded by disguised American submariners trying to capture their Enigma cipher machine.</a:t>
            </a:r>
          </a:p>
        </p:txBody>
      </p:sp>
      <p:pic>
        <p:nvPicPr>
          <p:cNvPr id="5" name="Picture 4">
            <a:hlinkClick r:id="rId2"/>
          </p:cNvPr>
          <p:cNvPicPr>
            <a:picLocks noChangeAspect="1"/>
          </p:cNvPicPr>
          <p:nvPr/>
        </p:nvPicPr>
        <p:blipFill>
          <a:blip r:embed="rId3"/>
          <a:stretch>
            <a:fillRect/>
          </a:stretch>
        </p:blipFill>
        <p:spPr>
          <a:xfrm>
            <a:off x="5406070" y="381000"/>
            <a:ext cx="2667000" cy="4057650"/>
          </a:xfrm>
          <a:prstGeom prst="rect">
            <a:avLst/>
          </a:prstGeom>
        </p:spPr>
      </p:pic>
      <p:pic>
        <p:nvPicPr>
          <p:cNvPr id="6" name="Picture 5"/>
          <p:cNvPicPr>
            <a:picLocks noChangeAspect="1"/>
          </p:cNvPicPr>
          <p:nvPr/>
        </p:nvPicPr>
        <p:blipFill>
          <a:blip r:embed="rId4"/>
          <a:stretch>
            <a:fillRect/>
          </a:stretch>
        </p:blipFill>
        <p:spPr>
          <a:xfrm>
            <a:off x="6059914" y="4663447"/>
            <a:ext cx="1794800" cy="1819275"/>
          </a:xfrm>
          <a:prstGeom prst="rect">
            <a:avLst/>
          </a:prstGeom>
        </p:spPr>
      </p:pic>
      <p:sp>
        <p:nvSpPr>
          <p:cNvPr id="7" name="AutoShape 2" descr="Image result for u57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u57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975" y="3639509"/>
            <a:ext cx="33337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66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Imitation Game </a:t>
            </a:r>
            <a:endParaRPr lang="en-US" dirty="0"/>
          </a:p>
        </p:txBody>
      </p:sp>
      <p:sp>
        <p:nvSpPr>
          <p:cNvPr id="3" name="Content Placeholder 2"/>
          <p:cNvSpPr>
            <a:spLocks noGrp="1"/>
          </p:cNvSpPr>
          <p:nvPr>
            <p:ph sz="half" idx="1"/>
          </p:nvPr>
        </p:nvSpPr>
        <p:spPr>
          <a:xfrm>
            <a:off x="609600" y="2160589"/>
            <a:ext cx="3088109" cy="2005012"/>
          </a:xfrm>
        </p:spPr>
        <p:txBody>
          <a:bodyPr/>
          <a:lstStyle/>
          <a:p>
            <a:r>
              <a:rPr lang="en-US" dirty="0"/>
              <a:t>During World War II, mathematician Alan Turing tries to crack the enigma code with help from fellow mathematicians.</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439138" y="4633577"/>
            <a:ext cx="2645574" cy="2022539"/>
          </a:xfrm>
          <a:prstGeom prst="rect">
            <a:avLst/>
          </a:prstGeom>
        </p:spPr>
      </p:pic>
      <p:pic>
        <p:nvPicPr>
          <p:cNvPr id="6" name="Picture 5">
            <a:hlinkClick r:id="rId3"/>
          </p:cNvPr>
          <p:cNvPicPr>
            <a:picLocks noChangeAspect="1"/>
          </p:cNvPicPr>
          <p:nvPr/>
        </p:nvPicPr>
        <p:blipFill>
          <a:blip r:embed="rId4"/>
          <a:stretch>
            <a:fillRect/>
          </a:stretch>
        </p:blipFill>
        <p:spPr>
          <a:xfrm>
            <a:off x="5439138" y="155576"/>
            <a:ext cx="2609850" cy="4010025"/>
          </a:xfrm>
          <a:prstGeom prst="rect">
            <a:avLst/>
          </a:prstGeom>
        </p:spPr>
      </p:pic>
      <p:pic>
        <p:nvPicPr>
          <p:cNvPr id="4098" name="Picture 2" descr="Image result for imitation g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454" y="4165600"/>
            <a:ext cx="3860298" cy="249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38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Tails </a:t>
            </a:r>
            <a:endParaRPr lang="en-US" dirty="0"/>
          </a:p>
        </p:txBody>
      </p:sp>
      <p:sp>
        <p:nvSpPr>
          <p:cNvPr id="3" name="Content Placeholder 2"/>
          <p:cNvSpPr>
            <a:spLocks noGrp="1"/>
          </p:cNvSpPr>
          <p:nvPr>
            <p:ph sz="half" idx="1"/>
          </p:nvPr>
        </p:nvSpPr>
        <p:spPr>
          <a:xfrm>
            <a:off x="146301" y="1642042"/>
            <a:ext cx="4800600" cy="3880772"/>
          </a:xfrm>
        </p:spPr>
        <p:txBody>
          <a:bodyPr/>
          <a:lstStyle/>
          <a:p>
            <a:r>
              <a:rPr lang="en-US" dirty="0"/>
              <a:t>A crew of African American pilots in the Tuskegee training program, having faced segregation while kept mostly on the ground during World War II, are called into duty under the guidance of Col. A.J. Bullard.</a:t>
            </a:r>
          </a:p>
        </p:txBody>
      </p:sp>
      <p:sp>
        <p:nvSpPr>
          <p:cNvPr id="4" name="Content Placeholder 3"/>
          <p:cNvSpPr>
            <a:spLocks noGrp="1"/>
          </p:cNvSpPr>
          <p:nvPr>
            <p:ph sz="half" idx="2"/>
          </p:nvPr>
        </p:nvSpPr>
        <p:spPr/>
        <p:txBody>
          <a:bodyPr/>
          <a:lstStyle/>
          <a:p>
            <a:endParaRPr lang="en-US" dirty="0"/>
          </a:p>
        </p:txBody>
      </p:sp>
      <p:pic>
        <p:nvPicPr>
          <p:cNvPr id="5122" name="Picture 2" descr="Image result for red tails previe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267462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red tails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499" y="4267200"/>
            <a:ext cx="4045402" cy="227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07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Monuments Men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During World War II, the Nazis steal countless pieces of art and hide them away. Some over-the-hill art scholars, historians, architects and other experts form a unit to retrieve as many of the stolen masterpieces as possible. The mission becomes even more urgent when the team learns about Hitler's "Nero Decree," which orders destruction of the artworks if the Third Reich falls. Caught in a race against time, the men risk their lives to protect some of mankind's greatest achievements.</a:t>
            </a:r>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6146" name="Picture 2" descr="Image resul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039" y="457200"/>
            <a:ext cx="25717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onument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48577"/>
            <a:ext cx="3848100" cy="217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17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Fury</a:t>
            </a:r>
            <a:endParaRPr lang="en-US" dirty="0"/>
          </a:p>
        </p:txBody>
      </p:sp>
      <p:sp>
        <p:nvSpPr>
          <p:cNvPr id="3" name="Content Placeholder 2"/>
          <p:cNvSpPr>
            <a:spLocks noGrp="1"/>
          </p:cNvSpPr>
          <p:nvPr>
            <p:ph sz="half" idx="1"/>
          </p:nvPr>
        </p:nvSpPr>
        <p:spPr/>
        <p:txBody>
          <a:bodyPr/>
          <a:lstStyle/>
          <a:p>
            <a:r>
              <a:rPr lang="en-US" dirty="0"/>
              <a:t>A grizzled tank commander makes tough decisions as he and his crew fight their way across Germany in April, 1945.</a:t>
            </a:r>
          </a:p>
        </p:txBody>
      </p:sp>
      <p:sp>
        <p:nvSpPr>
          <p:cNvPr id="4" name="Content Placeholder 3"/>
          <p:cNvSpPr>
            <a:spLocks noGrp="1"/>
          </p:cNvSpPr>
          <p:nvPr>
            <p:ph sz="half" idx="2"/>
          </p:nvPr>
        </p:nvSpPr>
        <p:spPr/>
        <p:txBody>
          <a:bodyPr/>
          <a:lstStyle/>
          <a:p>
            <a:endParaRPr lang="en-US"/>
          </a:p>
        </p:txBody>
      </p:sp>
      <p:pic>
        <p:nvPicPr>
          <p:cNvPr id="7170" name="Picture 2" descr="Image resul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7200"/>
            <a:ext cx="3429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ury trai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25" y="4107786"/>
            <a:ext cx="4549586"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52400"/>
            <a:ext cx="6347714" cy="1320800"/>
          </a:xfrm>
        </p:spPr>
        <p:txBody>
          <a:bodyPr/>
          <a:lstStyle/>
          <a:p>
            <a:r>
              <a:rPr lang="en-US" b="1" i="1" dirty="0" smtClean="0"/>
              <a:t>Downfall</a:t>
            </a:r>
            <a:endParaRPr lang="en-US" b="1" i="1" dirty="0"/>
          </a:p>
        </p:txBody>
      </p:sp>
      <p:sp>
        <p:nvSpPr>
          <p:cNvPr id="3" name="Content Placeholder 2"/>
          <p:cNvSpPr>
            <a:spLocks noGrp="1"/>
          </p:cNvSpPr>
          <p:nvPr>
            <p:ph sz="half" idx="1"/>
          </p:nvPr>
        </p:nvSpPr>
        <p:spPr>
          <a:xfrm>
            <a:off x="359229" y="830943"/>
            <a:ext cx="5965371" cy="3880772"/>
          </a:xfrm>
        </p:spPr>
        <p:txBody>
          <a:bodyPr/>
          <a:lstStyle/>
          <a:p>
            <a:r>
              <a:rPr lang="en-US" dirty="0" smtClean="0"/>
              <a:t>Hitler’s secretary tells of his final days in his Berlin bunker at the end of World War II</a:t>
            </a:r>
          </a:p>
          <a:p>
            <a:r>
              <a:rPr lang="en-US" dirty="0" smtClean="0">
                <a:hlinkClick r:id="rId3"/>
              </a:rPr>
              <a:t>https://www.youtube.com/watch?v=Bp1RXmM1-60</a:t>
            </a:r>
            <a:r>
              <a:rPr lang="en-US" dirty="0" smtClean="0"/>
              <a:t> </a:t>
            </a:r>
            <a:endParaRPr lang="en-US" dirty="0"/>
          </a:p>
        </p:txBody>
      </p:sp>
      <p:pic>
        <p:nvPicPr>
          <p:cNvPr id="5" name="Content Placeholder 4" descr="downfall21_1502.jpg">
            <a:hlinkClick r:id="rId3"/>
          </p:cNvPr>
          <p:cNvPicPr>
            <a:picLocks noGrp="1" noChangeAspect="1"/>
          </p:cNvPicPr>
          <p:nvPr>
            <p:ph sz="half" idx="2"/>
          </p:nvPr>
        </p:nvPicPr>
        <p:blipFill>
          <a:blip r:embed="rId4" cstate="print"/>
          <a:stretch>
            <a:fillRect/>
          </a:stretch>
        </p:blipFill>
        <p:spPr>
          <a:xfrm>
            <a:off x="6172200" y="211024"/>
            <a:ext cx="2701480" cy="3881437"/>
          </a:xfrm>
        </p:spPr>
      </p:pic>
      <p:pic>
        <p:nvPicPr>
          <p:cNvPr id="13314" name="Picture 2" descr="http://www.unsungfilms.com/wp-content/uploads/2013/11/downfall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340" y="2071348"/>
            <a:ext cx="42672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content.internetvideoarchive.com/content/photos/769/032324_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2051" y="4188633"/>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lh3.ggpht.com/_BBrt97HFKzU/Sq-oXyW8jZI/AAAAAAAAD74/XghU9nq-GEw/vlcsnap-2009-09-15-14h09m26s214_thumb.png?imgmax=8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497338"/>
            <a:ext cx="3958096" cy="2191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Documentaries </a:t>
            </a:r>
            <a:endParaRPr lang="en-US" dirty="0"/>
          </a:p>
        </p:txBody>
      </p:sp>
      <p:sp>
        <p:nvSpPr>
          <p:cNvPr id="3" name="Content Placeholder 2"/>
          <p:cNvSpPr>
            <a:spLocks noGrp="1"/>
          </p:cNvSpPr>
          <p:nvPr>
            <p:ph sz="half" idx="1"/>
          </p:nvPr>
        </p:nvSpPr>
        <p:spPr>
          <a:xfrm>
            <a:off x="432254" y="1717677"/>
            <a:ext cx="3088109" cy="3880772"/>
          </a:xfrm>
        </p:spPr>
        <p:txBody>
          <a:bodyPr/>
          <a:lstStyle/>
          <a:p>
            <a:r>
              <a:rPr lang="en-US" dirty="0" smtClean="0">
                <a:hlinkClick r:id="rId2"/>
              </a:rPr>
              <a:t>WWII in HD</a:t>
            </a:r>
            <a:endParaRPr lang="en-US" dirty="0" smtClean="0"/>
          </a:p>
          <a:p>
            <a:r>
              <a:rPr lang="en-US" dirty="0" smtClean="0">
                <a:hlinkClick r:id="rId3"/>
              </a:rPr>
              <a:t>Ken Burns The War</a:t>
            </a:r>
            <a:endParaRPr lang="en-US" dirty="0"/>
          </a:p>
        </p:txBody>
      </p:sp>
      <p:sp>
        <p:nvSpPr>
          <p:cNvPr id="4" name="Content Placeholder 3"/>
          <p:cNvSpPr>
            <a:spLocks noGrp="1"/>
          </p:cNvSpPr>
          <p:nvPr>
            <p:ph sz="half" idx="2"/>
          </p:nvPr>
        </p:nvSpPr>
        <p:spPr/>
        <p:txBody>
          <a:bodyPr/>
          <a:lstStyle/>
          <a:p>
            <a:endParaRPr lang="en-US"/>
          </a:p>
        </p:txBody>
      </p:sp>
      <p:pic>
        <p:nvPicPr>
          <p:cNvPr id="1026" name="Picture 2" descr="http://ecx.images-amazon.com/images/I/51QZVbetLyL._AC_UL320_SR240,32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06399"/>
            <a:ext cx="2286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BlIuo4WzL._AC_UL320_SR226,32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475" y="3657601"/>
            <a:ext cx="21526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26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347714" cy="1320800"/>
          </a:xfrm>
        </p:spPr>
        <p:txBody>
          <a:bodyPr/>
          <a:lstStyle/>
          <a:p>
            <a:r>
              <a:rPr lang="en-US" dirty="0" smtClean="0"/>
              <a:t>Pacific Front</a:t>
            </a:r>
            <a:endParaRPr lang="en-US" dirty="0"/>
          </a:p>
        </p:txBody>
      </p:sp>
      <p:sp>
        <p:nvSpPr>
          <p:cNvPr id="3" name="Content Placeholder 2"/>
          <p:cNvSpPr>
            <a:spLocks noGrp="1"/>
          </p:cNvSpPr>
          <p:nvPr>
            <p:ph sz="half" idx="1"/>
          </p:nvPr>
        </p:nvSpPr>
        <p:spPr>
          <a:xfrm>
            <a:off x="381000" y="2205561"/>
            <a:ext cx="3088109" cy="3880772"/>
          </a:xfrm>
        </p:spPr>
        <p:txBody>
          <a:bodyPr/>
          <a:lstStyle/>
          <a:p>
            <a:r>
              <a:rPr lang="en-US" b="1" dirty="0" smtClean="0"/>
              <a:t>TORA </a:t>
            </a:r>
            <a:r>
              <a:rPr lang="en-US" b="1" dirty="0" err="1" smtClean="0"/>
              <a:t>TORA</a:t>
            </a:r>
            <a:r>
              <a:rPr lang="en-US" b="1" dirty="0" smtClean="0"/>
              <a:t> </a:t>
            </a:r>
            <a:r>
              <a:rPr lang="en-US" b="1" dirty="0" err="1" smtClean="0"/>
              <a:t>TORA</a:t>
            </a:r>
            <a:endParaRPr lang="en-US" b="1" dirty="0" smtClean="0"/>
          </a:p>
          <a:p>
            <a:endParaRPr lang="en-US" dirty="0"/>
          </a:p>
          <a:p>
            <a:r>
              <a:rPr lang="en-US" dirty="0" smtClean="0"/>
              <a:t>Pearl Harbor movie</a:t>
            </a:r>
            <a:endParaRPr lang="en-US" dirty="0"/>
          </a:p>
        </p:txBody>
      </p:sp>
      <p:sp>
        <p:nvSpPr>
          <p:cNvPr id="4" name="Content Placeholder 3"/>
          <p:cNvSpPr>
            <a:spLocks noGrp="1"/>
          </p:cNvSpPr>
          <p:nvPr>
            <p:ph sz="half" idx="2"/>
          </p:nvPr>
        </p:nvSpPr>
        <p:spPr/>
        <p:txBody>
          <a:bodyPr/>
          <a:lstStyle/>
          <a:p>
            <a:endParaRPr lang="en-US"/>
          </a:p>
        </p:txBody>
      </p:sp>
      <p:pic>
        <p:nvPicPr>
          <p:cNvPr id="5" name="Picture 4">
            <a:hlinkClick r:id="rId2"/>
          </p:cNvPr>
          <p:cNvPicPr>
            <a:picLocks noChangeAspect="1"/>
          </p:cNvPicPr>
          <p:nvPr/>
        </p:nvPicPr>
        <p:blipFill>
          <a:blip r:embed="rId3"/>
          <a:stretch>
            <a:fillRect/>
          </a:stretch>
        </p:blipFill>
        <p:spPr>
          <a:xfrm>
            <a:off x="3939625" y="1427540"/>
            <a:ext cx="3347363" cy="4352845"/>
          </a:xfrm>
          <a:prstGeom prst="rect">
            <a:avLst/>
          </a:prstGeom>
        </p:spPr>
      </p:pic>
      <p:sp>
        <p:nvSpPr>
          <p:cNvPr id="7" name="Rectangle 2"/>
          <p:cNvSpPr>
            <a:spLocks noChangeArrowheads="1"/>
          </p:cNvSpPr>
          <p:nvPr/>
        </p:nvSpPr>
        <p:spPr bwMode="auto">
          <a:xfrm>
            <a:off x="310577" y="4142318"/>
            <a:ext cx="322895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effectLst/>
                <a:latin typeface="Arial" panose="020B0604020202020204" pitchFamily="34" charset="0"/>
              </a:rPr>
              <a:t>The title is the Japanese code word used to indicate that complete surprise had been achieved. </a:t>
            </a:r>
            <a:r>
              <a:rPr kumimoji="0" lang="en-US" altLang="en-US" sz="1800" b="0" i="1" u="none" strike="noStrike" cap="none" normalizeH="0" baseline="0" dirty="0" smtClean="0">
                <a:ln>
                  <a:noFill/>
                </a:ln>
                <a:effectLst/>
                <a:latin typeface="Arial" panose="020B0604020202020204" pitchFamily="34" charset="0"/>
              </a:rPr>
              <a:t>Tora</a:t>
            </a:r>
            <a:r>
              <a:rPr kumimoji="0" lang="en-US" altLang="en-US" sz="1800" b="0" i="0" u="none" strike="noStrike" cap="none" normalizeH="0" baseline="0" dirty="0" smtClean="0">
                <a:ln>
                  <a:noFill/>
                </a:ln>
                <a:effectLst/>
                <a:latin typeface="Arial" panose="020B0604020202020204" pitchFamily="34" charset="0"/>
              </a:rPr>
              <a:t> literally means "tiger", but in this case was an acronym for </a:t>
            </a:r>
            <a:r>
              <a:rPr kumimoji="0" lang="en-US" altLang="en-US" sz="1800" b="1" i="1" u="none" strike="noStrike" cap="none" normalizeH="0" baseline="0" dirty="0" err="1" smtClean="0">
                <a:ln>
                  <a:noFill/>
                </a:ln>
                <a:effectLst/>
                <a:latin typeface="Arial" panose="020B0604020202020204" pitchFamily="34" charset="0"/>
              </a:rPr>
              <a:t>to</a:t>
            </a:r>
            <a:r>
              <a:rPr kumimoji="0" lang="en-US" altLang="en-US" sz="1800" b="0" i="1" u="none" strike="noStrike" cap="none" normalizeH="0" baseline="0" dirty="0" err="1" smtClean="0">
                <a:ln>
                  <a:noFill/>
                </a:ln>
                <a:effectLst/>
                <a:latin typeface="Arial" panose="020B0604020202020204" pitchFamily="34" charset="0"/>
              </a:rPr>
              <a:t>tsugeki</a:t>
            </a:r>
            <a:r>
              <a:rPr kumimoji="0" lang="en-US" altLang="en-US" sz="1800" b="0" i="1" u="none" strike="noStrike" cap="none" normalizeH="0" baseline="0" dirty="0" smtClean="0">
                <a:ln>
                  <a:noFill/>
                </a:ln>
                <a:effectLst/>
                <a:latin typeface="Arial" panose="020B0604020202020204" pitchFamily="34" charset="0"/>
              </a:rPr>
              <a:t> </a:t>
            </a:r>
            <a:r>
              <a:rPr kumimoji="0" lang="en-US" altLang="en-US" sz="1800" b="1" i="1" u="none" strike="noStrike" cap="none" normalizeH="0" baseline="0" dirty="0" err="1" smtClean="0">
                <a:ln>
                  <a:noFill/>
                </a:ln>
                <a:effectLst/>
                <a:latin typeface="Arial" panose="020B0604020202020204" pitchFamily="34" charset="0"/>
              </a:rPr>
              <a:t>ra</a:t>
            </a:r>
            <a:r>
              <a:rPr kumimoji="0" lang="en-US" altLang="en-US" sz="1800" b="0" i="1" u="none" strike="noStrike" cap="none" normalizeH="0" baseline="0" dirty="0" err="1" smtClean="0">
                <a:ln>
                  <a:noFill/>
                </a:ln>
                <a:effectLst/>
                <a:latin typeface="Arial" panose="020B0604020202020204" pitchFamily="34" charset="0"/>
              </a:rPr>
              <a:t>igeki</a:t>
            </a:r>
            <a:r>
              <a:rPr kumimoji="0" lang="en-US" altLang="en-US" sz="1800" b="0" i="0" u="none" strike="noStrike" cap="none" normalizeH="0" baseline="0" dirty="0" smtClean="0">
                <a:ln>
                  <a:noFill/>
                </a:ln>
                <a:effectLst/>
                <a:latin typeface="Arial" panose="020B0604020202020204" pitchFamily="34" charset="0"/>
              </a:rPr>
              <a:t>　("lightning attack").</a:t>
            </a:r>
            <a:r>
              <a:rPr kumimoji="0" lang="en-US" altLang="en-US" sz="200" b="0" i="0" u="none" strike="noStrike" cap="none" normalizeH="0" baseline="30000" dirty="0" smtClean="0">
                <a:ln>
                  <a:noFill/>
                </a:ln>
                <a:effectLst/>
                <a:latin typeface="Arial" panose="020B0604020202020204" pitchFamily="34" charset="0"/>
                <a:hlinkClick r:id="rId4"/>
              </a:rPr>
              <a:t>[</a:t>
            </a:r>
            <a:endParaRPr kumimoji="0" lang="en-US" altLang="en-US" sz="18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82974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cations of battles depicted in The Pacific miniseries. Map copyright Home Box Office, Inc. All rights reser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825" y="4038600"/>
            <a:ext cx="3831301" cy="16921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686" y="207962"/>
            <a:ext cx="6347714" cy="1320800"/>
          </a:xfrm>
        </p:spPr>
        <p:txBody>
          <a:bodyPr/>
          <a:lstStyle/>
          <a:p>
            <a:r>
              <a:rPr lang="en-US" b="1" i="1" dirty="0" smtClean="0"/>
              <a:t>The Pacific </a:t>
            </a:r>
            <a:endParaRPr lang="en-US" b="1" i="1" dirty="0"/>
          </a:p>
        </p:txBody>
      </p:sp>
      <p:sp>
        <p:nvSpPr>
          <p:cNvPr id="3" name="Content Placeholder 2"/>
          <p:cNvSpPr>
            <a:spLocks noGrp="1"/>
          </p:cNvSpPr>
          <p:nvPr>
            <p:ph sz="half" idx="1"/>
          </p:nvPr>
        </p:nvSpPr>
        <p:spPr>
          <a:xfrm>
            <a:off x="263543" y="853848"/>
            <a:ext cx="5908657" cy="3880772"/>
          </a:xfrm>
        </p:spPr>
        <p:txBody>
          <a:bodyPr>
            <a:normAutofit/>
          </a:bodyPr>
          <a:lstStyle/>
          <a:p>
            <a:r>
              <a:rPr lang="en-US" dirty="0" smtClean="0"/>
              <a:t>Miniseries </a:t>
            </a:r>
          </a:p>
          <a:p>
            <a:r>
              <a:rPr lang="en-US" dirty="0" smtClean="0"/>
              <a:t>Stories of three Marines during America’s battle with the Japanese</a:t>
            </a:r>
          </a:p>
          <a:p>
            <a:r>
              <a:rPr lang="en-US" dirty="0" smtClean="0"/>
              <a:t>Guadalcanal, Okinawa, etc. </a:t>
            </a:r>
          </a:p>
          <a:p>
            <a:r>
              <a:rPr lang="en-US" dirty="0" smtClean="0">
                <a:hlinkClick r:id="rId3"/>
              </a:rPr>
              <a:t>https://www.youtube.com/watch?v=smoNSbMs9Yo</a:t>
            </a:r>
            <a:r>
              <a:rPr lang="en-US" dirty="0" smtClean="0"/>
              <a:t> </a:t>
            </a:r>
            <a:endParaRPr lang="en-US" dirty="0"/>
          </a:p>
        </p:txBody>
      </p:sp>
      <p:pic>
        <p:nvPicPr>
          <p:cNvPr id="5" name="Content Placeholder 4" descr="download.jpg">
            <a:hlinkClick r:id="rId3"/>
          </p:cNvPr>
          <p:cNvPicPr>
            <a:picLocks noGrp="1" noChangeAspect="1"/>
          </p:cNvPicPr>
          <p:nvPr>
            <p:ph sz="half" idx="2"/>
          </p:nvPr>
        </p:nvPicPr>
        <p:blipFill>
          <a:blip r:embed="rId4" cstate="print"/>
          <a:stretch>
            <a:fillRect/>
          </a:stretch>
        </p:blipFill>
        <p:spPr>
          <a:xfrm>
            <a:off x="6172200" y="531365"/>
            <a:ext cx="1752600" cy="2600325"/>
          </a:xfrm>
        </p:spPr>
      </p:pic>
      <p:pic>
        <p:nvPicPr>
          <p:cNvPr id="6" name="Content Placeholder 6" descr="w83_WWII_Pacific.gif"/>
          <p:cNvPicPr>
            <a:picLocks noChangeAspect="1"/>
          </p:cNvPicPr>
          <p:nvPr/>
        </p:nvPicPr>
        <p:blipFill>
          <a:blip r:embed="rId5" cstate="print"/>
          <a:stretch>
            <a:fillRect/>
          </a:stretch>
        </p:blipFill>
        <p:spPr>
          <a:xfrm>
            <a:off x="263542" y="2971800"/>
            <a:ext cx="4483163" cy="35162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nkirk movi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457" y="304800"/>
            <a:ext cx="2400300" cy="35568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Dunkirk </a:t>
            </a:r>
            <a:endParaRPr lang="en-US" dirty="0"/>
          </a:p>
        </p:txBody>
      </p:sp>
      <p:sp>
        <p:nvSpPr>
          <p:cNvPr id="3" name="Content Placeholder 2"/>
          <p:cNvSpPr>
            <a:spLocks noGrp="1"/>
          </p:cNvSpPr>
          <p:nvPr>
            <p:ph idx="1"/>
          </p:nvPr>
        </p:nvSpPr>
        <p:spPr>
          <a:xfrm>
            <a:off x="102743" y="1676400"/>
            <a:ext cx="6347714" cy="3880773"/>
          </a:xfrm>
        </p:spPr>
        <p:txBody>
          <a:bodyPr/>
          <a:lstStyle/>
          <a:p>
            <a:endParaRPr lang="en-US" dirty="0" smtClean="0"/>
          </a:p>
          <a:p>
            <a:r>
              <a:rPr lang="en-US" dirty="0" smtClean="0"/>
              <a:t>The</a:t>
            </a:r>
            <a:r>
              <a:rPr lang="en-US" dirty="0"/>
              <a:t> </a:t>
            </a:r>
            <a:r>
              <a:rPr lang="en-US" b="1" dirty="0"/>
              <a:t>Dunkirk evacuation</a:t>
            </a:r>
            <a:r>
              <a:rPr lang="en-US" dirty="0"/>
              <a:t>, code-named </a:t>
            </a:r>
            <a:r>
              <a:rPr lang="en-US" b="1" dirty="0"/>
              <a:t>Operation Dynamo</a:t>
            </a:r>
            <a:r>
              <a:rPr lang="en-US" dirty="0"/>
              <a:t>, also known as the </a:t>
            </a:r>
            <a:r>
              <a:rPr lang="en-US" b="1" dirty="0"/>
              <a:t>Miracle of Dunkirk</a:t>
            </a:r>
            <a:r>
              <a:rPr lang="en-US" dirty="0"/>
              <a:t>, was the evacuation of Allied soldiers from the beaches and </a:t>
            </a:r>
            <a:r>
              <a:rPr lang="en-US" dirty="0" err="1"/>
              <a:t>harbour</a:t>
            </a:r>
            <a:r>
              <a:rPr lang="en-US" dirty="0"/>
              <a:t> of Dunkirk, France, between 26 May and 4 June 1940, during World War II. The operation was decided upon when large numbers of Belgian, British, and French troops were cut off and surrounded by the German army during the Battle of France</a:t>
            </a:r>
          </a:p>
        </p:txBody>
      </p:sp>
      <p:pic>
        <p:nvPicPr>
          <p:cNvPr id="1028" name="Picture 4" descr="Allied evacuation of Dunki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320103"/>
            <a:ext cx="1665755" cy="2221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unkirk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903" y="4473980"/>
            <a:ext cx="3036443" cy="2166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48202" y="213723"/>
            <a:ext cx="1295400" cy="1477328"/>
          </a:xfrm>
          <a:prstGeom prst="rect">
            <a:avLst/>
          </a:prstGeom>
          <a:noFill/>
        </p:spPr>
        <p:txBody>
          <a:bodyPr wrap="square" rtlCol="0">
            <a:spAutoFit/>
          </a:bodyPr>
          <a:lstStyle/>
          <a:p>
            <a:r>
              <a:rPr lang="en-US" dirty="0" smtClean="0"/>
              <a:t>Click movie picture to watch preview</a:t>
            </a:r>
            <a:endParaRPr lang="en-US" dirty="0"/>
          </a:p>
        </p:txBody>
      </p:sp>
      <p:sp>
        <p:nvSpPr>
          <p:cNvPr id="8" name="Left Arrow 7"/>
          <p:cNvSpPr/>
          <p:nvPr/>
        </p:nvSpPr>
        <p:spPr>
          <a:xfrm rot="11155921">
            <a:off x="5575220" y="475684"/>
            <a:ext cx="609600" cy="267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814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9"/>
            <a:ext cx="6347714" cy="1320800"/>
          </a:xfrm>
        </p:spPr>
        <p:txBody>
          <a:bodyPr/>
          <a:lstStyle/>
          <a:p>
            <a:r>
              <a:rPr lang="en-US" b="1" i="1" dirty="0" smtClean="0"/>
              <a:t>Unbroken</a:t>
            </a:r>
            <a:endParaRPr lang="en-US" b="1" i="1" dirty="0"/>
          </a:p>
        </p:txBody>
      </p:sp>
      <p:sp>
        <p:nvSpPr>
          <p:cNvPr id="3" name="Content Placeholder 2"/>
          <p:cNvSpPr>
            <a:spLocks noGrp="1"/>
          </p:cNvSpPr>
          <p:nvPr>
            <p:ph sz="half" idx="1"/>
          </p:nvPr>
        </p:nvSpPr>
        <p:spPr>
          <a:xfrm>
            <a:off x="269662" y="850909"/>
            <a:ext cx="5902538" cy="3880772"/>
          </a:xfrm>
        </p:spPr>
        <p:txBody>
          <a:bodyPr>
            <a:normAutofit/>
          </a:bodyPr>
          <a:lstStyle/>
          <a:p>
            <a:r>
              <a:rPr lang="en-US" dirty="0" smtClean="0"/>
              <a:t>Story of Louis </a:t>
            </a:r>
            <a:r>
              <a:rPr lang="en-US" dirty="0" err="1" smtClean="0"/>
              <a:t>Zamperini</a:t>
            </a:r>
            <a:r>
              <a:rPr lang="en-US" dirty="0" smtClean="0"/>
              <a:t> </a:t>
            </a:r>
          </a:p>
          <a:p>
            <a:r>
              <a:rPr lang="en-US" dirty="0" smtClean="0"/>
              <a:t>Olympic runner</a:t>
            </a:r>
          </a:p>
          <a:p>
            <a:r>
              <a:rPr lang="en-US" dirty="0" smtClean="0"/>
              <a:t>Survived a plane crash and floated 47 days on a raft in the Pacific </a:t>
            </a:r>
          </a:p>
          <a:p>
            <a:r>
              <a:rPr lang="en-US" dirty="0" smtClean="0"/>
              <a:t>Landed on the Marshall Islands and was put in a Japanese concentration camp until the end of the war</a:t>
            </a:r>
          </a:p>
          <a:p>
            <a:r>
              <a:rPr lang="en-US" dirty="0" smtClean="0">
                <a:hlinkClick r:id="rId3"/>
              </a:rPr>
              <a:t>https://www.youtube.com/watch?v=X8mBzKLhL0U</a:t>
            </a:r>
            <a:r>
              <a:rPr lang="en-US" dirty="0" smtClean="0"/>
              <a:t> </a:t>
            </a:r>
            <a:endParaRPr lang="en-US" dirty="0"/>
          </a:p>
        </p:txBody>
      </p:sp>
      <p:pic>
        <p:nvPicPr>
          <p:cNvPr id="5" name="Content Placeholder 4" descr="9781400064168_custom-ba106480241bc8ce0734cce0e3997289b6c40438-s99-c85.jpg">
            <a:hlinkClick r:id="rId3"/>
          </p:cNvPr>
          <p:cNvPicPr>
            <a:picLocks noGrp="1" noChangeAspect="1"/>
          </p:cNvPicPr>
          <p:nvPr>
            <p:ph sz="half" idx="2"/>
          </p:nvPr>
        </p:nvPicPr>
        <p:blipFill>
          <a:blip r:embed="rId4" cstate="print"/>
          <a:stretch>
            <a:fillRect/>
          </a:stretch>
        </p:blipFill>
        <p:spPr>
          <a:xfrm>
            <a:off x="6463828" y="219538"/>
            <a:ext cx="2322732" cy="3529013"/>
          </a:xfrm>
        </p:spPr>
      </p:pic>
      <p:pic>
        <p:nvPicPr>
          <p:cNvPr id="15362" name="Picture 2" descr="http://images.christianpost.com/blog/full/27179/louis-zamperini-americangreatness-o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62" y="3886200"/>
            <a:ext cx="1849138"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undercoverlawyer.com/wp-content/uploads/2012/06/420_unbroken_pla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062" y="3867824"/>
            <a:ext cx="3592299" cy="269422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Marshall-Islands-map.gif"/>
          <p:cNvPicPr>
            <a:picLocks noChangeAspect="1"/>
          </p:cNvPicPr>
          <p:nvPr/>
        </p:nvPicPr>
        <p:blipFill>
          <a:blip r:embed="rId7" cstate="print"/>
          <a:stretch>
            <a:fillRect/>
          </a:stretch>
        </p:blipFill>
        <p:spPr>
          <a:xfrm>
            <a:off x="5334000" y="3847859"/>
            <a:ext cx="3452560" cy="282022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47714" cy="1320800"/>
          </a:xfrm>
        </p:spPr>
        <p:txBody>
          <a:bodyPr/>
          <a:lstStyle/>
          <a:p>
            <a:r>
              <a:rPr lang="en-US" b="1" i="1" dirty="0" smtClean="0"/>
              <a:t>Midway</a:t>
            </a:r>
            <a:endParaRPr lang="en-US" b="1" i="1" dirty="0"/>
          </a:p>
        </p:txBody>
      </p:sp>
      <p:sp>
        <p:nvSpPr>
          <p:cNvPr id="3" name="Content Placeholder 2"/>
          <p:cNvSpPr>
            <a:spLocks noGrp="1"/>
          </p:cNvSpPr>
          <p:nvPr>
            <p:ph sz="half" idx="1"/>
          </p:nvPr>
        </p:nvSpPr>
        <p:spPr>
          <a:xfrm>
            <a:off x="228600" y="945017"/>
            <a:ext cx="5867400" cy="3880772"/>
          </a:xfrm>
        </p:spPr>
        <p:txBody>
          <a:bodyPr>
            <a:normAutofit/>
          </a:bodyPr>
          <a:lstStyle/>
          <a:p>
            <a:r>
              <a:rPr lang="en-US" dirty="0" smtClean="0"/>
              <a:t>Turning point in the Pacific War</a:t>
            </a:r>
          </a:p>
          <a:p>
            <a:r>
              <a:rPr lang="en-US" dirty="0" smtClean="0"/>
              <a:t>U.S. intercepted Japanese codes and was able to surprise and destroy the Japanese Carrier force</a:t>
            </a:r>
          </a:p>
          <a:p>
            <a:r>
              <a:rPr lang="en-US" dirty="0" smtClean="0">
                <a:hlinkClick r:id="rId2"/>
              </a:rPr>
              <a:t>https://www.youtube.com/watch?v=WjofsqGsDvY</a:t>
            </a:r>
            <a:r>
              <a:rPr lang="en-US" dirty="0" smtClean="0"/>
              <a:t> </a:t>
            </a:r>
            <a:endParaRPr lang="en-US" dirty="0"/>
          </a:p>
        </p:txBody>
      </p:sp>
      <p:pic>
        <p:nvPicPr>
          <p:cNvPr id="7" name="Content Placeholder 6" descr="51SYD52C4RL.jpg">
            <a:hlinkClick r:id="rId2"/>
          </p:cNvPr>
          <p:cNvPicPr>
            <a:picLocks noGrp="1" noChangeAspect="1"/>
          </p:cNvPicPr>
          <p:nvPr>
            <p:ph sz="half" idx="2"/>
          </p:nvPr>
        </p:nvPicPr>
        <p:blipFill>
          <a:blip r:embed="rId3" cstate="print"/>
          <a:stretch>
            <a:fillRect/>
          </a:stretch>
        </p:blipFill>
        <p:spPr>
          <a:xfrm>
            <a:off x="6096000" y="199571"/>
            <a:ext cx="2712920" cy="3881437"/>
          </a:xfrm>
        </p:spPr>
      </p:pic>
      <p:pic>
        <p:nvPicPr>
          <p:cNvPr id="5" name="Content Placeholder 6" descr="great-battles-that-changed-the-world.jpg"/>
          <p:cNvPicPr>
            <a:picLocks noChangeAspect="1"/>
          </p:cNvPicPr>
          <p:nvPr/>
        </p:nvPicPr>
        <p:blipFill>
          <a:blip r:embed="rId4" cstate="print"/>
          <a:stretch>
            <a:fillRect/>
          </a:stretch>
        </p:blipFill>
        <p:spPr>
          <a:xfrm>
            <a:off x="244457" y="4512129"/>
            <a:ext cx="4150179" cy="2324100"/>
          </a:xfrm>
          <a:prstGeom prst="rect">
            <a:avLst/>
          </a:prstGeom>
        </p:spPr>
      </p:pic>
      <p:pic>
        <p:nvPicPr>
          <p:cNvPr id="16386" name="Picture 2" descr="http://cdn1.valuewalk.com/wp-content/uploads/2014/06/The-Battle-of-Midw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147" y="2481711"/>
            <a:ext cx="2934797" cy="2230446"/>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www.homeofheroes.com/wings/part2/02_map_java_midw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7212" y="4141997"/>
            <a:ext cx="3295650" cy="204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47714" cy="1320800"/>
          </a:xfrm>
        </p:spPr>
        <p:txBody>
          <a:bodyPr/>
          <a:lstStyle/>
          <a:p>
            <a:r>
              <a:rPr lang="en-US" b="1" i="1" dirty="0" smtClean="0"/>
              <a:t>Flags of Our Fathers </a:t>
            </a:r>
            <a:endParaRPr lang="en-US" b="1" i="1" dirty="0"/>
          </a:p>
        </p:txBody>
      </p:sp>
      <p:sp>
        <p:nvSpPr>
          <p:cNvPr id="3" name="Content Placeholder 2"/>
          <p:cNvSpPr>
            <a:spLocks noGrp="1"/>
          </p:cNvSpPr>
          <p:nvPr>
            <p:ph sz="half" idx="1"/>
          </p:nvPr>
        </p:nvSpPr>
        <p:spPr>
          <a:xfrm>
            <a:off x="257629" y="914400"/>
            <a:ext cx="5838371" cy="3880772"/>
          </a:xfrm>
        </p:spPr>
        <p:txBody>
          <a:bodyPr>
            <a:normAutofit/>
          </a:bodyPr>
          <a:lstStyle/>
          <a:p>
            <a:r>
              <a:rPr lang="en-US" dirty="0" smtClean="0"/>
              <a:t>Story of Iwo Jima on the American side</a:t>
            </a:r>
          </a:p>
          <a:p>
            <a:r>
              <a:rPr lang="en-US" dirty="0" smtClean="0"/>
              <a:t>Battle of Iwo Jima 1945</a:t>
            </a:r>
          </a:p>
          <a:p>
            <a:r>
              <a:rPr lang="en-US" dirty="0" smtClean="0"/>
              <a:t>The government brings the three survivors to America to raise funds for war, bringing hope to desolate people, and making the three men heroes of the war. </a:t>
            </a:r>
          </a:p>
          <a:p>
            <a:r>
              <a:rPr lang="en-US" dirty="0" smtClean="0"/>
              <a:t>The picture brought hope to Americans at home. </a:t>
            </a:r>
          </a:p>
          <a:p>
            <a:r>
              <a:rPr lang="en-US" dirty="0" smtClean="0">
                <a:hlinkClick r:id="rId3"/>
              </a:rPr>
              <a:t>https://www.youtube.com/watch?v=1KiBildlym4</a:t>
            </a:r>
            <a:r>
              <a:rPr lang="en-US" dirty="0" smtClean="0"/>
              <a:t> </a:t>
            </a:r>
            <a:endParaRPr lang="en-US" dirty="0"/>
          </a:p>
        </p:txBody>
      </p:sp>
      <p:pic>
        <p:nvPicPr>
          <p:cNvPr id="5" name="Content Placeholder 4" descr="51w01CgEgRL.jpg">
            <a:hlinkClick r:id="rId3"/>
          </p:cNvPr>
          <p:cNvPicPr>
            <a:picLocks noGrp="1" noChangeAspect="1"/>
          </p:cNvPicPr>
          <p:nvPr>
            <p:ph sz="half" idx="2"/>
          </p:nvPr>
        </p:nvPicPr>
        <p:blipFill>
          <a:blip r:embed="rId4" cstate="print"/>
          <a:stretch>
            <a:fillRect/>
          </a:stretch>
        </p:blipFill>
        <p:spPr>
          <a:xfrm>
            <a:off x="6096000" y="188686"/>
            <a:ext cx="2670428" cy="3881437"/>
          </a:xfrm>
        </p:spPr>
      </p:pic>
      <p:pic>
        <p:nvPicPr>
          <p:cNvPr id="17410" name="Picture 2" descr="http://upload.wikimedia.org/wikipedia/commons/4/44/Iwo_Jima_Suribachi_DN-SD-03-1184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1247" y="4503521"/>
            <a:ext cx="3039934" cy="20347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upload.wikimedia.org/wikipedia/commons/d/dc/Iwo_jima_location_mapSagred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8687" y="3831772"/>
            <a:ext cx="1801326" cy="302622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historywarsweapons.com/wp-content/uploads/image/BattleOfIwoJima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055" y="4070122"/>
            <a:ext cx="3980619" cy="268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nc21_ww2pacific1m.jpg"/>
          <p:cNvPicPr>
            <a:picLocks noGrp="1" noChangeAspect="1"/>
          </p:cNvPicPr>
          <p:nvPr>
            <p:ph idx="1"/>
          </p:nvPr>
        </p:nvPicPr>
        <p:blipFill>
          <a:blip r:embed="rId2" cstate="print"/>
          <a:stretch>
            <a:fillRect/>
          </a:stretch>
        </p:blipFill>
        <p:spPr>
          <a:xfrm>
            <a:off x="228600" y="555504"/>
            <a:ext cx="8305800" cy="614533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347714" cy="1320800"/>
          </a:xfrm>
        </p:spPr>
        <p:txBody>
          <a:bodyPr/>
          <a:lstStyle/>
          <a:p>
            <a:r>
              <a:rPr lang="en-US" b="1" i="1" dirty="0" smtClean="0"/>
              <a:t>Letters from Iwo Jima</a:t>
            </a:r>
            <a:endParaRPr lang="en-US" b="1" i="1" dirty="0"/>
          </a:p>
        </p:txBody>
      </p:sp>
      <p:sp>
        <p:nvSpPr>
          <p:cNvPr id="3" name="Content Placeholder 2"/>
          <p:cNvSpPr>
            <a:spLocks noGrp="1"/>
          </p:cNvSpPr>
          <p:nvPr>
            <p:ph sz="half" idx="1"/>
          </p:nvPr>
        </p:nvSpPr>
        <p:spPr>
          <a:xfrm>
            <a:off x="381000" y="900663"/>
            <a:ext cx="5638800" cy="3880772"/>
          </a:xfrm>
        </p:spPr>
        <p:txBody>
          <a:bodyPr>
            <a:normAutofit/>
          </a:bodyPr>
          <a:lstStyle/>
          <a:p>
            <a:r>
              <a:rPr lang="en-US" dirty="0" smtClean="0"/>
              <a:t>Japanese perspective</a:t>
            </a:r>
          </a:p>
          <a:p>
            <a:r>
              <a:rPr lang="en-US" dirty="0" smtClean="0"/>
              <a:t> The Japanese hold off the Americans on Iwo Jima for as long as possible. </a:t>
            </a:r>
          </a:p>
          <a:p>
            <a:r>
              <a:rPr lang="en-US" dirty="0" smtClean="0"/>
              <a:t>1945</a:t>
            </a:r>
          </a:p>
          <a:p>
            <a:r>
              <a:rPr lang="en-US" dirty="0" smtClean="0">
                <a:hlinkClick r:id="rId3"/>
              </a:rPr>
              <a:t>https://www.youtube.com/watch?v=51lo2dpaZ_g</a:t>
            </a:r>
            <a:r>
              <a:rPr lang="en-US" dirty="0" smtClean="0"/>
              <a:t> </a:t>
            </a:r>
            <a:endParaRPr lang="en-US" dirty="0"/>
          </a:p>
        </p:txBody>
      </p:sp>
      <p:pic>
        <p:nvPicPr>
          <p:cNvPr id="5" name="Content Placeholder 4" descr="Letters_from_Iwo_Jima.jpg">
            <a:hlinkClick r:id="rId3"/>
          </p:cNvPr>
          <p:cNvPicPr>
            <a:picLocks noGrp="1" noChangeAspect="1"/>
          </p:cNvPicPr>
          <p:nvPr>
            <p:ph sz="half" idx="2"/>
          </p:nvPr>
        </p:nvPicPr>
        <p:blipFill>
          <a:blip r:embed="rId4" cstate="print"/>
          <a:stretch>
            <a:fillRect/>
          </a:stretch>
        </p:blipFill>
        <p:spPr>
          <a:xfrm>
            <a:off x="6019800" y="178633"/>
            <a:ext cx="2743200" cy="4050792"/>
          </a:xfrm>
        </p:spPr>
      </p:pic>
      <p:pic>
        <p:nvPicPr>
          <p:cNvPr id="18434" name="Picture 2" descr="https://encrypted-tbn3.gstatic.com/images?q=tbn:ANd9GcQN6ZHs2i-kzHeY5EZeUX_xIPWRxR1YA1IxUY-gzPLb1_tAis4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313" y="4419600"/>
            <a:ext cx="368321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tokyofox.files.wordpress.com/2012/06/letters-from-iwo-jim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360" y="4876905"/>
            <a:ext cx="2622868" cy="174275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farm4.static.flickr.com/3124/2535544510_df274e89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0472" y="2864053"/>
            <a:ext cx="3458856" cy="1943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on the River </a:t>
            </a:r>
            <a:r>
              <a:rPr lang="en-US" dirty="0" err="1" smtClean="0"/>
              <a:t>Kwai</a:t>
            </a:r>
            <a:endParaRPr lang="en-US" dirty="0"/>
          </a:p>
        </p:txBody>
      </p:sp>
      <p:sp>
        <p:nvSpPr>
          <p:cNvPr id="3" name="Content Placeholder 2"/>
          <p:cNvSpPr>
            <a:spLocks noGrp="1"/>
          </p:cNvSpPr>
          <p:nvPr>
            <p:ph sz="half" idx="1"/>
          </p:nvPr>
        </p:nvSpPr>
        <p:spPr>
          <a:xfrm>
            <a:off x="585989" y="1270000"/>
            <a:ext cx="4267200" cy="3880772"/>
          </a:xfrm>
        </p:spPr>
        <p:txBody>
          <a:bodyPr/>
          <a:lstStyle/>
          <a:p>
            <a:r>
              <a:rPr lang="en-US" dirty="0"/>
              <a:t>After settling his differences with a Japanese </a:t>
            </a:r>
            <a:r>
              <a:rPr lang="en-US" dirty="0" err="1"/>
              <a:t>PoW</a:t>
            </a:r>
            <a:r>
              <a:rPr lang="en-US" dirty="0"/>
              <a:t> camp commander, a British colonel co-operates to oversee his men's construction of a railway bridge for their captors - while oblivious to a plan by the Allies to destroy it.</a:t>
            </a:r>
          </a:p>
        </p:txBody>
      </p:sp>
      <p:pic>
        <p:nvPicPr>
          <p:cNvPr id="8194" name="Picture 2" descr="Image result for bridge over river kwai movi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24924"/>
            <a:ext cx="2289931" cy="327133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ridge over river kwai 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114" y="4495800"/>
            <a:ext cx="3962400" cy="14732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bridge over river kwai 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276600"/>
            <a:ext cx="2538211" cy="345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92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Windtalkers</a:t>
            </a:r>
            <a:endParaRPr lang="en-US" dirty="0"/>
          </a:p>
        </p:txBody>
      </p:sp>
      <p:sp>
        <p:nvSpPr>
          <p:cNvPr id="3" name="Content Placeholder 2"/>
          <p:cNvSpPr>
            <a:spLocks noGrp="1"/>
          </p:cNvSpPr>
          <p:nvPr>
            <p:ph sz="half" idx="1"/>
          </p:nvPr>
        </p:nvSpPr>
        <p:spPr>
          <a:xfrm>
            <a:off x="304800" y="1676400"/>
            <a:ext cx="4191000" cy="3880772"/>
          </a:xfrm>
        </p:spPr>
        <p:txBody>
          <a:bodyPr/>
          <a:lstStyle/>
          <a:p>
            <a:r>
              <a:rPr lang="en-US" dirty="0"/>
              <a:t>Two U.S. Marines in WWII are assigned to protect Navajo Marines who use their native language as an unbreakable radio cypher</a:t>
            </a:r>
            <a:r>
              <a:rPr lang="en-US" dirty="0" smtClean="0"/>
              <a:t>.</a:t>
            </a:r>
          </a:p>
          <a:p>
            <a:endParaRPr lang="en-US" dirty="0"/>
          </a:p>
          <a:p>
            <a:r>
              <a:rPr lang="en-US" dirty="0" smtClean="0"/>
              <a:t>Protect the code at all cost!</a:t>
            </a:r>
            <a:endParaRPr lang="en-US" dirty="0"/>
          </a:p>
        </p:txBody>
      </p:sp>
      <p:sp>
        <p:nvSpPr>
          <p:cNvPr id="4" name="Content Placeholder 3"/>
          <p:cNvSpPr>
            <a:spLocks noGrp="1"/>
          </p:cNvSpPr>
          <p:nvPr>
            <p:ph sz="half" idx="2"/>
          </p:nvPr>
        </p:nvSpPr>
        <p:spPr/>
        <p:txBody>
          <a:bodyPr/>
          <a:lstStyle/>
          <a:p>
            <a:endParaRPr lang="en-US"/>
          </a:p>
        </p:txBody>
      </p:sp>
      <p:pic>
        <p:nvPicPr>
          <p:cNvPr id="9218" name="Picture 2" descr="Image result for windtalk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21" y="304800"/>
            <a:ext cx="3152775" cy="45243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windtalkers trai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261" y="40290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28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47714" cy="1320800"/>
          </a:xfrm>
        </p:spPr>
        <p:txBody>
          <a:bodyPr/>
          <a:lstStyle/>
          <a:p>
            <a:r>
              <a:rPr lang="en-US" b="1" i="1" dirty="0" smtClean="0"/>
              <a:t>The Thin Red Line </a:t>
            </a:r>
            <a:endParaRPr lang="en-US" b="1" i="1" dirty="0"/>
          </a:p>
        </p:txBody>
      </p:sp>
      <p:sp>
        <p:nvSpPr>
          <p:cNvPr id="3" name="Content Placeholder 2"/>
          <p:cNvSpPr>
            <a:spLocks noGrp="1"/>
          </p:cNvSpPr>
          <p:nvPr>
            <p:ph sz="half" idx="1"/>
          </p:nvPr>
        </p:nvSpPr>
        <p:spPr>
          <a:xfrm>
            <a:off x="314348" y="841829"/>
            <a:ext cx="6086452" cy="3880772"/>
          </a:xfrm>
        </p:spPr>
        <p:txBody>
          <a:bodyPr>
            <a:normAutofit/>
          </a:bodyPr>
          <a:lstStyle/>
          <a:p>
            <a:r>
              <a:rPr lang="en-US" dirty="0" smtClean="0"/>
              <a:t>Guadalcanal August 1942- February 1943 </a:t>
            </a:r>
          </a:p>
          <a:p>
            <a:r>
              <a:rPr lang="en-US" dirty="0" smtClean="0"/>
              <a:t>Follows a group of Marines through the battle as they bond together and fight to save each other and themselves</a:t>
            </a:r>
          </a:p>
          <a:p>
            <a:r>
              <a:rPr lang="en-US" dirty="0" smtClean="0">
                <a:hlinkClick r:id="rId3"/>
              </a:rPr>
              <a:t>https://www.youtube.com/watch?v=LCmlOhsIwBk</a:t>
            </a:r>
            <a:r>
              <a:rPr lang="en-US" dirty="0" smtClean="0"/>
              <a:t> </a:t>
            </a:r>
            <a:endParaRPr lang="en-US" dirty="0"/>
          </a:p>
        </p:txBody>
      </p:sp>
      <p:pic>
        <p:nvPicPr>
          <p:cNvPr id="5" name="Content Placeholder 4" descr="MV5BMTk0MjIyNTA1M15BMl5BanBnXkFtZTYwOTM3MzU5._V1_SY317_CR6,0,214,317_AL_.jpg">
            <a:hlinkClick r:id="rId3"/>
          </p:cNvPr>
          <p:cNvPicPr>
            <a:picLocks noGrp="1" noChangeAspect="1"/>
          </p:cNvPicPr>
          <p:nvPr>
            <p:ph sz="half" idx="2"/>
          </p:nvPr>
        </p:nvPicPr>
        <p:blipFill>
          <a:blip r:embed="rId4" cstate="print"/>
          <a:stretch>
            <a:fillRect/>
          </a:stretch>
        </p:blipFill>
        <p:spPr>
          <a:xfrm>
            <a:off x="2590800" y="2747276"/>
            <a:ext cx="2667000" cy="395065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nc21_ww2pacific1m.jpg"/>
          <p:cNvPicPr>
            <a:picLocks noGrp="1" noChangeAspect="1"/>
          </p:cNvPicPr>
          <p:nvPr>
            <p:ph idx="1"/>
          </p:nvPr>
        </p:nvPicPr>
        <p:blipFill>
          <a:blip r:embed="rId2" cstate="print"/>
          <a:stretch>
            <a:fillRect/>
          </a:stretch>
        </p:blipFill>
        <p:spPr>
          <a:xfrm>
            <a:off x="609599" y="631371"/>
            <a:ext cx="7848600" cy="5807057"/>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Hacksaw Ridge - Battle </a:t>
            </a:r>
            <a:r>
              <a:rPr lang="en-US" dirty="0"/>
              <a:t>of Okinawa</a:t>
            </a:r>
          </a:p>
        </p:txBody>
      </p:sp>
      <p:sp>
        <p:nvSpPr>
          <p:cNvPr id="3" name="Content Placeholder 2"/>
          <p:cNvSpPr>
            <a:spLocks noGrp="1"/>
          </p:cNvSpPr>
          <p:nvPr>
            <p:ph idx="1"/>
          </p:nvPr>
        </p:nvSpPr>
        <p:spPr>
          <a:xfrm>
            <a:off x="381000" y="1828801"/>
            <a:ext cx="6172200" cy="1676400"/>
          </a:xfrm>
        </p:spPr>
        <p:txBody>
          <a:bodyPr/>
          <a:lstStyle/>
          <a:p>
            <a:r>
              <a:rPr lang="en-US" dirty="0"/>
              <a:t>On April 1, 1945, Allied forces invade the island of Okinawa and engage the Japanese in the bloodiest battle of the Pacific War</a:t>
            </a:r>
            <a:r>
              <a:rPr lang="en-US" dirty="0" smtClean="0"/>
              <a:t>.</a:t>
            </a:r>
          </a:p>
          <a:p>
            <a:r>
              <a:rPr lang="en-US" dirty="0">
                <a:hlinkClick r:id="rId3"/>
              </a:rPr>
              <a:t>http://www.history.com/topics/world-war-ii/world-war-ii-history/videos/battle-okinawa</a:t>
            </a:r>
            <a:endParaRPr lang="en-US" dirty="0"/>
          </a:p>
        </p:txBody>
      </p:sp>
      <p:pic>
        <p:nvPicPr>
          <p:cNvPr id="19458" name="Picture 2" descr="http://upload.wikimedia.org/wikipedia/commons/e/e4/Ten-goMa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3962400"/>
            <a:ext cx="2857134" cy="25951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cksaw rid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710" y="609600"/>
            <a:ext cx="24193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33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552"/>
            <a:ext cx="7467600" cy="1143000"/>
          </a:xfrm>
        </p:spPr>
        <p:txBody>
          <a:bodyPr/>
          <a:lstStyle/>
          <a:p>
            <a:r>
              <a:rPr lang="en-US" b="1" i="1" dirty="0" smtClean="0"/>
              <a:t>Battle of Britain</a:t>
            </a:r>
            <a:endParaRPr lang="en-US" b="1" i="1" dirty="0"/>
          </a:p>
        </p:txBody>
      </p:sp>
      <p:sp>
        <p:nvSpPr>
          <p:cNvPr id="3" name="Content Placeholder 2"/>
          <p:cNvSpPr>
            <a:spLocks noGrp="1"/>
          </p:cNvSpPr>
          <p:nvPr>
            <p:ph sz="half" idx="1"/>
          </p:nvPr>
        </p:nvSpPr>
        <p:spPr>
          <a:xfrm>
            <a:off x="301625" y="1407280"/>
            <a:ext cx="3657600" cy="4572000"/>
          </a:xfrm>
        </p:spPr>
        <p:txBody>
          <a:bodyPr/>
          <a:lstStyle/>
          <a:p>
            <a:r>
              <a:rPr lang="en-US" dirty="0" smtClean="0"/>
              <a:t>1940- British Royal Air Force fight against Nazi Germany</a:t>
            </a:r>
          </a:p>
          <a:p>
            <a:r>
              <a:rPr lang="en-US" dirty="0" smtClean="0"/>
              <a:t>Fighting to prevent Nazi invasion of Britain </a:t>
            </a:r>
            <a:endParaRPr lang="en-US" dirty="0"/>
          </a:p>
        </p:txBody>
      </p:sp>
      <p:pic>
        <p:nvPicPr>
          <p:cNvPr id="5" name="Content Placeholder 4" descr="MV5BMTI4MTYyMzAyOV5BMl5BanBnXkFtZTYwMzY2NTk5._V1_SY317_CR4,0,214,317_AL_.jpg">
            <a:hlinkClick r:id="rId3"/>
          </p:cNvPr>
          <p:cNvPicPr>
            <a:picLocks noGrp="1" noChangeAspect="1"/>
          </p:cNvPicPr>
          <p:nvPr>
            <p:ph sz="half" idx="2"/>
          </p:nvPr>
        </p:nvPicPr>
        <p:blipFill>
          <a:blip r:embed="rId4" cstate="print"/>
          <a:stretch>
            <a:fillRect/>
          </a:stretch>
        </p:blipFill>
        <p:spPr>
          <a:xfrm>
            <a:off x="4406016" y="243259"/>
            <a:ext cx="2066221" cy="3060711"/>
          </a:xfrm>
        </p:spPr>
      </p:pic>
      <p:pic>
        <p:nvPicPr>
          <p:cNvPr id="1026" name="Picture 2" descr="http://www.ushmm.org/lcmedia/map/lc/image/eur1195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3500720"/>
            <a:ext cx="4754742" cy="3120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f/f4/OperationSealion.svg/500px-OperationSealion.svg.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 y="2971800"/>
            <a:ext cx="3432175" cy="2910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20678" y="803910"/>
            <a:ext cx="1295400" cy="1477328"/>
          </a:xfrm>
          <a:prstGeom prst="rect">
            <a:avLst/>
          </a:prstGeom>
          <a:noFill/>
        </p:spPr>
        <p:txBody>
          <a:bodyPr wrap="square" rtlCol="0">
            <a:spAutoFit/>
          </a:bodyPr>
          <a:lstStyle/>
          <a:p>
            <a:r>
              <a:rPr lang="en-US" dirty="0" smtClean="0"/>
              <a:t>Click movie picture to watch preview</a:t>
            </a:r>
            <a:endParaRPr lang="en-US" dirty="0"/>
          </a:p>
        </p:txBody>
      </p:sp>
      <p:sp>
        <p:nvSpPr>
          <p:cNvPr id="6" name="Left Arrow 5"/>
          <p:cNvSpPr/>
          <p:nvPr/>
        </p:nvSpPr>
        <p:spPr>
          <a:xfrm>
            <a:off x="6705600" y="1139448"/>
            <a:ext cx="609600" cy="267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5425" y="5882285"/>
            <a:ext cx="2981767" cy="646331"/>
          </a:xfrm>
          <a:prstGeom prst="rect">
            <a:avLst/>
          </a:prstGeom>
          <a:noFill/>
        </p:spPr>
        <p:txBody>
          <a:bodyPr wrap="square" rtlCol="0">
            <a:spAutoFit/>
          </a:bodyPr>
          <a:lstStyle/>
          <a:p>
            <a:r>
              <a:rPr lang="en-US" dirty="0" smtClean="0"/>
              <a:t>Click map for Pearl Harbor Battle of Britain scene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Bombs </a:t>
            </a:r>
            <a:endParaRPr lang="en-US" dirty="0"/>
          </a:p>
        </p:txBody>
      </p:sp>
      <p:sp>
        <p:nvSpPr>
          <p:cNvPr id="3" name="Content Placeholder 2"/>
          <p:cNvSpPr>
            <a:spLocks noGrp="1"/>
          </p:cNvSpPr>
          <p:nvPr>
            <p:ph idx="1"/>
          </p:nvPr>
        </p:nvSpPr>
        <p:spPr>
          <a:xfrm>
            <a:off x="457200" y="1371600"/>
            <a:ext cx="4343400" cy="3880773"/>
          </a:xfrm>
        </p:spPr>
        <p:txBody>
          <a:bodyPr/>
          <a:lstStyle/>
          <a:p>
            <a:r>
              <a:rPr lang="en-US" dirty="0"/>
              <a:t>American bomber drops atomic bomb on </a:t>
            </a:r>
            <a:r>
              <a:rPr lang="en-US" dirty="0" smtClean="0"/>
              <a:t>Hiroshima and Nagasaki to end WWII </a:t>
            </a:r>
          </a:p>
          <a:p>
            <a:r>
              <a:rPr lang="en-US" dirty="0" smtClean="0"/>
              <a:t>Aug. 6 1945</a:t>
            </a:r>
          </a:p>
          <a:p>
            <a:r>
              <a:rPr lang="en-US" dirty="0">
                <a:hlinkClick r:id="rId2"/>
              </a:rPr>
              <a:t>http://</a:t>
            </a:r>
            <a:r>
              <a:rPr lang="en-US" dirty="0" smtClean="0">
                <a:hlinkClick r:id="rId2"/>
              </a:rPr>
              <a:t>www.history.com/topics/world-war-ii/bombing-of-hiroshima-and-nagasaki/videos</a:t>
            </a:r>
            <a:r>
              <a:rPr lang="en-US" dirty="0" smtClean="0"/>
              <a:t> </a:t>
            </a:r>
            <a:endParaRPr lang="en-US" dirty="0"/>
          </a:p>
        </p:txBody>
      </p:sp>
      <p:sp>
        <p:nvSpPr>
          <p:cNvPr id="4" name="AutoShape 2" descr="data:image/jpeg;base64,/9j/4AAQSkZJRgABAQAAAQABAAD/2wCEAAkGBxQTEBUUExQUFBUVGBwVFRUUFRYdGBgdFhcZGBgXFhQYHCggGB4lGx0cIzEjJSkrLi4uFx8zODMtNygtMCsBCgoKDg0OGxAQGzQkICQsLDQsLC8sLzQsNCwsLCwsLCwvLiwsLCwsNCwsLCwsLCwsLCwsLCwsLCwsLCwsLCwsLP/AABEIAO4A0wMBIgACEQEDEQH/xAAcAAEAAQUBAQAAAAAAAAAAAAAABgECAwQFBwj/xABIEAACAQMCBAQEBAMCCA8BAAABAgMABBESIQUTMUEGIlFhBxQycSNCgZFSYqEz0SRygpKxweHxFhclQ1NUY3WDlKKz0tPwFf/EABsBAAEFAQEAAAAAAAAAAAAAAAABAgMEBQYH/8QALhEAAgEDBAICAQMCBwAAAAAAAAECAwQRBRIhMUFREyJhBnGhgcEUFTIzUpHw/9oADAMBAAIRAxEAPwCN0pVgcs2lFZ266UUsfvgDNZaWTQL6Vga50voZWV+mhlYNv08pGd6qlxk6QrFumkKdW3UacZpdr9CbkZqVr/NjGcNgnSDpOCf4Qcbn261X5katGG1dNGk6vXGnrRtfoNyM9KwpcgnABJ3GkA5yOo09c1dHMCSOhGxB6j7jtSYYZRkpVapSCilZobSRxlI3bqfKpI267gVt8LswZC03ljiIMobOTnpGF6ktj/TS4YmSvFMpHBCcAqhkdc5IeRj9X/hiPbt3rm1kuLhpHZ2xqY5OBgfoOwrHQ+WCFDStiW7FnEly66pGb/BYzsHZd+a3rGh0/wCMTjoDT6dNzltQkpKKyzn+MblkSGy8oK/4TcDqwlbWsasexEJBwO7nNcCrAWYs7nU7ks7HuWOSaururC2+Cio+TIqz3SyDXd8O38S3YQB4oZ4RbSmRwcSONpT0GgSBTg9BmuEf9/8Au71P+A/D1ZLvTLI0lqYluIpYtI56koCvUmMZYg9+m4puo1KMKT+V4WGLSTb4Iv4zYHiEqKQVhSK3BBznlxKG374fVuPasfiPjZuvlRpI5EASRmAy8hwHbY/TpVMbetdLxv4Pbh8mpPNbSNiN+6NueVJ74Bwe4Hrmo1UVhChWoU5U3lR6FqOSk0xSlK1SEVlitnbGlHbUwjXCnBZuiA9NR9KycOsXnmSGIAySHSoJAHQkkk9AACf0qfXvG04VaJHby8yRgXiQ5IkMhAa4kAAAjAQhF6t16GqN5efBiMVmT8EkIbufBq2vwovHQNzLcZ7apDjBwRqVMHf02pUCuLmeRy8k8rOxyxMjbn99vsOlKqZv/wADtlMlDdK6r8Qks+Bc+2Yxz3N0YpJlxqRU1AKG/LnT9/PXKNV4dxmS2SWF4Iru2mId4JcjDDADow+k7enYVyVBpS5NKqm1wX8P8SXF3d8KFxFqeK7jUXhDapAZB+GxwFYjbvny/epzwThVqviKWVb9XnMkpNryGBBKkEc3Xg4HtvXn1/4kuJZ7R0gjggsnWSG1jJ0ZVgx1PjJJx1xtk/rXh3HJouJvxEQo0js78rWdI1jGNeM7fare+Psg2P0d2zb/AJLsv++h/wC6alPEOHpdcahu4BiWzuflrtB3UoTDN9vNp/f038yi47OttDByFIhu/nQ2s5J1auXjGw9/6Vt8L8VXUHE5uIJGuZyeZAWOkggYGvGcgjOceo70u+PsTZL0dbwDBIt5xS9SJ5mtTMIEVWYvLLI4UBQCTgDfHQNWv8QrMw8SE2lkS9jWfSwIKvgCVSp3Bzg4PdjXNTxNdrbNBAvyxkuHuZJonOt+YSdB22AyBnvoFWcV4zcXNvbwTrzHt3Z1uWYmRg+coy4wRuN8/lFMnKDi1kdGMkzNXQ4faRtHJJIz6Y9OUjC6iHOkNqY4A1YHQnfpXNQbV0eDrnnKehgfP+RiRT/nKKpLstMzcUvJrm0uIoRJsIjBBGx1KI2x5emry5LY3Oc9qXtzogW2JMjoEEs7NqLsuptI9lLlckk4UVzEcg5BIPqCQf3FW0/5m4bRmz7ZFKVltLdpJEjXGp2Crnpk+pqNEhls0jAeac4hhAaQD6nz9MSfzORgbjG5qJcQv3uZ3nl6sfKuTiNR9KID0UDAxW/4l4uZpGgjYC1hfTGq4xKyZUzuQMsWOSM9AQO1cuus0jT1BfLP+hmXFbc8IUpSt4qg1I/hzeSR8Ut9BZhITC6ZONDg6sDsFPn2/hqOVNfhRwlpb7ngqEthl89SZkkRAo/Rsntj3qjqbpq1qSqdJPslpZc0kes8T4dHcQvDMoeNxhh39QynswO4NeO+Ivh9d2zExI91D+V4lJce0kS5YfcZHfavbKuViDkbGvL9J1ytYSxHmL8GvWt41efJ8yuCPqBU+hBB/Y1KoPA84uLSKUopuFMzqThoY1ZQ3M9znAx32r2e8sYpZEklijkkiOY3dAWTvsfvv96jHjKO5UubSMyz3aiJJlyDbpEo1hywKhTqLBgVYljsdII6+l+p1dyUKS2vHOSjK02csgdz4ks7K4B4fAk0gDBpXeQxqcgLydW7bA5PQ6iBtUSnmklkaWZy8j7sx/oABsAB0A2rtXCDhrS2w+Vu3mt9DsuWWAyDPkbozAYOdu1cKMbCtuypRb3vl/8AJ/8AvBXm+MF1KUrUIskopilK80Nwpiq4pSgBimKUoAYpilZ7O0eV9Ea6mwTjIGw7knYD7+opQMFdDhGMTZ2Uwtls/T5kK/fLBV/y/aukrojR2soGjR+IVVWdJJMklWGfMPKMDPQ7Vk8RXtrw8FGA5jKZEtxG5MgSQrDzJS5CoSNfQZ09BtUtOlKTwiOU0uzT/wCDE4iSU6AsiNINTYICKWAII+plBIAzsDnFcWtSPxretIkszJPojeIRyKAhSYDWDo0nfSvfoorZPii1MQMlm6zKekE2IpB/MZAzR++Mk+oq/V0mvFJqJDG5j5NmztHlbTGpdsZwOw9Seij3OBWtxXjy26PBaPzJ3AWW4TBjjXJ1RwuRlmPQsNsZAz1rk8V4/NPFyQiW8JILxw6syEdOZIxLMB/D0zvjpXNjQAYFX7DRpZU6vH4Ia1zniJSKMKAB0FX0pXTpYWEUxSlZba2eRwkaM7scKiglifQAdaG8csQkvw84NbXdxJFcGTVyyYlTIyfzMWAIGANgdj03r0fwh4OWwkldZ2lEiKmlkC40sxySDv1x+prLwC0hseG82KF2JgSeVYwWlkYxqSATvgHt0GDXJ478TLeG3R4lMlxINrdgQYTtn5juMHoB9Q36HNcBql9d3tWdK2/0P6vPteTSowhTSc+ycUqBeGfidBKoW8xbSgfWAxhffbGMlDj1296kviPixi4dcXNuySFIi0bqysuSQuoMMg4znHtXM1dIuqVZUqkcZeM+C2q8HHKZo8c8e2VrO0EryNIg84ij1BSfyFsgasb1574x+I012jW9upgtnXTIHCmSTfJyfyDG2B6nNQqJDuSSzN5mZjkknckk9ay16Fp/6btrfE2sszKt1OXBjiiCjYYrJSldFGKisIrN5FKUpRCUUpSvNDdFKVns7R5WxGhY98DYe7MdlHucUAYVXJAAyTsAOpJ2AH67frXSuOEaVcrIJHjOmVEVjpzkZDfmGQQfQ1ehW2BZXSSfohjyUi9W1MAGfsMZA3Nc2GZkOpGZT6qSD+9O4XYnJvcJRDHMWjEjoFYKzMPLkiQjSRuMr/Wsc/EgUKRxJEG+srqLMBuAzNk4yM4HWk3F5mVlaQkN9Wy5ON8asZ+++9aUcZYhVBYnYKAST9gNzR+EGPZXjXE/k0EUQ/wuVNTybj5dJACoT/tGTfV+UMMb1F7ieSV9c0skz6QuqVyzYHQAsScbn967Pjpm+f0uMNFbwRnIAbPLDHX/ADZYjfsAO1cSuy0q0pxoqeOWZVeo3JoClKVrkApSlAClKUAK2eH38sEiywuY5FzpcAHGQQdmBHQmtalEkpJpgeufBuRxYTtJKzIk2BrOREFjV3IY9AdQ26ZU+tcnxvKOJWqXNrw26dywVbnSmSikg5jjZnkGdgWUY657VzPhfwt5ro64zJaAMJldm5JbR5NUf0yNnTgEe/UCvYLS05bIsRjjhUELCkfTUc/WWwoDFjgAdvtXC37pWV9KSa3PD7xx1j9y/T3VKeMcHzX/AKv6YqqswjaNXdY3ILxqxCMV3BZOhIIHbtQxFHdG+pJHVt+6sQf60rtYxhWgpSWclJ8PgClKVKNFKUoAUpSgCUE10LbgVw41LDJpHVmGld+h1NgY960OL8ZW0blQaJLof2kxw0duf4Ix0eQd2OQO2+9cPjtzcTck3MxkDRAoA5OykpmRc/2hIOSdzsa4e20ypVw3wmalS5UeETW34C6h5JlOiNdRRHTW+OuMEkKOrNjYVpXvFHkGnZI/yxJsg/T8x9zkneop4evRaXMc6xq5jJ8jHAYMrKVY4O2/p2qYJxX52G4uJLeKBleNI2iLgSM2dalScFgoByAOtPvdLqW8d3aEpXCm8M5uKUrp8AiUys8mnlQxvJIWBOAFIU6QDqOsr5cb1lxjl4LLeFkw23C5XTXp0x4LGVyFjAXAJMjYH9a5fFvESxo8Fkzkt5ZrsbagCcxwAbqhOMtnLY7CuBeX0t0RJO5clQANgqheihFAUAdtqsUYrprHRUsTqMz61y3wiyKEKMCslKV0UYqKwio3kUpSlEFKUoAUpSgBSlKAPXfg7HILOfUhWNpg8TEEayU0Pj1A0r+5qdivN/g5dTuJ0d3aCJVWNSfKjO5JAHXoP07V6RXk36mi46hPP4Nq0/2keb/GTgoMUd4igMrcu4YYBKvjlsw/MQ2Rnr5hXl4r2/4nXMacKn5qawxREXXpOsvlSDg504LYxuFNeHp0Ga7T9K3M6tmlPx0Z93BRqcFaUpXTFUUpSkAUpSgCyKIKMCqhBnPf1q6lIoxSSS6FyZLS3LyJGDgyOsYJzsXYKMgb96nHEIY4IIrVXMkkDPzXQYiZnck4yckrhVzsCF6VHfCnF47SZ5nB1rDJyPKGHNx+GGUjoT3yMetSy7ueHyxpeF1t4H1hoFK/M61JGRFrYYJyceXYe9c9rk6ssU4rj+5bttqeWcGslvcPG2qNmRh0ZCQf3FddfDuY0mFxbvbvuJVY7AYJBjYA69x5Ou4/TWm4oA2IooVQbLrijdzjozu4JLHr6D0rmHFxfPBf3KXRz+O8MW4ilvI/JLEqvdIR5HB0pzoyowjE7sp2O5FRUGp9bcb86q6RrAxKzxxIAJFkUo+oZ3OljgZAB6AVCeJ8Pa2neBjkofK3Z0O6OPUFSDXVaLeOadKb66M65pbXlGvSlK3yqKUpQApSlKAJqgatngwVru3VgGDTRqyncEFwCCO4qTeIPDyy+J3s4UWOMyxalRcKqCGN5CABgbavuW96o172NKe1okUMoh4cetDIPWp98SuGWrpbXdpGsUPPks51iULvG7aTgbbqpOfQiu3xWNYLWxa14Pb3nPj1SEQasHy4yyqcasnc+lU3q6xxEf8AEb/wz4aLayLuw13BEpH8C6cIp98En/KHpUriu0b6WB+1Qi+sMeIIrOHyQNEtxPHnyxhQxZfYHCjHQaq5nxA4iBFHd2J5cN3BJGNGAFkjJBA09GZc4P8ALmuJvtPq3lxKtOWMv+C/TrRhBRRp/GfibPcW9uGXlKnO0gnOsllJcdNl6fdqgSsPWvUvG/heK44XA1uoW7t7VLgqB5pYiuJOn1ENv+v81Rb4k2UcT2HKjSPXaK76FA1MT9TY6n3rrNKrwt6caCX9SnVTk3IjFKUrpCqKUpSAKUpQApSlAAirTEM5wM/arqEUNJgei/DHg9wBKJFdLS7iIwpTLtgaHVCdQXcjUF3IAO1cIrv/AH/6668fEBccNin0hbiGUQSSKCuQFPK0kHGQqjJGK5JbJycknck9f1rhNSm5V3uWGatvHEOClPEEfNsVk6vaMFPvDMSAPfRJj7CSlVvjiwvD2KxLjtlp0Kkn2waisqkoV4uPsfWinB5Iq3Tbr61scRmieUmCJoY9KgIzlzqA8x1HsTvisC9KV3zjlqWejIyZbiDSsZ1xtzASFRssmltJEgx5T++1YqYrJDA76tCs2hS7aQTpUdWbHQD1pU2l9mH7GOqNVQaUoEy4FdcLlt7I3Ews7iykLyYiYmcBgw86g5PlHvudq3eG+MbZb/ifFMHW8YSyRo5CH0qELOyqQgOhNiR9RqBW9k0sixxoXdzpVVGSSew/vr2/w/4MhhsVtp0WQsp52+2pzqKqwwcDYZ9jXJaw6dklOcu315wW6CdR4RCbfxdFe8Mu7ae1jtEdddu9vFKUeVTnzFQcHIG/3zW1HxuWW24bbWdxNE0UHLuQiuoDAIAMsuGxvupNeky8NjYAFF0rsq42AHYDtVIeGRqcqij7CuVra4nlQiXY23tnnfCLpeGfOytqub2fSkaSrKwdcjWXlxgDc7E58oFa/HuNJPwm4tri3js3QrLarBHJoYjJcEgEIcZBJwDrG9emy8OjY5Kgn3AqE/GECPh6hVH4syRE9wAruQPvpAqaw1GdxVhRx2Nq0VBORFOM+OkS64bcWb8w21usU66XUHoHj8wGds7jIzisXxR8QWt5dW7Wbao44OWRodNB1EhcMB0HpkVFFiA7VcEFd1R0zZJS3dGc6mStKUrXIRSlKAFKUoAUpQigCpH9/wCnrVKzXl3LK4aV9ZVFjXyqAFQYVQFAAA+3etzgFjFNNpnnW3iVS7yN1wuBhBg6myRt6A1H8m2DnPjAuOcI73h+Dk2Eruc/NlVjjyAVELZ5+5JwW1INt9J3rXrv+KuEtA8CA605KRxbHWRGApDpjIfUfp7ZFbXDPAd1LgvphBGfxNWvA6kIoJz7HFcLeVJV68pmtS2wgkRatxbgLYXwZVZDEv1LnEnMCxY32OXJ/T2qRWnhaBbe7nmuNa23MDfL6SRyQxZSrgYfy4AzjfrXnfHuOJOiwQI8cCvzGMpHMlcDSrMq+VQFzhQT1O5p1naVJ1Vx5G1asdrSOYnQVWlCa7xIyhXe4bxW6jspYrW1b8XUs92kbvqjZSOUcKVQDJOc53rr+AfBZuWFxcApbqcqDlWmIwRoyP7P1bv0HevYluQo8pCgdAuAB9gOlctrevW9u1RxvfnD6LlvbSmt3R85cP4PPIUSKGV2Y6FxG2CcZI1EYGBucnYVJ4PhrfFnDrGmldQ8+rWcZ0LpBOfcgDPrXsTXikbvn9asS6TOzD9D/d0rHq/rCs+KVPCJ42K8s86+EPB5Flmmmt5I8IEjeVCpDE+cKGAJOOpHTp3r02q5yNy2cgjB9CCQT6HGCO4Jq5FznB3ADae+CSM/uD+1YGqXlTUq3ypc469JFmjBUo7SylGOOtaUHFonumtlOqRIxI+Oi6iAin1J3PsAPWsylbzqt7V12Symo9m6T1J2/Qk9cAADcknbFRj4kcQtIrJ4rvUeeGWFUUM+tBkOuSANJI3JHXHeo3bfEmSLis8U8kbWYleNXWMZiCK4UoVXLktgEnPfBxUN8ZeK24jNG3LEUUOsRDJLEOV8zk9DhV2G1dXp2g1I3FNv921/BSq3KcWcGInAz171fTNK9ISwsGWKUpSgKUpSAKUpQApSlKBlh5fm5jMoCMV0rqy4GUUjsCdie1V4ZemKWOZVRmjYOFkGVJHTIBHffb0FYa3eC2azXEcbyCJXOC5xtt0GSBk9BkjcioqiWJOT4wOX4PQIfipCIFaaHm3ZRtRQOqqUlJhjDnLAlSSXBOMe+0S4t49vrgk6o4QyypiJcHTMVJXUe40jDjB3O52xtce4PZ29tJmTEyjMebiGR5H1f2Zgh1Kiac5csCCO+aiqnasiztbaq3KOX+5LOUl2YVtxgjff6tz5sHPm9d996mfiO9ih4JZWsLhpLh/mZ8aTgDfQ3cEEqO30H1qJE1LvAvhu5N0XFrG6rmKY3OAic2PUCy51MdJBAUfmG4q1e0qcIKWUsc+s4G0228EOlk0qT6V7ZwT4c2cEiS6pLhlGpRIF5RyuzGPTk4zkZPp6Vk8FeCIrHLGT5iUqF1Mi6Uxu3LzvvsN+wrpce4DLdy5N/dQRYGqKAqp1KuNYm6gdyvT/AE1zGpa/C5l8NvU2e37z4LdK3cftJZIx4444yzCPWyIAclRv02AHYVDeDeJZmvrWFmLpLcRIwPcNKgYH7gmt8+HOI35fW6GKKSREuXAEsyo5UFUByRjByQPqG5rNZ+BGtJobmQlhBNHK2MZCxyK7f0FZaoUreUY1Gm3/ACaUrmnO22Rhh+yZ2fhy6HFmzDH8iZDgcyP6dG34erI83bFQuDnC0ZkdVJ4s1qshDNIqsQAoJONIz0xV/C+KQHjE3FFLNAsrSMVALKpj07qDt0riw+Lbf5Xl/iav/wCr879G3Kypzn+LbpWnCnGWUo/wZbbPR57q4S7W0Se3kly7TAZAgjQA8yT0yCML7j3I43GuISNGt5w+4iuJBItoZowyFTI4CpLG/lkQk7Eg41ZHWo5D4vt4+LXV4cvb3ZaF0G0oR0UFgnYgg9eoNakvHbC0smtbP5i5E88cs7yjlkJEwIjTTvk4xqGMZJ22qOlYwhJyhHkdKq2sNnd8UC/gWfPGQ9xCuuW3MZjyMDPJZxiXGR9I/auhxzwyJL22NtexWV1c2SHlqra52IdpHcrsuQAMnc6D6Vocb8fWjWdzEJrq7E0eiG3uYlPJYj6jcHzPpPQkk/euZc+MrZuMcOuxzOVa20cMvkOrUolB0rncecb/AHq0qcl1H+CPP5NWLw+H4ZCFSGN2vvlTLpJlyMKctnBXO+K3Zvh6FFx/yhblrRh80DFKOUjE4fIzqbAJ0jO+2a1bXxXB8tFCBKXXiRuyBGT+GWztjq2O1UuvFtuzcbxzP8O0iDyH8rMTr38vWp6davDiORGossvfBjJdQR/Nwci4i+YjunyqaAASSjHOdxgZ3z2rU8ReHfl7eG6iuEubeZzGriOSNgy5zlH7bHepBw7xxZLLw4yLJi2sjbO4jBMUpVAJIwchsaTv71oeM/FMFzw+G3jmuZ5YrgyNJcoAXVlIyMHCAZwF9qsUrq53rLf/AENcY4IsppVE6VWukRXYpSlAgpSlAClKz2FsJZ4oiSokkVCR1AZgCRnvvTZzUIuT8CowZqhGdjU04z8PjBxe2tOa7W90SEmAXWCgOtTtpyGA7dDXBsvC93NNcJbQSTJBK8WvyjOhiBuSATgdBVOGo0J8ZHum0cdYVHQD9qvre4fwS6mneCK3kaaP+0TGCn+MWwB7b79quu/D95FJFFJbSrJOWWFMAs5TZsAHtkdcbHPSpVdW64yhNsmbnhvh9qySz3VxGiQDULbUBLceVjojJO2SANlbrjbrWe145m4uriBntopD+HbjOnOEGSoOlW8uc++K5XHPD11alBc20icw6YzgMGY9FBUnze3WreL+Fb+2i5stvJFEcZZtJAyNtWDlf19qxNUj80W41M+l+C/p9WlRqqVWOV/c9D+HniaWaZonYsAMg7YGM7/rn/016SrenX2ryPwhwi5s4DdS28wVkD5IHlGM5K/UB9xXfvuOXK/Km1V7iS7t3mjTAwpXABzsAozkknt71xl3p86tZfGsYSyy068MtrpvhGtxjxXBb8fVkKFeWYL1idkf1EjEhWXCggY6EHfpr/FLxdFJbJBZzwyrOSJmQ5dVUIyrpP0hs79/Ljsagd9wjRYR3bmYzS3EkUmoIYiVLklXG5bK79utc9UFdfaaTQruFRvLhwZ060opr2UWPClVLKGGGCkgMPRgDuPvVRGPSrqV0saUIvKRVyy3lj0FOWKupTtsfQZLdApoFXUo2x9Bky2SPzU5OoS6hy9H1au2n3qlzZPGQZVYGTUwLj6sMQ5Hr5sj9Kx6c7VtcRsYoRHy7qK4J1KyxF/w9JH8Q3Vs5DADfO1V6m2FSPXP4HR6NPQKCMVdSrO1ehuRSlKBBSlKAFKUoAVucFYC7tiSABPGST0HnXqe1adUdMjBplWG+DivIqeGeu+H/EkL8aurW4dOWlybm0lLLpVwuHUPnGGUn+vrXL4dBE9rM4khlK8QlkdLm6aOGBQ7ETCJGBlJGDvnrtXmHyq4xiqGzX0rCek1PZP8qPYPE0kdzJxezhnhjnuDbyRM0iqkiIia05g+x299+tX3Fsok4Ek91grBcLzo5SA7BI10CfqAd11dwNuteY8A47cWQkWDltHLjmRTRh42x0JQ1h8QcWnvpEe4K4jXRGkahY0X0VB0/wBgqB6dW3bcf1HfIsZPS+JSJDw+BddpbPDxGOUiOZp1h82oPKzPqfcgsQRsfWrvGEcPyV88xhtpJCNMlrdl0uyT1a2OdO257j12ryIWS+lPk19Kn/ymp7G/Kj3S3jiiubllkt2SWyZI53u2kuJ8ImPwy2iNQcjAA/LjvXP4Txe2fh9lYNIsUt1YNGtwrgGNkwwjc/lDb9cZxjvUEtPhy08PPhmgaAFVeQsyspbTrUoV6rqHUjOK5ni61tvn5ktQOTHpjUjBDFBhiD337+1VI2u+p8cXkfu4ydrjICeHbSAshkjvpQ6qwJGnnAnA7Z7/AGqML0rAtqoOQKz1u2NrK3i1IgnLcKUpV4jFKUoAUpSgAaq8rFFjyNCuZAMDOplCk6sZxgDaqVmtJ1R9Txc5QD+HrKZJGASw32O+O+KZOKay1nAqeDDSrY84GeverqennkBSlKBBSlKAFKUoAUpSgBSlKUBTFKUAK3eGSwIXlnw6xqdMOd5WYEKB/KpwW3Bx0rSrIjoFfUhZiuIyGxobI8zDHnGMjG3UVFWTcGkOj2Y5bSRBy5dSnCsyatiGUMpIBwcgiqIgHQYq1IwOgxV9JSpKCy1yEnkUpSphopSlIApSlAClKUAKy2soR1ZkEqqcmNiQGHoWG4/2ViqtDWVgUy2FlJLqCLqKK0rAEbKm7HLHfA/WsCnNCPuO2xx16iqqKZFSTx4/kOBSlKkEFKUpAFKUoAUpSgBSlKAFKVa74z7b0AdDgliJriGNiyo8scTyAEhOY+kb9ATuBmu54zl4bFL8paxv+CzNLdK2tncRkLEuo40ayNWMbrsO9cm6vxBHcWkEkF1FcpEZZeW40NGXIEWSPMNW5IPtXJjjAGBWc41LmpuUmorrHkkTUV+QjZG+1XUxStFdDBSlKBBSlKAFKUoAUpSgBSlKAFKy64xE4KyGUleWwK6APz61xkk9sVhpIyy2vQrRsXFo6LGzoyrKuqMkbOAcEqe+/wD+3rBV8sR5cbGVSNTBYuZlkOxZuV+QNtv3xVlNpScs7vDFaFKUp40UpSgCtUqrHJJAwCSQuc4BOwJ74HeqzSAlcIE0qFJBJ1nJy5z0J22G21Ju647FwW1sWFlJNIsUSF5HOFUEAnbPUkDpWuKuVypDKSrDcMpIIPqCOlEs447EMQcFcjfbIr0niXhy34dbrPcXkgdY2ks7bRGsyTPpJY6S2sagv1DSB1qE8AsJgySxWstwkbgkLDI6MVwSrMqken71u8ftL69u5bqSzugzkAIIJ2CAAAKCU6bZ+5NZt2qlSUYJ4XlksMLLI/ESfMxyzZZj6knJP71fXS/4PXn/AFO7/wDLTf8AwrRuIHjcpIjRuv1I6lWGRkZVgCNiD+taFPakoxZG85MdKVs8Qs2h5QfTmWMTKFOcKWZRq9CcZx6U6UlFpN9hg1qUpThBSlKAFKUoAUpmlAClKUAKGlbNsZlR5Ytaqg0SSJ0Al8uCf5ulNnLbHKFSyYpZFMaKIsOGJabWTqU/SnLxhcdc53rHVqLgY9KuzSQgo5/INilM0p4gpSlAAmt3h3CZZpkhRcSSYKCQ6AwO4OXxse2OvbNdG/8AGcRWeOxs4rZZo1j17mVP+lKt/ODp+wB61wmkclS0jkooVDqbKBT5QhzlQD0x0qjTuKtZPbHH7j3FLszcQs5IZWilQpIhwyt1G2c+4I3FYKq7szF3Z3ZvqZ2LMcAAZZtztVKt09237djXjwTrwtxuWGwSGLVmW4lbC51MQkICjH3ro8LuZYLlXiubcShlEkDSMAwY6dLMFKls4GFyQSK5XhtrSXhjW9wJ1kE7SRywqhKao41x5mGc43Fbnhfhtha3KTzPcztGdUa8qJUB7MRzCWI7DOKwa+N8+PLJ49HqME3E9S647QDLBgJH3GxR1OCcDcEYyfavLeN8E+a49frOciGGOZljLLrbk26KoOGYDLb4BO2wya9F/wCMW1/gn/zU/wDsrxnxj4jYcYuLq32EgVCsqKQ6mCNWSRMkEHHr6VWoxqJtx44/uOePJk414bjU27RFolnWYGNtb6XtychS6o+lgPzAEYwavXwJ5dQl3MaSYEYz59WNte4YqFTuWYZwKivF+JS3Ojm6AsSaY441CRouckKg2GTuT3pxrgJt53hcqzJjJXODqAIxmrcVctJZGfUkdn4UL3M8BkZGiEbYePB85HMDDOBoXUcgkeU1efCJDL52YEyDSqrzDpJ5QC52LqGbfspO9Q35IU+SFTbbv2J9SbS+DGVNucz65EwseR+GGIGVBGo4HRu9c228OymWBXWSOOVC0krxkLGV1l1LNgZUL0JzvUaFmKr8mKVK6x2H1JPdeHCkJcygMrKkqMAOWzTmIEnO6bE59VPtW5ceCpdzG2AqM55+FJCsy5XRqwpxkFsDddzkVDPkhVPkhSbbteQ+pMk8D3JfTriyWVekw3Z9G4aPyb9NWNQ3GQRWCHwhO8ayK8JV05inE+42wcGLOCGBz0GDnGKjkEsiRtErkI/1qPzdOvfsP2rHHCQrKCQrYDAdDg5Gfsd6VSu3xkPoSp/CcmsKkiNqxoJ1ADZywfy7EFCMjI3G/etPgPBTcTSxNzFaMAgKhydTYDENjCgebfG3f1j62Yo1rnqSdsfsMU5q6x2H1JXP4PnjGXkhXbP/AD2e+rAMY6AE9gdsZzV8ng6ZZ4Ynk/DnkaPyCQMeWGdSUZQGzp2xqwSaiHyQrLb2EZbDlgu+dGCdgSNicdajqK5UeXwC2kqvfB0qiR1kQRodzKJAwxFzW1BUI26Y6+3rfP4InDuEdCqDUCwlUkEv1HLwNkY5+k4GCahcdoCAfWrvkhTo/wCKaymH1O9xrgc1vCspKyIzOoMYl20Np1HUg8pOMH3xXSi8KFpRGrSDyFtbooRzhNHJOrzBncL+h61EUtMZwevWqfJCnYun5D6m2smRSqCOlXsVCPM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4" name="Picture 4" descr="http://www.cnn.com/WORLD/9604/07/nagasaki.museum/hiroshima_nagasa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42" y="2837584"/>
            <a:ext cx="27051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encrypted-tbn0.gstatic.com/images?q=tbn:ANd9GcRuKd-5wxbWLjar3rM14Oq9xzTCwQdvKIbGE50cpIehqhmIdrhe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0338"/>
            <a:ext cx="3701130" cy="254026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s://encrypted-tbn0.gstatic.com/images?q=tbn:ANd9GcQ3PBb4ywzCAIGVXwTWeKCFJSuw68y01Y2J-eihqtxaSIyiaxvu">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937250"/>
            <a:ext cx="4011426" cy="2626187"/>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myweb.rollins.edu/jsiry/atom_bomb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0082" y="4267199"/>
            <a:ext cx="1836990" cy="229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73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Little Boy</a:t>
            </a:r>
            <a:endParaRPr lang="en-US"/>
          </a:p>
        </p:txBody>
      </p:sp>
      <p:sp>
        <p:nvSpPr>
          <p:cNvPr id="3" name="Content Placeholder 2"/>
          <p:cNvSpPr>
            <a:spLocks noGrp="1"/>
          </p:cNvSpPr>
          <p:nvPr>
            <p:ph idx="1"/>
          </p:nvPr>
        </p:nvSpPr>
        <p:spPr>
          <a:xfrm>
            <a:off x="381000" y="1676400"/>
            <a:ext cx="5331713" cy="1649410"/>
          </a:xfrm>
        </p:spPr>
        <p:txBody>
          <a:bodyPr>
            <a:normAutofit lnSpcReduction="10000"/>
          </a:bodyPr>
          <a:lstStyle/>
          <a:p>
            <a:r>
              <a:rPr lang="en-US" sz="1600" dirty="0"/>
              <a:t>An eight-year-old boy is willing to do whatever it takes to end World War II so he can bring his father home. </a:t>
            </a:r>
            <a:endParaRPr lang="en-US" sz="1600" dirty="0" smtClean="0"/>
          </a:p>
          <a:p>
            <a:r>
              <a:rPr lang="en-US" sz="1600" dirty="0" smtClean="0"/>
              <a:t>The </a:t>
            </a:r>
            <a:r>
              <a:rPr lang="en-US" sz="1600" dirty="0"/>
              <a:t>story reveals the indescribable love a father has for his little boy and the love a son has for his father.</a:t>
            </a:r>
          </a:p>
        </p:txBody>
      </p:sp>
      <p:pic>
        <p:nvPicPr>
          <p:cNvPr id="10242" name="Picture 2" descr="Image resul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4625" y="304800"/>
            <a:ext cx="2489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little boy movi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50" y="3505200"/>
            <a:ext cx="4936611" cy="296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447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8" y="62694"/>
            <a:ext cx="7467600" cy="1143000"/>
          </a:xfrm>
        </p:spPr>
        <p:txBody>
          <a:bodyPr>
            <a:normAutofit/>
          </a:bodyPr>
          <a:lstStyle/>
          <a:p>
            <a:r>
              <a:rPr lang="en-US" sz="3600" b="1" i="1" dirty="0" smtClean="0"/>
              <a:t>Pearl Harbor</a:t>
            </a:r>
            <a:endParaRPr lang="en-US" sz="3600" b="1" i="1" dirty="0"/>
          </a:p>
        </p:txBody>
      </p:sp>
      <p:sp>
        <p:nvSpPr>
          <p:cNvPr id="3" name="Content Placeholder 2"/>
          <p:cNvSpPr>
            <a:spLocks noGrp="1"/>
          </p:cNvSpPr>
          <p:nvPr>
            <p:ph sz="half" idx="1"/>
          </p:nvPr>
        </p:nvSpPr>
        <p:spPr>
          <a:xfrm>
            <a:off x="77638" y="806585"/>
            <a:ext cx="4100422" cy="4572000"/>
          </a:xfrm>
        </p:spPr>
        <p:txBody>
          <a:bodyPr>
            <a:normAutofit/>
          </a:bodyPr>
          <a:lstStyle/>
          <a:p>
            <a:r>
              <a:rPr lang="en-US" dirty="0" smtClean="0"/>
              <a:t>Dec. 7, 1941</a:t>
            </a:r>
          </a:p>
          <a:p>
            <a:r>
              <a:rPr lang="en-US" dirty="0" smtClean="0"/>
              <a:t>Japan attacks naval base in Hawaii </a:t>
            </a:r>
          </a:p>
          <a:p>
            <a:r>
              <a:rPr lang="en-US" dirty="0" smtClean="0"/>
              <a:t>2,403 Americans were killed and 1,178 wounded</a:t>
            </a:r>
          </a:p>
          <a:p>
            <a:r>
              <a:rPr lang="en-US" dirty="0" smtClean="0"/>
              <a:t>United States declares war on Japan on Dec. 8</a:t>
            </a:r>
            <a:r>
              <a:rPr lang="en-US" baseline="30000" dirty="0" smtClean="0"/>
              <a:t>th</a:t>
            </a:r>
            <a:endParaRPr lang="en-US" dirty="0" smtClean="0"/>
          </a:p>
          <a:p>
            <a:r>
              <a:rPr lang="en-US" dirty="0" smtClean="0"/>
              <a:t>Germany declares war on the U.S. on Dec. 11</a:t>
            </a:r>
            <a:r>
              <a:rPr lang="en-US" baseline="30000" dirty="0" smtClean="0"/>
              <a:t>th</a:t>
            </a:r>
            <a:r>
              <a:rPr lang="en-US" dirty="0" smtClean="0"/>
              <a:t> </a:t>
            </a:r>
            <a:endParaRPr lang="en-US" dirty="0"/>
          </a:p>
        </p:txBody>
      </p:sp>
      <p:pic>
        <p:nvPicPr>
          <p:cNvPr id="5" name="Content Placeholder 4" descr="pearl-harbor-movie.jpg">
            <a:hlinkClick r:id="rId2"/>
          </p:cNvPr>
          <p:cNvPicPr>
            <a:picLocks noGrp="1" noChangeAspect="1"/>
          </p:cNvPicPr>
          <p:nvPr>
            <p:ph sz="half" idx="2"/>
          </p:nvPr>
        </p:nvPicPr>
        <p:blipFill>
          <a:blip r:embed="rId3" cstate="print"/>
          <a:stretch>
            <a:fillRect/>
          </a:stretch>
        </p:blipFill>
        <p:spPr>
          <a:xfrm>
            <a:off x="4482860" y="499485"/>
            <a:ext cx="3657600" cy="2743200"/>
          </a:xfrm>
        </p:spPr>
      </p:pic>
      <p:sp>
        <p:nvSpPr>
          <p:cNvPr id="4" name="AutoShape 2" descr="data:image/jpeg;base64,/9j/4AAQSkZJRgABAQAAAQABAAD/2wCEAAkGBxQTEhUUExQVFhUWFhcaFxgYFRUYGBgcFxkWGB0dHRwcICggGholHBgaITEhJSkrLi4uFx81ODMsNygtLisBCgoKDg0OGxAQGywkICQsLCwsLiwsLCwsLCwsLCwsLCwsLCwsLCwsLCwsLCwsLCwsLCwsLCwsLCwsLCwsLCwsLP/AABEIALIBHAMBEQACEQEDEQH/xAAbAAACAwEBAQAAAAAAAAAAAAAABQMEBgIBB//EAEUQAAIBAgQEBAIGBwYDCQAAAAECEQADBBIhMQUTIkEGMlFhcYEUI0JSkcEzYnKhsdHwFSSCkuHxBxayQ1Nzk6LC0uLy/8QAGgEBAAMBAQEAAAAAAAAAAAAAAAECAwQFBv/EADQRAAIBAgQDBgUEAgMBAAAAAAABAgMRBBIhMRNBUQUiYXGBoRQykbHRM1LB8ELhI2LxBv/aAAwDAQACEQMRAD8A+l4hJEjcbHuK6K9CNVWe/JnHQrypSutuaLHDeKZjkfRvX1/1rzu9CWSp6PqeonCpHPT9V0LuLxtu0AbtxLYJgF2VQTBMCTqYBPyNaFCcGdRsaA5ZwCASATsJ1Ma6etCSFMdaLMouIWUgModSVJMAETIJOmvehBOpkSNQdjUPYkyOBxZ5rJ2EfvAP510YF/8ACvX7nJj1/wAz9PsOK7ThCoAUAUAUAUAUAUAUAUAq8RcW+j25WM7SFzeUQJZ2/VUfiSB3q0YuTsheyuxLwHxC/wBXauHPC3WvXrhClAst2AU5AUVjoAxjsYhrS/Iu0n5mi4bxW3eRXQkBiwUMMrEpMwp12E+3eKgq0XaEBQGV414nv28aMHh8Kt5+QLxLXxbgZ2SNVPoPxqjm72SNYwTjdsseHfFaX7N65eUYZsPcNu+tx1yoyx9vQEax21FTGd1qRKnZ6ajaxxWw9o3kvWmtCZuC4pQRvLTAj3qcytcpld7HGE43hrqPct4iy6WxLstxCqDeWMwo+NFJPYlxaeqFHGfGVm3yeQ1rEG5iLVlgl5TkF0OwY5ZnRdB39aq6iWxeNNu99C74w44cFhXxATmZCgy5ss53Vd4MbztUzllVysI5nY845x04e5hE5eb6Td5c5oydMzsc3w0o5WsIwum+hafjmGF3kHEWRemOWbiZ5OwyzM+1TmV7XIyStex1d4zh1ucpr9lbmZVyG4gfM4lVyzMkbDvTMthkla9hR4a8Y2cSi53tWbrXLiLaN1S7ZGKyAYJmPSqxmmWnTcdhrj+O4ay4t3b9pHaIRrihjOg0JnU1FSrGCuxTpSqO0TvF46zbI+kX7WHUrmi5cRHZQYJhjOWdJrz6lWpX0+WPuz0qVGnR1fel7I0GGy5VyRlIBUjUEHUEHvPrRRUVZGjk5O7FleoeKV76AFW9GE/Ca4seu4n0aO7ANZ2uqL2Pwgv8orcKhHLEoYJlHSJgx5v3VhGSaujrlFp2YmueGrqtcFu7FsqqopdoCg2uiMpiFRgGJbzmV1M2uVsWeDcAuWmtvcu8xkiSS5kCwtrSdpYM3+KgsSW+EXcotzaCIwIcZuY4N9LpBOmWVUgwTmJB02pcWIfDnCrlhiHJ5dqyiIMxK5slvmESdV+rWJAILXPWok9CYrWwq4aZxDkeo/cAK3wStSRy453qs0NdpwhUAKAKAKAKAixOJS2ua46osgSxAEkwBr3JoErktAFAFSBbxPg6XXW4fPbVgk+STBBYfahgpjaQPQVBZSsZnE+HrttLVsdeaWvXTORBbgoCN2USznu7KNgem6qa3fLYZU00v9i7hl4LkxMF8mZbAbQFiDJJ7BQzNcbu7RuoAlRzWjHfdkN21exquGce0w9u91X7wnpWAqnMyFxPSSo21Oh7AmsyWh/UlTA8c4A+J4yCWxNq2MEBzbLPb6hdboLgRsZyz6VjKN5m8ZZYepB4v8J8jC2VwiXGRMWt6/08+48gguVb9IQY6aThZaEwqXevQXLg7q4XHXrdm7eF65ZBS9hFto2Uw11MOploEGCBJ111qLOzsibq6TfuR4DA3S3E2CYh1vYIC2zYU2eYygqQttVAGugU9RGuszUJPUltafkv4vgRTAcJW1h2DjEYN7wW0c4ItuWa5AkQzGS201Lj3VoQp96V2P8A/iphXu8NvJbR7jFrUKiszEC4hMBddpq9RXiZUXaWol4r4QtYfFcOuYa1eP8AePrTnvXQq5dzmJCCe+lUcLNWNI1Lp3ZnuN2b9xrhOGuo6Y8ObdnBHKUVx9c17KWuMfRT6mIqrvcvFpLfl1NnwXg4PGeIXrtmR/duTce3pItrJRiIkFRJB0itEu8zKUu4kmYqxw9zgGwowV5cXcxee3dNhgAoug5zcI6QFUiDG4OxrO2lrGzfevfQZY/Dmxc4nbxODu4m7iy30e6tkuCGWEAcA8sqYnaImsKymp3exvRlCULLc0Nnw1cbG8KTF2jeFnAut1mQ3LYuAQAzEFSfSd4qty9j6YojQbCqlhTXpnjnLrIigFOLvnCjmZwqz3O/oPc+1cVTBxbvT7r9vod9LGySy1FmXuvUt8N8VpcVWI6WEgwRPyNc0lWh88b+K/B1xlRn8sreD/I6t8RtMJDj56VVV6fU04FTodfTbf31/EU49P8AciODU/aylxniSLZaGB07H+v6NVnUjNZYO7ZaNOUXmkrJGe8N2TBY7kz+NetSjlil0PFqzzSbH9amRXxeOt2oNx1SZjMQJjff0qLolJsme4AASQASADOhLEAfiSPxoQe5hMd4mO8CP5j8aAFcGYIMGD7GAYPvBH40B7QGNW2eIYksZNizcK+3QSCB6uxGp7JpoWNWTjl8WTqma8qWZUBidSfQCuDF1ZJqEHZv7Hdg6MWnOauly8Ti+HtnrEr94bf6VSnjJQ0q7dfyXqYKM9aP0/BIlwHavQTTV0edKLi7M6oQBqQKuIcDS7dtuxOW2pAtAAK0kHX2JCyO+UdpBhXV7FrlDwvwi4GOIxC5bzFjlkNBaMzEjSYAVQDogA7wLOV4pdPuQ1ZtjzH4xLNtrjmFX01JJ0AA7sSQAPUioIKfh7iL37bO6BPrGVQDMhYGvuGzKe0qaNNOzJ03QxvXlQSzBRIEkgCSYA+JOlQRY7oAoAoAoChxjGPbFvlqrPcurbAdmVRIYySAT9n0qJOxaKvuKbfjSyBFwOrhWzhRnVWXmdII1M8toMRqo0JAqvERZ0mPbV9nt5ghVoaEudMMJEMROkjcTpV76FLWK/Asc96yLjoq5i2UKxYMoJCsCQPNEjTYioTuiZJJ2Qi/5rYm0Xw5Vee6XBJbIUviwoJRSsycxkhYUgEmJ4MRJVZZOm56OGg6Sz9dhrgfHK3gzWbWdBjLOHzC4nkvcnLdI31NzRdfLrBkVWxpc19QWFFemeMFSDB8ZsMtw3MYysxLZLdtvsA93aOVbiAzAZiTE7CrQbtlXq/7sJW3f9/Ix4VxAR/ejZtK5VbFtQVaNpAOuQkgAkD4CRVGknYtra41vcFU7Ej4EiqSpxlukWjVnFaNog/sH9dv8xqvAp/tX0Rf4ip+5/Vnv9g+rE/Ek1KowWqS+hDrze7f1G2Fw4RYFaGTZNUkC7ivDOcR1skJcWVZlMvkgyCJAy7Heaq1cvGVhVe8NXWuFuaqAhQAikRlayyx+zyyBJPm7ag1ysspoiu8Bu20Ug83KWm2PK2YIATJUaFc2kanvqSysKaLmB4f9GIvXH1NvKwGYs7ZbAEfeI5TRp9s+9UlKNKOabskTrUeWKGnD8cLtvmFGQS2j5ZgEidCRBiRUqtBw4nLxI4Ms+RasuWcM7iZyA7aS0flXC69aprF5V5anoxw1GnpJZn56F3C4NUkiSTuTVIws7t3fVmrldWSsuiLBFXKiHjFjlEOg0O4/r+tKpSlwKi/a/YVocem/wBy2JLF0MARXrXPHasSUICgCgFXHuFNiOWouZFV8zaSToV09CATBPcg9qlNp3ROlrMY4ewqKqIIVQAB6AVBBiuLYkYm/cZ5OHwrwQNpU5SBO924xyAdk9M+tk1ltzfsWs0/Ad+FsTfum9dut0swCKIyqVnNlMSwkhSTuyNttSUbOxF7ofVBAVACgK+OwNu8uS7bW4sg5WUMJGxg96NJ7kptbEB4JhtPqLWicsDIsBIZcsfdhmEejH1qMqGZ9SbDcPtWxFu2iiI0UDQlmj36mY/FjU2Qbb3BcLbtwyqFyW+WoGgCyIAHyFZ1JxpxcnyNKcJVJKK5ljAcBsQrvZtlw7XASglWc5iR6EnU+9ebTv8ANLd6nrTsrRWy0Lx4da1+qTqdLjdI1e3lyufVlyLB7ZR6VcpYtUJFFemeMFAKeNcNzBrtq1bbEBQEZ9hrvB0kSSP4ihKZkWXk3YGW9iZ18zhXj/NfugfsqubtWnzLol/fUjZ9W/76G34Ml4Wl+kMGuGSYAESZC6QCQNJFZksu0ICgCpAl45duBjkN0MLU2willa5mMBtCI23I0J23qjZpG1ihieL4uSVtwFut08q4xZQt8BSdtWS2cw+8NIMmLyCjEnvcRxOYpkkgqJW1cEdVoZpkhlYOxgHTIZJ1g5MKMSb+3ks2LBxDE3biW+lUIdmIE9G66nY/CkqkY2uy9PD1Kt3BaLd8l5stX+HO94uz/VgQqjeD5vhJ77xAEazzV8Gq806j7q5ePiWpYjhRaitepaxJAUARpED4do9KrjZQVPJfXkjbAwm6ma2nNj5DIHbSsVsdT3PakBQHF60GBUiQaiUVJWZMZOLuhK3D3tt0DMv76UqtSistsy90UrUKdZ5r5X7MDfjzKy/EGt1j6f8AkmvNfg5n2fV/xafk/wAnq3wfKC3wBNTLHUl8t35IiPZ9Z/NZebOWxMNlYZT6Gr0MTxW1ltYpXwvCSea9ycV0nKFAU+KcNS+nLfMFzBuk5TI9/wA96EplmzaVFCqAqqAAAIAA2AoQd1ICoAUAUAUAUB7hbWe5rskGPUnb+FebiZcSrk5R+56uFjkpZ+b+w2qDQKAKAUV6Z4wUAUBXw+BtIzOltFZzLMFALfE0DbEfG/ERFw2MOA10bmC0HQwqjzN6kkKsiT2qyV9W7L+7Evyv/eY14JYupaAvvnuEkk6aTssgAGPWKqGX6EAaAKAKkEa31LFAwLKAWWRIDTBI3ExUX5Cxl+HcAc4q5jMVEhzykBDQBKqSfhsPXWuKUFTk61Tlsj23jnUw0cFQVk9ZN7t/g11rBO3mOQeg1b+QrCVWtV/6rw3+pnChRp/9n47F7D4RE8o19TqfxqsKcY7f7NJVJS3J6uVCgCgCgCgCgACgMfx5/wC9Af1stWwv6kvQyxn6cV5jVrgVczEAASSdAAO9ei2krs8yzbsihiOMAAlEJAElmPLXT4jN/wCmK8qr2zh4yUIXk30O+HZ1VrNLurxL9u7IUkZSVnK0SNASD8J1r1U9LnA0SA1JAVAPFMiRqKkHtQAoAoDh7oGm59Bqawq4mnS0b16Lc6KOFqVdUtOr2LvDLJUMWEFjMe3auCN23Nq1z02lGKgtbIu1cqFAFAKK9M8YKAKAKArsLVrNcORJgu5yrPYSe/zpoidWTWrgYBlIZSJBBBBB7gjcUIIsRfIV8gDuqkhJAJI7e2veok2loTFa6ig8HbEAHFCR3WdPgFmFHvJY+orzqdDEVKmetKy5Rjt6vmdkq1KEMtJa9WPgK9I4hZ4j4p9HsFxGYkIk6jM2xIGpAEmO+WKklIo+GeGGyrXbgY3bpGjavG/V+uSST6aD7NZYmvCmrr0XU2oUZVZZfr0Ro7WDdmGcAKDO8zGwrzqlSpWspKy33uejTo06N3F3flYa1YkKAKAKAKAKA4a6AQpIBaYEiTG8DvFCDoMJInUbj0mgPaAyfiNMt9G9Y/f/APmpwztWa6orilein0ZzxN3LIoR2SM3SJzMDoCdlA82pEnL6GqdqQxNWmqVFb7u5jgpUYSc6j1Wx1hsE7MGugKqmVTNmJPYvpGm4AJ1gzoKw7N7H+GlxKjTlytsi+Lx/FjlhojnjvC3vFWRlV0S6EJnRn5YEgboQrA94bT29pxuzz4ysrC+1wfFpmK3hIReWDcblkryoVlydK9LrIOoeYJ2jKy2aJ6vB8UGb60MkKIN+8C+Vk3IXoJUNJXcmNjTLIZo22O+BcJxNp7fMdOWllbZVblxpIS0BoygGGV+rQww01NEmiJSi0aOrmYUByqZnCSQCCTG+lcGLqSzqCdk1yPRwVOOVzau0xph8MqeUAe/f8awhTjD5UdU5yn8zJauVCgCgCgE5S5/3Z/EVp8ZPnT90c/wMOVT2ZEmIBMHQjcV00K6qq6Vjlr0HSlZk1bGAUBU4hh2cIVy5kcOA05WgMsEgGNGJBgwQKNEp2FON4NfuaC4iAglshdYJS8sKB2m4pzSCSkwCdK5WWzIixPhy51cpwgNwuozOBrm3EGYnb9UEFTBEZSc65jTg+AuWmul3zK75lEkkasTqexkaaxG50AtFNFZST2GBYyFUSx7enufaufEYjhtRirtnRh8Nxbyk7RR02Fu/dU/4v51z/FV+cF9X+Dp+Do8pP6L8ljBYMhs7xP2RMx7/ABrJuc555+i6G8YxpwyQ9X1L9XKhQkKAKAKAKAKAT8Q4S9y+t4XcvLyctcqkeYm5mJGYZl6ekjYVJVooDw5cC2VzhlTllibt1WLIo1DQSQX6iDvABMEyuLCDjNh7QVebLAEAK90gv9SM5k7k22JGwzkSZJNE3Ullj6svK1OOaXohE9y7g7Re8/MNxxy0kiSAZMxIWNe/YSSRWs4U8OuJbUYOjX7QqcCD03b6I54dxrH4u/bt27gtgEMwRRlVQRJYmS28ZSYMjSsqOJr16lo6Lmez2h2T2f2bhm6jc6j0WttetlyXjc+nV6p8YFAFAFAFAFAFAGF/TL+y1edi/wBaPkz08F+jLzQ3qpsFAFAFAFAFCDIcQOXF+xn+M/nV8G7Oa8TLGq6g/AcCvRPMCoAUAUAUBxdeBNZV6vDg5G2HpcWoojDA4XIJOrHc/kPavNhF/NLd7nqya+WOy2LVaFQoAoAoAoAoBJ4ma6vKe0bp6mDJby9QW1ecAkqYJdVE+8d6lEMp2+OYkhTylIzANCPqGuW001IWM5J1byHbWFiLnKcexINtWsjqIkhXA6lsNlEmQw5rCdf0Z0GsLC5xZ8SYg5JszNwqwVLmoi3GWSPvGSdenVB1FVhco43xfiFtoWshc5MmHGn1UqNdHGdtdfJsNQtJ3ayrdl42Wr2Qu4eTcbmFGedielQO2p3HuoNZz7RwuEWS92uS6/YyeGrYiWd6J9TvG+FxjnTENde2mTKEUKYAY9SMdMrbyVk6fCut0Y4lRqSutNjbCdrVezoypUVFtv5rXO+DYYBCuDVrat9s6u0bFmYEKNScgE6ny61zqpVc+HhoWjzk/wCFzMsRVdZuripuUnsv7sOMet61btm2XvOgyMNJuZxlDkaDR8rE9lz16mqR5is30Ff0zGorrlzcs5QSl12YAsAZAhiyhWJEwTrl7ReRa0Dv6bi+YUyOVLvJNthlVs+WGEjSE7/a+1rEXkSlA0WFnIuaZyrM7zAmfetEZPcloQFSDm5cAGv+9Y1a0aUc0jWjRlVllj/4WsBhTOd9DEBfQH196868qk88/RdD1VGNKGSGvV9S/VyAoAoAoAoAoQYzi9zNixHafyH5VbB6zkzLGu0YoYcSxos2jcIBAKDVgo63VBJOgALT8q9Bux5yjd2KuG8Q2WygtlZs2nmHSXEhlkENkYr6gVGdE5GejxBZOXIWYllWMjCM1wW+qR0wx2O/apzIjIxrUlQoCHF+X5j+Irkx36XqvudmA/WXk/sPa5lsdoVICgCgCgCgFNzxDaDMpDyt9bB6R5nAIYa+TWJ9QdKmxFyZON4cxF63qSB1DsFJ/cyn4MPUVFhcF43YLFOYoOfIJIhm0ED16mC/Ex6UsLkWJ8R4ZLbXOapVZ8pBJIEwB30ipFytxrxGtrpTqb+tv51lFyqO1P68i81Gms0/pzMlir9zEsM+ZkzdYTrMdlMbSdOwAmor4erCk+F3pvS+ml+hSGIjOdp92K9/ydcd4ytjKt5GAYTy1Km4wBiCJyohO5zEkBgB6eZh+y1hpqpiWnzSX8noUFX7QvTwkfNvRI78MeKr+LxDILCLZVSWILFlP2ddASfugdjrpXv4bFOtJ2jaJydq9jw7PpxU6ilN8ktLef8ApD9eN2T9v7NtpgxF0gLrt3E+kia68yPEyslvcTsqpdrtsKELzmB6V3bTcD1qboizPb3ELa5pPlKToSTzDCx6gnSR6H0pdDKz0cQtafWJJMAZlmdDETM6jT3pdCzBeIWzs6k9MiRIzajMO2x39KXFmTWbyuMyMGU7FSCD8xQiwNc1ygZm9B+fpXNWxUafdWr6L+TqoYSdTvPRdfwXcHgspzPq/wC5fh/OuG0pSzzd39j0e7GOSCsvuXa0KBQkKAKAKAKA8dgASdhqahuwSuYXDtzMUzen+5/ea3wMe5frqcuOleduiLXiHiItq4NsuEtC6IDRmtvmXMRsJUH5V1tnHFaXKHEMfhrly4DauM/6PR8quuXEanK4EDl3PcafKG0WSaI+G4jDABRYuKx5TXAXnJLW7iMTnMgu6mBPeR2qE0GpM02AxXNtrcClQ4DAGJg6g6ExI1+daJ3M2rHV64RECZMbxXLiq8qKTjG9/Gx1YXDwrNqUrW8LljC4Vi4LrAXYSDJ/0rknOdaSclZLle+p3U6cKMWou7fO1tBpViAoSFAFAFAFAKb/AIfstcNw58xiYYja4twbdwV39CfWpuVsZvjXDrWEtulksbl1XU5iCDzVtIZCgdrKHSO/czWbcpTUI+pfuwg5y9CjhsOv1RuLcPLNthqCC1o22VjoTM2wSRqZaZBq8qVeOqtL2f4M41qEtHeL+q/JH4guW2QLb5igWxbJB1Kwq5dV1zQu0aga1XLOzlUWWK9yzqU1ZU3mk/RIksYK0vVfIe62pUnMfZVQeY+8a/Cvnq2JxOKnkw6ajyS/lnbGnTpRzVGm+r/gd8PtpaYG6yJduDKlvMohRrlA+03c/u0r6Xs/BLC07N3k9zx8XiJV5XS7qMlf8H4zEYi5dvPaTM2jSXOUeUKukAD1IMz61FTBTq1HKctOR7+F/wDoKGBwqpUKbcubbtr6b+xtOCcJTDWhbt+ss3dmO5P7h8AK76dONOOWJ83isVUxNV1aju2UMR4VtOuUs8FrhMEAkOAAug8qZUj9gTOsy4GaqO543hZDP1jiUdWgATnFwa+scwnWdt9TMZEOIxhjOFrcdXYmVUggQA0hgCf2czED9arZSqlYVYnw2fqltsMispctGYhLy3oAykTKxMiJ7xVchfidSVfDCsFt22aUUgt06Tl1Omp6RXHWr2lkp6vn0R20KF456mi5dWN+E+H2spk5sgszEwc3UZIk/nJ+NYudeXdzJLwWpsqVBa5W34vT2HOHw6oIUfH1PzqIQjHYvKcpbk1XKBQkKAKAKAKAKAQeLOJcu3kHmb+h/P5VnKLqTVNevkWUlTg5v0Fvh7BZVzHc16sI2Wh485NsbXbCNOZVbMMplQZX0M7j2q1ilyFOG2QSwtWwxMki2sknNqTG/U3+Y+pqLInMzm3wqwuXLZtDIZWLaDKdNRpoekbfdHoKWQzPqWraBQFUAKAAAAAABoAANhFSQd4PDC4SzaqDCj4bmvIqf89Ryey2PapR4NNRW73G1aFRfjeKC2XBUnJyO+/OuG2PwImpFyDDcbzG8Dbym0rNBbqIUsNVIBWcsgjMCDvSwuVrXi2zkZ7ga2qqhaQWKM3NzKwWYK8ppOx0iZErEXLGL8TYa2rM9wgLOY5HOWGuKSYGgm2/xy6bilibjHBYnmKTEQ9xP/Ldkn55Z+dAmT1BIu41xRbCSdztVJyd8sN2WilbNLZHx3xH4lu3Lh5R6gT1QDr90ToTO5+Q9qOrwHkhrJ7s9XB9lfFUpYnEd2mk7JczecUwWKi3yXWAgDrCBi3cgsCI9tPjXsxtz9v9nyMnvb+/Qg4PaxLXCmIw68sgy5FsH4FVdg0/AUlGPLbxCk1rz8xT4244MPGGwuW00A3WQBSoOygjUMdyRqBHrXnYzEqilCno/sfTdgdkfGTdbEawXu/PoL/BPhw37oxN2WtoQVLGTdcagydSqnX3Me9ZYPDylLiVL+Fzr7d7UoUqfwmDUUv8sqVvK/PxNVxMXpu5OfzcxyQX5XLy+3Rm3/XzR2r03c+QVuZTxWPx6LmFpjc5ajKEZkzqb5gRqZHL6oEiJy9l5E2iWzicWkiCVL3CG5TOyDmX8ogGWBAt/AN6aheQtEkvYrGDqCAjfILcnR7akZswmVZ2n9Qe8zeRFolvw7ir9xHN9MpFyF6WXMuS20wdfMzL/h77mYtvcrJJbDC609K+Y+nb39q5MVXUVki+8zrwlBylnku6hxh7ARYUf6/GuaEFFWR2yk5O7JKsQVOKY0WrZY+mlZ1J5VpuXhFN67czOcP8T3D5kkTv/ttVnRrwV9H7Gar0JO2q9zVYe8HUMO4pGSkrotKOV2JKsQFAFAFAFAKuP8OF1JA6l1+Q/r+NZzvF547r3RaNpJwls/ZlHht2VjuK9SnUU4qSPIq05Qk4yLlaGYVACgI7xMQN2IA+dc2LqOFPTd6HVg6anU12Wo4s2gqhRsBXHGKjFJHoSk5O7OcVfW2jOxhUUsx9lEmrFTKDilu6bdy5ZZr0hWRS6DMl2ybeYOygheeG6gdZjbWxFyXHuuHuuFtqbeTIZe436XMxtjqIsZiFgZQrSNRAoQL8VisLdzE4Qm4/Izw+UMCRhz1K/UVW4VjuNDEUJJmv4S8snC3GN4jZwnMbow7f9pKqOYAQdCJIk7gOuAcatXWKW0dJXnDPHWLmV2I1JMNdAJGgJj0mGSh3UEmR8dXIyz2E/hmP5VWn+tfwFT9G3ij5t4Q4Q9wLedW5Ntkkx1XbmZQqJOnmMFthJ77UwuGlKfEltc+h7Z7WpU8NHCUHd2SbWyX5Pp93i628ovA23YkAeYE6AQwEQSQBMGe1evmtufD5b7FW34ktllBVxmTNorN75QFBloDExsFJqM6JyOxDd+gG/wA1raNdYgZzaZgYyLmmMumdBm9wJqtqebNbU14tbh8PM8vS+n0GOB4xausEVusoHiGjLCnQkAGM67feFXTRi4tDCpKhQBQHhMVEpKKuyYxcnaOoWbbXPL0r949/gPzrzqmKlU0paLr+D06WEjT1q6vp+RlhsMqCFHxPc/Gs4QUdjeU3Lcmq5UKEGH8R4437otr5Rv8AD/Xf8KYaHEnxHstEVxU+HDhrfdjLC4dUULEsdgN66q2IhSVt2+SOOhh51XdaJc+Q64ZhmRYY7mQPu1wUotXvz5dD0qkk7W5c+pcrUzChIUAUAUAUAj4hw5lfPbGh3AqkJyoybSvF8vwKlONeKTdmuf5PLF8N8a9OnUjUipR5nlVacqcssuRNVzMKAixKSprGvS4lNxNsPV4dRSGmBxGdA3fY/EV59OWaOu56s45XYmdAwggEehEirlTlsOhbMUUtpqVE6QRrvuB+AoQcXMHbZg7W0LgQGKqWA10BIkDU/jQEScKsCQLNoAxMW01ggjt2IB+QqRYkt4G0pJFtATlkhFBOTy9u0aelQD2xg7aEsltFJABKqoJA2EgbCB+FAT0JMT4pxyHEW0zKDOgJAJiRp66k/hTDLNVcumhTFPLSUeuo2ewrW+W8QwiJgmNdI1kRMjURNemeVcpvwHDswJUsysCSbtwtIIYZjmk7CAewA2qMqLZ5Eh4HYgAIRlEAi5cDDQjRg0jQkfA0yojOyT+yLP3OxGjMNCyMe/rbT/L7mmVDMyPA8CsWbnMtoVbKVnO5EEIDoTH/AGaa76e5oopajM2rCdvE722K3UBOa/lyhutFvrZtnvBBaH3jQ9wKrnL8PoT2/FaF0tm2wd2VQMw3cwvyOW7/AOS0xtTORw+ZPjeKOj3IKAW3tKLZHXdFzJ1KZ08xA0Im23yicnFNkwgpNJ8+ZWwXiIMyG5bzB1R1VW0VWybmIZ+tdNBvrtPmyvWeabv4ckepFKissF682Mh4xUq7LakISTDwCgttdzCV1OVToNDprGtaWK3G/COLC+boy5TbaImZBmDMRrB2JGm+9GSme8R4zbtbsCfj+dYyqq9oq78DRU9Lydl4mbu+I71wsEWVPwH5THzq6wtaa70reFv5M5YulB2jG/jf+DjhPD2Bk+dz/HvW9eXBpqEN9kc9CPGqOU9lqzYYTCLbGmpO5O5rmhTUfM65TcvIsVoVCgCgCgCgCgCgCgMfbOTEsvb+RI/KtcC+449Gc2PXfUuqHNd554VACgKv0lrLEjVTuK8+vh5xk50/Vfg9LD4mMoqFTls/yOMFjVuzlnSJn3/2rGFRT2OmVNxLNXKhQBQBQBQgQcZ8Qcm5kjfvBPp7+/7qyvUk2qaWhp/xxSdRvXoZAcLuX7t14SLqBJeZQDNDAAHMeqY01G9d2HouELfU8/EV1Oeb6FlOEYlyxkrlKgF7tyXI5odhE5CwZdpX4jStsrZjnSOMbwu9YtpcfEBVtlGuNzLktk5Q7DrJCMIievfcGsu4rtl6cXVmoQjdvRDvgnGxftC6wFtXuMloMwlwNj8TB0E+XvV6dRTjmWwxWGlh6jpS3W9uRY4txNbNst5m0CpOrMdAPYep7AGkasJTyJq/QydGahnadupluE+IL+YLPOe7eWZ0VEaAQo7SAzAawihjJbXVwte2yK6aX3NbiPPbWBDZ5EDXpn+NU5oLYX8U4gbV1QBbFtVQuYBKhnKCQGBRd4YKwmQY3qG7MmKuipY8UW7jaWWzKYJOWVU8gyCdTpfQwN4Op0JZrk5GuZ5e4k2HxF5zbD2bIGgRZJ5auIYt0mW+7Ed9a8/EwcZ54rTnrY9DC1FKGST15aXGmH8UWyWRcP1jcApBnnZuqIMGy40n5GQIi7q5pJWdhd4j8XC3am1bjmMQCCmZyFaZUGR1Aa6yB7iqTi5NQ+paMsqcvoIcBixc63Ut1ImrqOtyoCw0GOrXTSDppXdShCCtFWOCrOc3eTNE/EbdrDrdVJZ9EQkCW1kE7BRBJb0Gk6T0wjmdkcstN9hn4Ma5dsrfvZczA5cqlQVLGDlJMSsd68qbz1XLktEevTjw6SiuerNHUkkGJxGQoInO4X4SGM/+mpIFX/MXVbHLIV3K5mcKJF5rMAkZS0rmykgwRGY6UsRc7ueIUW+9lkYMtxFBkQ4a2rsyxqcuYAjfUetLC51Y8SYdxKud4jI8zKrERJMuvyalibk3DuM277AW5IKuZgiCjIpEH9qlhcY1BIUAUIMlxxcuJU+v5gH+dThXarJepTFq9KL9Bqp0r0zyj2oAUB4yzvQHfBUCtcA26f8A3GvKn+vP0+x7FP8AQh6/ca1YkKEET4hBuyj4kVVzit2WUZPZC7i3G0tISGBPaNf9zWbq5nlp6v7F+HkWapohBa8RYgqWykgCYEEn929b/C1V/n7HP8XS2ye5nPoN7iFzPeVkRtwwgBfQLu7/AKzaDsDFdlCjClC28nu+XoceIryqSvslsufqbvDYZUUKogAAD4ARWxzt3JqECXxRwZ8Ulu2GCoLga4dZgAjp0gnU7+1Y16XFjlex3dn414SpxYq8rNLwvzKfCrC3WRra9Fs5bIOwA0Ee+guMd5yzqNPInOo6rltFaRXV9TspxU1eTu3rJ/wW/FfDlui1YC5ijhifVirKZ7kFWIj9Y1anWVGokntvbdmtSlKtTv126Ij4V4ebDC5iL9xZGdhK+UNJP+KIE9lUDTWeipi67jpaKXqc8MJRUrSvJv0FXCeMPdxQuXHKqFKpa1gl4yqe2ciCxPlzIPWfSjFqMc3zczzZuLbyrS+hqMPhCYe7la5MjQEW/ZCRMe+5PpoAt1KN9Ca3hEUQqIB6BVHofT2H4VNiLs9v2FYEEDXfTf4+tRKKkrNExnKLumc8LW3aS4zKs5zJyiWJHr6+9ePmVPN4PRHtqLqKL6ozF5Rir5bIuXSekdUDKO2wGg9q7MLSku/LdnFiq0X3I7L3Htu3h16DycwXJlOScv3Y9PauzQ4ddyvxbgS37tmWIVQV5YACkGCZ9F6RoBrEbEg8uKrOCyQestPQ7MHSU3mlstfU1tm2FUKNgIFc0YqKsjsbu7s7qSCDF4Vbi5XBiQRDMpBGoIZSCD8DQgyWLurbuEclSiMEthXuDmZLiHrYOVuFWd2KXACCDvJNWIPMbxbD3uo4Yt9aSzPBgnDgB1huoG3C6GI9aEHj4nBrbB+i3CoVrolwx5dyywLkm53toVyHWQNO9CTV4Lhdq0ehYPVqWdj1ZZ1YnfKPwqCUi3UEhQBQGa8XJBR/SP3H/wC1VpvLXT6kVVmoNdNSzhmlRXqnkMloQFAFSCljHuISbZ1MT8q4quEzzc4yab8juo4zJBQlFNIpni2KAiP3j+VZfB1P3+yNvjaf7PdlZ7mKubmPxP8AHSrLAxfzNv1/BV4+S+VJegJwq6fNcb8Y/hWscHRjtFGMsbWlvJktrgAmWJPxM1vGnFbIwlVlLdjizhwogCrmYj4hxO9aa6Vt5kS8AI8zL9GW4VAy93kTPeqOTLqKaRVfxRcAD8oEHT9ImQEcw5i8xrlCxO5+RZ2TkRLjPEty2rMbI3YIMxk5CwObpgE5dNe/cwCzshU11PeM+IH+rt4cDmuLZYkSE5kFVjuSDJ+6oJ7ir/4OT2RCj3lHqavhdmZuH4L8PX515OZ1Zuo/TyPXUFSgqa9S6thQSwAk7nvU5UndIOTatcwv/EbjUq2GtwSRFyZgB+mDGstMewzN2AN6dGVWWb/GP35FKlZUo5f8pfbmK/DWHCkXIhbYJBJ0DEHQk75QxLE/aPrMdmNxKo01ShrNnJhMM603UlpBGg4LxVr1x1joULBPmJM7+mkGN4I9YGlOnOnFKbu+ZhVnCcm4KyIuM452CtZN0qBc8itDsuWCrBWmOoAMMraydBRvoRFLmd4fGXgttrmc/wB5vq8WWH1YF8JKgExpb6hvp60uyLK4q4pir7M4yNkzmYtXZUZmUft5gFaVGkwa4/ho8R1GdvxUuEqaJuA3byXLataIV4n6u5IJQN5jAVQdO5k9q61e5ySStuLeOcgXrmazdtEsZbMgW5vLBboNsz7H41vTcraNev8Asyklzv6X/gf/APDu5Ym6tu7cdtOl8oCDXRQvSNfQxpXlV2+M1JK/K3Q9WglwU4tvrfqbaqmgUAUBWfh9oszG1bLOIYlFlhpoTGo0G/oKEHicMsgQLNoCZgW031E7bwTr70B0uAtAEC3bAYksMiwSwgk6akjf1oCxQkKAKEBFALuO4A3bcDcf1/XwrOonpJbo0hZ3i9mLOGXOnKdxXpUasakcyPJrUpUpZZF6K2MQioB5QBQHmUUBTx3EUtGGDRlLEhZCqpAJb0GtQ3YlRbO34nZEk3bYytlPWuja6HXQ6HT2NTdDKzxuJ2Rmm7b6DDda9JJIg66GQfwNLoZWdXeIW1KguvUxUajcB5n08jD4iKXQUWzw8SsgkG7bBUEkZ1kAGCTrpB0pdDKzz+1LWn1iANlynMsNmmIM67Gl0MrLN26FBZiABuSYFG0lqEm3ZCjh3B7ZvtdVzcN5i2aQQq6AxHeAFk9lA01nhxdXNGNNPR/Y9DB07Nza2+5r1EaDYVklbQ6N9T2gPnh8PO2Ju3Lq51dnbKVMdQynN2MIAs+gPqaiGMcafDUXfXy82yKmDzTz5lbz18kiDi5IVLNi3ILAELlUKB1fIEgA7mGNOz6d6nHnr0GPqqNPgQ06k+CHL8zgWV5jX2IH1mmRp7hQ0KoGpy9416PjHWxLppbbvx6I4fhlToqXXZfyaDB45Htq9sEplB0UjKNtQdREbe1TVxkKcsrTfXwLUsFOpHNdeF+YqPijJea3dtFFB6WDZpT75WAY/ZzETqBvXVSfFjmhqvA5qsHTllno/wC8x/bcMAykEEAggyCDsQe4qSh1QGa4l4dutcZ7eJeGM5He6APZSjAAexU1aLS3VyW787fQj+j4zD2iw5dxwwygQCBBmSQgc7CNO+p2rmr0I1fDx/tjooYh0r8/D+3Ik8Z4lNHtM37Nu4G/AoQR8GrCeDmleNRPzidUcZBu0qbXlIe2/EzjzW/3fyNYujiF0fsaKvh31XuMuG8cS62UAg/P8wPSqZ5KWWcbX8ma2jJOUJX+qG1aGYUJCgCgCgEXGMZaw9q/fu2+ZluKoAiSWW2AJOwk/wAaltJXZajRnWqKnDdlDg3iTC37V+41jl/RwpcQrdL5spB00lWBmIiTprUU5qaujXF4OrhZZalteg1tY7BG2tw8tAwBGaAYYMR+5GOmhAJq9jkI8NawV66Vti2XChtFXVT9oe2sH3quVr5XYltP5lcmfAWlbLy1/wAorWlJ6psyrQjo0ib+zbP/AHaf5RWxhZFS9h1S6AihQUMwImGH86vAzq7HdamIVAKmI4dbe4tx1VmQELmCkCSrSJGhlRSyLZmlYX2/DFoZup9cw+xIDLdSJyyYF5omdh7zXIieIznE8As5SpuOsljIKZhna45jp0M3G1Gu3vOVSpSh80kjanTq1PkjcoYmxh0a4brszXLkqqAswVrb2hOkiWuu5OnU3fvi8XRaupeS5+5r8NWUlFq3j/4X18GmVOZ+kAQzqZ0AJPTuYkxGrGsePWeqivVv8HT8PSW8n9P9lbj3h9VBa7cZQ2csFZdmd7h3WN3IH9GqPEVlNJqPuW+Ho5W03p5Hd/EEqL1zV4BtofKrN5VA7vqATvvECvn8ZjauMrcNPu32X8nXh8NChC/M0fh/AG2uoO0CdzOrMfcsSa9ylHmlZJWS8Dnlost7vdjetygUBn/FfFhaQqDqd/69I1NZSTqS4a9S6kqceI/TzMp4TvvduuSALQTNmMhpY9LTtBAYxGgCk7wPX4WRJPp7HjynmbfiVuJWcy2reHz3LC2+ZzhDBmXMsyIDMir0r6uD2JrmU6eEi8iu3t4t82dKpzxMu9olv5dDacI4jhLNvlJcQLbW2C2ZSvUGIAIPZUJPoBPrXJCGXz5nbOeZ6bcivxi3gr4ablqUaD1eVpddCNVaUcErtkadjVckoyz03Zk54yjlqK6F/DMVZwqPbkgIXaCwYmcxlfUEq0epB967KWKu7VNH7fU4a2Ea1hqvcdYfFo/lYHQmAfRip/BgR8Qa60zjaaJ6kgV+IOFW8QircGzSpmMpIImNQdD3BrlxVadGKlBLfmdWEowqycZt+gvwvgm9adWt3soVgSFAXMAZIbLCkH9msZYuu94x9Lo6Vg6C/wApetmaL+zrh3CD8TVHiMQ9lFfVllhaC3cn9F+SbBcJCOHLAkegj2/Os2pykpVJXt4GyyQi4wja/iM6uVCgCgCgCgEfG7dpsPfW8jXFa6oCqYYsRaywZGWDBntFVqzhTg5T2QpuamnB2fIW8Dw+Es2MSnKupHLa71szsCSLZRkIIgqwAEEEE95OeFr0q0b0jXF1K053rO7J7GF4aYJOQqG6bl68jDlvcDMys+rBnfrMkzuRFdRylzANw9LgvWrlkO0284vTmk58urQdTMdiagk4xfHMMXBF+0QQx/SLsolu/YCfkaU/mZFT5UMOG45LyZ7ZzLmdZ9SjFDHqJU6966DmIMb+lX/w2/6lrSBlV2Oa1MQqAZzjd++L2W0bplQFVVaBIeWkKyv2kEqwgRMweTEVbLLF6nbhqN+9JaHV98ShROW7sXCs3Ku5CG5YDSCcuXO0zIOQ6jWuPgp/5S+rO7i/9Y/RF/hV/EXEvZcOLLhJtG4ralpyyW7iDI9SKcKME8q1HElJ95/3yJfD3AmQh72pUkgTPUd3Y/ab30jsBXJh8I4z4k9zarVTjliaC/dCKWOwrtlJRV2YRi5OyPlXiPj4xGJ5QIyyc7E9KBZJ+MARHv6mqUoxd1PeS+iN6uHq8JVYLup2X/aXguZrfCllLzLiJNw5SQzLliSR0pso0Ou59TWNHDUqM8tLktX1ZWcqji+IrO+3SxrK6zEKAKEGJ8U+HnuZiX6WBExIAJ1kSNxpv86zpVOBJ5lo3v8AktWp8ZLI9Vy/Ap4tZyrawlkM3Ml7rHTORHnI2SQSRoIVVHmAPrqtDWpN3Vr+Z5XCm3kSs728jX8D4Kq2AjSQUKzsSGBzN7MxJPzryVKVSfEl6eR62WNOPDj6lnGcBtXCWl1JUKSrAdIV1K7HdXIJ32IIIrS5nY4bw9a0Kl0ZSxVlYSuc3S0SCNec41GxEagGlybEV3wrYY/bCkQVDdJAzgdp05jRB76zAqGk9wrrYrW/D30d2e0WYEEZSQcoLM5A016mY9zr7VEatSk9O8vcidCnVX7X7FiziA3x9K76NaFVXi/yedWoTpO0l+Dq+kqRVqtNVIOL5laVR05qS5F/hd/MgnddD8q8uk3az3Wh7FRK91s9S5WhQKAKAKAKAKAKAScae2ti+bocjmpl5ej54tZMp2BzRvp66VZUeMuHa9+RnKoqfe6C3hN/CtYxOcX9rfOzmbhWW5eTk9s2aAuszO9SsEsJ3FGxSOIVfvXJrWA4cx5haGUPPNu3FcZXfOWVyGnOWkn0HoKksRYvB8LeSbqTbIH6YwGypdGhMN0lWnXQkbEiobsiUrivA8EwUF711LnmJdrkSCFEzmnQOsGftj2rSC01MpvXQ0/Dr+GtfU27qZi7nKboZy9xjcbckkksTHvVzN3O8b+lX/w2/wCpa1pmNXYjuXQsSd6ipXp02lN2uKdCpUTcFex1h7JunQwgMEjcn29q4q1aVV5YO0Vv1Z30KEaSzTV5PbohnYwyp5VA/jWcKcYfKjaU5S+ZktXKiy5xF+Y4AQW7TIrszkNLqGlREQMyiDuZGkayVKeG8WWXywlzqZl2SAQqsBIYhiwYQFk6+1LC5V4hx23etxluagnKuQsCOdmBh8ohbTHedvhVJ08ysXhUyswd7wPf5ttAC3MLO9wTkVWII377/wCYdhNc1RPVW1b18T2sN2goJXtaKtFdHzb8TYcNx5wqFVdLmRryta6RyltObaMzKJVAAs5gdGkbGumFPKvE8WpUcpXLlvxcS6JyZLsFDKxKaubatOXVGZHIP3QD3q9ilzm94udVQmwCXCsIvKBlZQwEuFHMMkBfY66UsLjfgfF+fzQVCm2+WA2cR21AifYEx3ijRKYzIqCSi3CkzSJA7r2P+lY8BbJ6dORpxXu1r15l+tjIKEhQBQBQFPGcPV9fK3qPz9azlT1zRdn1LqemWSuugtdblswyk+hGs1vHGyjpUWvhz/BzTwKk703p0fL8l7huFZSzNpm+z/P3rBZpTc2rX5HRaMIKCd7cxhWhUKAKAKAKAKAKAUY/D27qXrV3mgNcDBkt3CRC2yCpClTqNjI3BFaU5uDUluZVIKasytgeEYe3bupOIfm5QzNauhoSSoGW2AACSdu5rSrXlVleTKUqMaatFEVzw9gmJZkvMzAhi1u8xYkucxzIdetvaDEaCsrmlhbxDDYK30A3sxAHUt8kEC0siV3izb+a/Goj35WXIT7kbvmeYXgWEJuM3NIuLbAHKvdJRzcLzlMuzESY2RRGldORnK6i6jBOHYQG2VW6OUxZItXhE5dPJMdK6DsI20pk8BxF1L12+HuArmgIQSUddSR94Cdq0grGNRpneGQNdgiRkP7yBXDiu9WS8Dvwd1Rb8RrbthRAAA9qqkktDVtvVnVSAoCte4fads720ZgIzFQTGv8A8j+J9aEEKcFw42sWhrPkXeAJ9zCr/lHpU3Fju3wuyNBatjf7I7hh/BmH+I0Fi2qwIG1QD2gCgCgChIUAUAUAUAUAUAUAUAUIChIUBn7PFrxxZtFVFsMVAytmyhZ5maYyn4e29TYrcgPHMQgV7loZXTOFKkMDp0kqWA0YRMEkEQNKWFyy3iBwQPo7akAa+rXFjbzdAIHo06UsTcqnj2I7WgRO4S4QFe3mtj3IYNnPaAO9LEXJP+ZXyZhYJggE5jEkORHTqOgj4lR3pYm5o1MgdvaoJPaAKAKEHzq6ZxRnXQVfAfp38WZdofqeiNXa2FegeYzugCgO+H/pT+x+debX/Xfkerh/0F5jSoNAoAoAoAoAoAoAoAoAoAoAoAoAoAoAoAoAoAoAoAoAoAoAoAoAoAoQFCT/2Q=="/>
          <p:cNvSpPr>
            <a:spLocks noChangeAspect="1" noChangeArrowheads="1"/>
          </p:cNvSpPr>
          <p:nvPr/>
        </p:nvSpPr>
        <p:spPr bwMode="auto">
          <a:xfrm>
            <a:off x="4482860" y="49400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planetware.com/i/map/US/pearl-harbor-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49" y="3970257"/>
            <a:ext cx="3581400" cy="22443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learnnc.org/lp/media/collections/nc/ww2/WWIIAsia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3784" y="3362659"/>
            <a:ext cx="4359216" cy="3373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6" y="381000"/>
            <a:ext cx="7467600" cy="1143000"/>
          </a:xfrm>
        </p:spPr>
        <p:txBody>
          <a:bodyPr/>
          <a:lstStyle/>
          <a:p>
            <a:r>
              <a:rPr lang="en-US" b="1" i="1" dirty="0" smtClean="0"/>
              <a:t>Band of Brothers</a:t>
            </a:r>
            <a:endParaRPr lang="en-US" b="1" i="1" dirty="0"/>
          </a:p>
        </p:txBody>
      </p:sp>
      <p:sp>
        <p:nvSpPr>
          <p:cNvPr id="3" name="Content Placeholder 2"/>
          <p:cNvSpPr>
            <a:spLocks noGrp="1"/>
          </p:cNvSpPr>
          <p:nvPr>
            <p:ph sz="half" idx="1"/>
          </p:nvPr>
        </p:nvSpPr>
        <p:spPr>
          <a:xfrm>
            <a:off x="252015" y="1371600"/>
            <a:ext cx="4800600" cy="4572000"/>
          </a:xfrm>
        </p:spPr>
        <p:txBody>
          <a:bodyPr>
            <a:normAutofit/>
          </a:bodyPr>
          <a:lstStyle/>
          <a:p>
            <a:r>
              <a:rPr lang="en-US" dirty="0" smtClean="0"/>
              <a:t>Miniseries - HBO</a:t>
            </a:r>
          </a:p>
          <a:p>
            <a:r>
              <a:rPr lang="en-US" dirty="0" smtClean="0"/>
              <a:t>The series dramatizes the history of </a:t>
            </a:r>
            <a:r>
              <a:rPr lang="en-US" dirty="0" smtClean="0">
                <a:solidFill>
                  <a:schemeClr val="tx1">
                    <a:lumMod val="95000"/>
                    <a:lumOff val="5000"/>
                  </a:schemeClr>
                </a:solidFill>
              </a:rPr>
              <a:t>"Easy" Company</a:t>
            </a:r>
            <a:r>
              <a:rPr lang="en-US" dirty="0" smtClean="0"/>
              <a:t> from jump training in the U.S. through its participation in major actions in Europe, and up until the war's end.</a:t>
            </a:r>
          </a:p>
          <a:p>
            <a:r>
              <a:rPr lang="en-US" dirty="0" smtClean="0"/>
              <a:t>D-Day, Operation Market Garden, Bastogne- 1944</a:t>
            </a:r>
            <a:endParaRPr lang="en-US" dirty="0"/>
          </a:p>
        </p:txBody>
      </p:sp>
      <p:pic>
        <p:nvPicPr>
          <p:cNvPr id="5" name="Content Placeholder 4" descr="MV5BMTI3ODc2ODc0M15BMl5BanBnXkFtZTYwMjgzNjc3._V1_SX640_SY720_.jpg">
            <a:hlinkClick r:id="rId3"/>
          </p:cNvPr>
          <p:cNvPicPr>
            <a:picLocks noGrp="1" noChangeAspect="1"/>
          </p:cNvPicPr>
          <p:nvPr>
            <p:ph sz="half" idx="2"/>
          </p:nvPr>
        </p:nvPicPr>
        <p:blipFill>
          <a:blip r:embed="rId4" cstate="print"/>
          <a:stretch>
            <a:fillRect/>
          </a:stretch>
        </p:blipFill>
        <p:spPr>
          <a:xfrm>
            <a:off x="5673101" y="381000"/>
            <a:ext cx="2057400" cy="3158482"/>
          </a:xfrm>
        </p:spPr>
      </p:pic>
      <p:pic>
        <p:nvPicPr>
          <p:cNvPr id="3074" name="Picture 2" descr="Band of Brothers 11-Day tour  Think this would be the experience of a life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336" y="3893182"/>
            <a:ext cx="6152549" cy="2917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 y="228600"/>
            <a:ext cx="6347714" cy="1320800"/>
          </a:xfrm>
        </p:spPr>
        <p:txBody>
          <a:bodyPr/>
          <a:lstStyle/>
          <a:p>
            <a:r>
              <a:rPr lang="en-US" b="1" i="1" dirty="0" smtClean="0"/>
              <a:t>Saving Private Ryan</a:t>
            </a:r>
            <a:endParaRPr lang="en-US" b="1" i="1" dirty="0"/>
          </a:p>
        </p:txBody>
      </p:sp>
      <p:sp>
        <p:nvSpPr>
          <p:cNvPr id="3" name="Content Placeholder 2"/>
          <p:cNvSpPr>
            <a:spLocks noGrp="1"/>
          </p:cNvSpPr>
          <p:nvPr>
            <p:ph sz="half" idx="1"/>
          </p:nvPr>
        </p:nvSpPr>
        <p:spPr>
          <a:xfrm>
            <a:off x="381000" y="889000"/>
            <a:ext cx="3088109" cy="3880772"/>
          </a:xfrm>
        </p:spPr>
        <p:txBody>
          <a:bodyPr/>
          <a:lstStyle/>
          <a:p>
            <a:r>
              <a:rPr lang="en-US" dirty="0" smtClean="0"/>
              <a:t>Following the Normandy Landings, a group of U.S. soldiers go behind enemy lines to retrieve a paratrooper whose brothers have been killed in action.</a:t>
            </a:r>
            <a:endParaRPr lang="en-US" dirty="0"/>
          </a:p>
        </p:txBody>
      </p:sp>
      <p:pic>
        <p:nvPicPr>
          <p:cNvPr id="5" name="Content Placeholder 4" descr="MV5BNjczODkxNTAxN15BMl5BanBnXkFtZTcwMTcwNjUxMw@@._V1_SX640_SY720_.jpg">
            <a:hlinkClick r:id="rId3"/>
          </p:cNvPr>
          <p:cNvPicPr>
            <a:picLocks noGrp="1" noChangeAspect="1"/>
          </p:cNvPicPr>
          <p:nvPr>
            <p:ph sz="half" idx="2"/>
          </p:nvPr>
        </p:nvPicPr>
        <p:blipFill>
          <a:blip r:embed="rId4" cstate="print"/>
          <a:stretch>
            <a:fillRect/>
          </a:stretch>
        </p:blipFill>
        <p:spPr>
          <a:xfrm>
            <a:off x="5257800" y="228600"/>
            <a:ext cx="1956028" cy="2657647"/>
          </a:xfrm>
        </p:spPr>
      </p:pic>
      <p:pic>
        <p:nvPicPr>
          <p:cNvPr id="4098" name="Picture 2" descr="http://i.dailymail.co.uk/i/pix/2013/06/05/article-2336615-1A2BA3DB000005DC-258_634x4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3" y="4002298"/>
            <a:ext cx="4226674" cy="2826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assaultrt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3278" y="3352801"/>
            <a:ext cx="4673599" cy="3505200"/>
          </a:xfrm>
          <a:prstGeom prst="rect">
            <a:avLst/>
          </a:prstGeom>
          <a:solidFill>
            <a:srgbClr val="0000FF"/>
          </a:solidFill>
          <a:ln w="9525">
            <a:solidFill>
              <a:srgbClr val="0000FF"/>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12" descr="assaultrt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00FF"/>
          </a:solidFill>
          <a:ln w="9525">
            <a:solidFill>
              <a:srgbClr val="0000FF"/>
            </a:solidFill>
            <a:miter lim="800000"/>
            <a:headEnd/>
            <a:tailEnd/>
          </a:ln>
        </p:spPr>
      </p:pic>
      <p:sp>
        <p:nvSpPr>
          <p:cNvPr id="65544" name="AutoShape 8"/>
          <p:cNvSpPr>
            <a:spLocks noChangeArrowheads="1"/>
          </p:cNvSpPr>
          <p:nvPr/>
        </p:nvSpPr>
        <p:spPr bwMode="auto">
          <a:xfrm rot="-4536232">
            <a:off x="7772400" y="304800"/>
            <a:ext cx="762000" cy="1981200"/>
          </a:xfrm>
          <a:prstGeom prst="curvedLeftArrow">
            <a:avLst>
              <a:gd name="adj1" fmla="val 34980"/>
              <a:gd name="adj2" fmla="val 104000"/>
              <a:gd name="adj3" fmla="val 4515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32452" name="Freeform 14"/>
          <p:cNvSpPr>
            <a:spLocks/>
          </p:cNvSpPr>
          <p:nvPr/>
        </p:nvSpPr>
        <p:spPr bwMode="auto">
          <a:xfrm>
            <a:off x="3743325" y="31750"/>
            <a:ext cx="409575" cy="355600"/>
          </a:xfrm>
          <a:custGeom>
            <a:avLst/>
            <a:gdLst>
              <a:gd name="T0" fmla="*/ 2147483647 w 258"/>
              <a:gd name="T1" fmla="*/ 0 h 224"/>
              <a:gd name="T2" fmla="*/ 0 w 258"/>
              <a:gd name="T3" fmla="*/ 2147483647 h 224"/>
              <a:gd name="T4" fmla="*/ 0 60000 65536"/>
              <a:gd name="T5" fmla="*/ 0 60000 65536"/>
              <a:gd name="T6" fmla="*/ 0 w 258"/>
              <a:gd name="T7" fmla="*/ 0 h 224"/>
              <a:gd name="T8" fmla="*/ 258 w 258"/>
              <a:gd name="T9" fmla="*/ 224 h 224"/>
            </a:gdLst>
            <a:ahLst/>
            <a:cxnLst>
              <a:cxn ang="T4">
                <a:pos x="T0" y="T1"/>
              </a:cxn>
              <a:cxn ang="T5">
                <a:pos x="T2" y="T3"/>
              </a:cxn>
            </a:cxnLst>
            <a:rect l="T6" t="T7" r="T8" b="T9"/>
            <a:pathLst>
              <a:path w="258" h="224">
                <a:moveTo>
                  <a:pt x="258" y="0"/>
                </a:moveTo>
                <a:lnTo>
                  <a:pt x="0" y="224"/>
                </a:ln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38"/>
          <p:cNvGrpSpPr>
            <a:grpSpLocks/>
          </p:cNvGrpSpPr>
          <p:nvPr/>
        </p:nvGrpSpPr>
        <p:grpSpPr bwMode="auto">
          <a:xfrm>
            <a:off x="4648200" y="4419600"/>
            <a:ext cx="1555750" cy="685800"/>
            <a:chOff x="2928" y="2784"/>
            <a:chExt cx="980" cy="432"/>
          </a:xfrm>
        </p:grpSpPr>
        <p:pic>
          <p:nvPicPr>
            <p:cNvPr id="232471" name="Picture 35" descr="MCPE0564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 y="2784"/>
              <a:ext cx="1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72" name="Picture 36" descr="MCPE0564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2880"/>
              <a:ext cx="1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73" name="Picture 37" descr="MCPE0564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2928"/>
              <a:ext cx="1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3"/>
          <p:cNvGrpSpPr>
            <a:grpSpLocks/>
          </p:cNvGrpSpPr>
          <p:nvPr/>
        </p:nvGrpSpPr>
        <p:grpSpPr bwMode="auto">
          <a:xfrm>
            <a:off x="3124200" y="42863"/>
            <a:ext cx="3105150" cy="4745037"/>
            <a:chOff x="1968" y="27"/>
            <a:chExt cx="1956" cy="2989"/>
          </a:xfrm>
        </p:grpSpPr>
        <p:sp>
          <p:nvSpPr>
            <p:cNvPr id="232466" name="Freeform 60"/>
            <p:cNvSpPr>
              <a:spLocks/>
            </p:cNvSpPr>
            <p:nvPr/>
          </p:nvSpPr>
          <p:spPr bwMode="auto">
            <a:xfrm>
              <a:off x="1972" y="47"/>
              <a:ext cx="1071" cy="2752"/>
            </a:xfrm>
            <a:custGeom>
              <a:avLst/>
              <a:gdLst>
                <a:gd name="T0" fmla="*/ 596 w 1071"/>
                <a:gd name="T1" fmla="*/ 0 h 2752"/>
                <a:gd name="T2" fmla="*/ 379 w 1071"/>
                <a:gd name="T3" fmla="*/ 170 h 2752"/>
                <a:gd name="T4" fmla="*/ 481 w 1071"/>
                <a:gd name="T5" fmla="*/ 1152 h 2752"/>
                <a:gd name="T6" fmla="*/ 163 w 1071"/>
                <a:gd name="T7" fmla="*/ 1959 h 2752"/>
                <a:gd name="T8" fmla="*/ 0 w 1071"/>
                <a:gd name="T9" fmla="*/ 2386 h 2752"/>
                <a:gd name="T10" fmla="*/ 732 w 1071"/>
                <a:gd name="T11" fmla="*/ 2725 h 2752"/>
                <a:gd name="T12" fmla="*/ 1071 w 1071"/>
                <a:gd name="T13" fmla="*/ 2752 h 2752"/>
                <a:gd name="T14" fmla="*/ 0 60000 65536"/>
                <a:gd name="T15" fmla="*/ 0 60000 65536"/>
                <a:gd name="T16" fmla="*/ 0 60000 65536"/>
                <a:gd name="T17" fmla="*/ 0 60000 65536"/>
                <a:gd name="T18" fmla="*/ 0 60000 65536"/>
                <a:gd name="T19" fmla="*/ 0 60000 65536"/>
                <a:gd name="T20" fmla="*/ 0 60000 65536"/>
                <a:gd name="T21" fmla="*/ 0 w 1071"/>
                <a:gd name="T22" fmla="*/ 0 h 2752"/>
                <a:gd name="T23" fmla="*/ 1071 w 1071"/>
                <a:gd name="T24" fmla="*/ 2752 h 27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1" h="2752">
                  <a:moveTo>
                    <a:pt x="596" y="0"/>
                  </a:moveTo>
                  <a:lnTo>
                    <a:pt x="379" y="170"/>
                  </a:lnTo>
                  <a:lnTo>
                    <a:pt x="481" y="1152"/>
                  </a:lnTo>
                  <a:lnTo>
                    <a:pt x="163" y="1959"/>
                  </a:lnTo>
                  <a:lnTo>
                    <a:pt x="0" y="2386"/>
                  </a:lnTo>
                  <a:lnTo>
                    <a:pt x="732" y="2725"/>
                  </a:lnTo>
                  <a:lnTo>
                    <a:pt x="1071" y="2752"/>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2467" name="Group 62"/>
            <p:cNvGrpSpPr>
              <a:grpSpLocks/>
            </p:cNvGrpSpPr>
            <p:nvPr/>
          </p:nvGrpSpPr>
          <p:grpSpPr bwMode="auto">
            <a:xfrm>
              <a:off x="1968" y="27"/>
              <a:ext cx="1956" cy="2989"/>
              <a:chOff x="1968" y="27"/>
              <a:chExt cx="1956" cy="2989"/>
            </a:xfrm>
          </p:grpSpPr>
          <p:sp>
            <p:nvSpPr>
              <p:cNvPr id="232468" name="Freeform 57"/>
              <p:cNvSpPr>
                <a:spLocks/>
              </p:cNvSpPr>
              <p:nvPr/>
            </p:nvSpPr>
            <p:spPr bwMode="auto">
              <a:xfrm>
                <a:off x="2135" y="27"/>
                <a:ext cx="1097" cy="2717"/>
              </a:xfrm>
              <a:custGeom>
                <a:avLst/>
                <a:gdLst>
                  <a:gd name="T0" fmla="*/ 467 w 1097"/>
                  <a:gd name="T1" fmla="*/ 0 h 2717"/>
                  <a:gd name="T2" fmla="*/ 230 w 1097"/>
                  <a:gd name="T3" fmla="*/ 190 h 2717"/>
                  <a:gd name="T4" fmla="*/ 325 w 1097"/>
                  <a:gd name="T5" fmla="*/ 1172 h 2717"/>
                  <a:gd name="T6" fmla="*/ 0 w 1097"/>
                  <a:gd name="T7" fmla="*/ 1986 h 2717"/>
                  <a:gd name="T8" fmla="*/ 1097 w 1097"/>
                  <a:gd name="T9" fmla="*/ 2440 h 2717"/>
                  <a:gd name="T10" fmla="*/ 1009 w 1097"/>
                  <a:gd name="T11" fmla="*/ 2717 h 2717"/>
                  <a:gd name="T12" fmla="*/ 962 w 1097"/>
                  <a:gd name="T13" fmla="*/ 2711 h 2717"/>
                  <a:gd name="T14" fmla="*/ 0 60000 65536"/>
                  <a:gd name="T15" fmla="*/ 0 60000 65536"/>
                  <a:gd name="T16" fmla="*/ 0 60000 65536"/>
                  <a:gd name="T17" fmla="*/ 0 60000 65536"/>
                  <a:gd name="T18" fmla="*/ 0 60000 65536"/>
                  <a:gd name="T19" fmla="*/ 0 60000 65536"/>
                  <a:gd name="T20" fmla="*/ 0 60000 65536"/>
                  <a:gd name="T21" fmla="*/ 0 w 1097"/>
                  <a:gd name="T22" fmla="*/ 0 h 2717"/>
                  <a:gd name="T23" fmla="*/ 1097 w 1097"/>
                  <a:gd name="T24" fmla="*/ 2717 h 2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7" h="2717">
                    <a:moveTo>
                      <a:pt x="467" y="0"/>
                    </a:moveTo>
                    <a:lnTo>
                      <a:pt x="230" y="190"/>
                    </a:lnTo>
                    <a:lnTo>
                      <a:pt x="325" y="1172"/>
                    </a:lnTo>
                    <a:lnTo>
                      <a:pt x="0" y="1986"/>
                    </a:lnTo>
                    <a:lnTo>
                      <a:pt x="1097" y="2440"/>
                    </a:lnTo>
                    <a:lnTo>
                      <a:pt x="1009" y="2717"/>
                    </a:lnTo>
                    <a:lnTo>
                      <a:pt x="962" y="2711"/>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9" name="Freeform 59"/>
              <p:cNvSpPr>
                <a:spLocks/>
              </p:cNvSpPr>
              <p:nvPr/>
            </p:nvSpPr>
            <p:spPr bwMode="auto">
              <a:xfrm>
                <a:off x="3158" y="698"/>
                <a:ext cx="766" cy="2318"/>
              </a:xfrm>
              <a:custGeom>
                <a:avLst/>
                <a:gdLst>
                  <a:gd name="T0" fmla="*/ 0 w 766"/>
                  <a:gd name="T1" fmla="*/ 0 h 2318"/>
                  <a:gd name="T2" fmla="*/ 427 w 766"/>
                  <a:gd name="T3" fmla="*/ 583 h 2318"/>
                  <a:gd name="T4" fmla="*/ 766 w 766"/>
                  <a:gd name="T5" fmla="*/ 1443 h 2318"/>
                  <a:gd name="T6" fmla="*/ 691 w 766"/>
                  <a:gd name="T7" fmla="*/ 2318 h 2318"/>
                  <a:gd name="T8" fmla="*/ 0 60000 65536"/>
                  <a:gd name="T9" fmla="*/ 0 60000 65536"/>
                  <a:gd name="T10" fmla="*/ 0 60000 65536"/>
                  <a:gd name="T11" fmla="*/ 0 60000 65536"/>
                  <a:gd name="T12" fmla="*/ 0 w 766"/>
                  <a:gd name="T13" fmla="*/ 0 h 2318"/>
                  <a:gd name="T14" fmla="*/ 766 w 766"/>
                  <a:gd name="T15" fmla="*/ 2318 h 2318"/>
                </a:gdLst>
                <a:ahLst/>
                <a:cxnLst>
                  <a:cxn ang="T8">
                    <a:pos x="T0" y="T1"/>
                  </a:cxn>
                  <a:cxn ang="T9">
                    <a:pos x="T2" y="T3"/>
                  </a:cxn>
                  <a:cxn ang="T10">
                    <a:pos x="T4" y="T5"/>
                  </a:cxn>
                  <a:cxn ang="T11">
                    <a:pos x="T6" y="T7"/>
                  </a:cxn>
                </a:cxnLst>
                <a:rect l="T12" t="T13" r="T14" b="T15"/>
                <a:pathLst>
                  <a:path w="766" h="2318">
                    <a:moveTo>
                      <a:pt x="0" y="0"/>
                    </a:moveTo>
                    <a:lnTo>
                      <a:pt x="427" y="583"/>
                    </a:lnTo>
                    <a:lnTo>
                      <a:pt x="766" y="1443"/>
                    </a:lnTo>
                    <a:lnTo>
                      <a:pt x="691" y="2318"/>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70" name="Freeform 61"/>
              <p:cNvSpPr>
                <a:spLocks/>
              </p:cNvSpPr>
              <p:nvPr/>
            </p:nvSpPr>
            <p:spPr bwMode="auto">
              <a:xfrm>
                <a:off x="1968" y="27"/>
                <a:ext cx="1071" cy="2873"/>
              </a:xfrm>
              <a:custGeom>
                <a:avLst/>
                <a:gdLst>
                  <a:gd name="T0" fmla="*/ 607 w 1071"/>
                  <a:gd name="T1" fmla="*/ 0 h 2873"/>
                  <a:gd name="T2" fmla="*/ 363 w 1071"/>
                  <a:gd name="T3" fmla="*/ 170 h 2873"/>
                  <a:gd name="T4" fmla="*/ 481 w 1071"/>
                  <a:gd name="T5" fmla="*/ 1221 h 2873"/>
                  <a:gd name="T6" fmla="*/ 472 w 1071"/>
                  <a:gd name="T7" fmla="*/ 1159 h 2873"/>
                  <a:gd name="T8" fmla="*/ 163 w 1071"/>
                  <a:gd name="T9" fmla="*/ 2028 h 2873"/>
                  <a:gd name="T10" fmla="*/ 0 w 1071"/>
                  <a:gd name="T11" fmla="*/ 2455 h 2873"/>
                  <a:gd name="T12" fmla="*/ 715 w 1071"/>
                  <a:gd name="T13" fmla="*/ 2873 h 2873"/>
                  <a:gd name="T14" fmla="*/ 1071 w 1071"/>
                  <a:gd name="T15" fmla="*/ 2821 h 2873"/>
                  <a:gd name="T16" fmla="*/ 0 60000 65536"/>
                  <a:gd name="T17" fmla="*/ 0 60000 65536"/>
                  <a:gd name="T18" fmla="*/ 0 60000 65536"/>
                  <a:gd name="T19" fmla="*/ 0 60000 65536"/>
                  <a:gd name="T20" fmla="*/ 0 60000 65536"/>
                  <a:gd name="T21" fmla="*/ 0 60000 65536"/>
                  <a:gd name="T22" fmla="*/ 0 60000 65536"/>
                  <a:gd name="T23" fmla="*/ 0 60000 65536"/>
                  <a:gd name="T24" fmla="*/ 0 w 1071"/>
                  <a:gd name="T25" fmla="*/ 0 h 2873"/>
                  <a:gd name="T26" fmla="*/ 1071 w 1071"/>
                  <a:gd name="T27" fmla="*/ 2873 h 28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1" h="2873">
                    <a:moveTo>
                      <a:pt x="607" y="0"/>
                    </a:moveTo>
                    <a:lnTo>
                      <a:pt x="363" y="170"/>
                    </a:lnTo>
                    <a:lnTo>
                      <a:pt x="481" y="1221"/>
                    </a:lnTo>
                    <a:lnTo>
                      <a:pt x="472" y="1159"/>
                    </a:lnTo>
                    <a:lnTo>
                      <a:pt x="163" y="2028"/>
                    </a:lnTo>
                    <a:lnTo>
                      <a:pt x="0" y="2455"/>
                    </a:lnTo>
                    <a:lnTo>
                      <a:pt x="715" y="2873"/>
                    </a:lnTo>
                    <a:lnTo>
                      <a:pt x="1071" y="2821"/>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5" name="Group 69"/>
          <p:cNvGrpSpPr>
            <a:grpSpLocks/>
          </p:cNvGrpSpPr>
          <p:nvPr/>
        </p:nvGrpSpPr>
        <p:grpSpPr bwMode="auto">
          <a:xfrm>
            <a:off x="1247775" y="2054225"/>
            <a:ext cx="4657725" cy="1301750"/>
            <a:chOff x="786" y="1294"/>
            <a:chExt cx="2934" cy="820"/>
          </a:xfrm>
        </p:grpSpPr>
        <p:sp>
          <p:nvSpPr>
            <p:cNvPr id="232461" name="Freeform 64"/>
            <p:cNvSpPr>
              <a:spLocks/>
            </p:cNvSpPr>
            <p:nvPr/>
          </p:nvSpPr>
          <p:spPr bwMode="auto">
            <a:xfrm>
              <a:off x="786" y="1728"/>
              <a:ext cx="2541" cy="285"/>
            </a:xfrm>
            <a:custGeom>
              <a:avLst/>
              <a:gdLst>
                <a:gd name="T0" fmla="*/ 0 w 2541"/>
                <a:gd name="T1" fmla="*/ 102 h 285"/>
                <a:gd name="T2" fmla="*/ 230 w 2541"/>
                <a:gd name="T3" fmla="*/ 210 h 285"/>
                <a:gd name="T4" fmla="*/ 779 w 2541"/>
                <a:gd name="T5" fmla="*/ 224 h 285"/>
                <a:gd name="T6" fmla="*/ 888 w 2541"/>
                <a:gd name="T7" fmla="*/ 54 h 285"/>
                <a:gd name="T8" fmla="*/ 2297 w 2541"/>
                <a:gd name="T9" fmla="*/ 0 h 285"/>
                <a:gd name="T10" fmla="*/ 2541 w 2541"/>
                <a:gd name="T11" fmla="*/ 285 h 285"/>
                <a:gd name="T12" fmla="*/ 0 60000 65536"/>
                <a:gd name="T13" fmla="*/ 0 60000 65536"/>
                <a:gd name="T14" fmla="*/ 0 60000 65536"/>
                <a:gd name="T15" fmla="*/ 0 60000 65536"/>
                <a:gd name="T16" fmla="*/ 0 60000 65536"/>
                <a:gd name="T17" fmla="*/ 0 60000 65536"/>
                <a:gd name="T18" fmla="*/ 0 w 2541"/>
                <a:gd name="T19" fmla="*/ 0 h 285"/>
                <a:gd name="T20" fmla="*/ 2541 w 2541"/>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2541" h="285">
                  <a:moveTo>
                    <a:pt x="0" y="102"/>
                  </a:moveTo>
                  <a:lnTo>
                    <a:pt x="230" y="210"/>
                  </a:lnTo>
                  <a:lnTo>
                    <a:pt x="779" y="224"/>
                  </a:lnTo>
                  <a:lnTo>
                    <a:pt x="888" y="54"/>
                  </a:lnTo>
                  <a:lnTo>
                    <a:pt x="2297" y="0"/>
                  </a:lnTo>
                  <a:lnTo>
                    <a:pt x="2541" y="285"/>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2" name="Freeform 65"/>
            <p:cNvSpPr>
              <a:spLocks/>
            </p:cNvSpPr>
            <p:nvPr/>
          </p:nvSpPr>
          <p:spPr bwMode="auto">
            <a:xfrm>
              <a:off x="1633" y="1653"/>
              <a:ext cx="1748" cy="454"/>
            </a:xfrm>
            <a:custGeom>
              <a:avLst/>
              <a:gdLst>
                <a:gd name="T0" fmla="*/ 0 w 1748"/>
                <a:gd name="T1" fmla="*/ 28 h 454"/>
                <a:gd name="T2" fmla="*/ 983 w 1748"/>
                <a:gd name="T3" fmla="*/ 0 h 454"/>
                <a:gd name="T4" fmla="*/ 1748 w 1748"/>
                <a:gd name="T5" fmla="*/ 454 h 454"/>
                <a:gd name="T6" fmla="*/ 0 60000 65536"/>
                <a:gd name="T7" fmla="*/ 0 60000 65536"/>
                <a:gd name="T8" fmla="*/ 0 60000 65536"/>
                <a:gd name="T9" fmla="*/ 0 w 1748"/>
                <a:gd name="T10" fmla="*/ 0 h 454"/>
                <a:gd name="T11" fmla="*/ 1748 w 1748"/>
                <a:gd name="T12" fmla="*/ 454 h 454"/>
              </a:gdLst>
              <a:ahLst/>
              <a:cxnLst>
                <a:cxn ang="T6">
                  <a:pos x="T0" y="T1"/>
                </a:cxn>
                <a:cxn ang="T7">
                  <a:pos x="T2" y="T3"/>
                </a:cxn>
                <a:cxn ang="T8">
                  <a:pos x="T4" y="T5"/>
                </a:cxn>
              </a:cxnLst>
              <a:rect l="T9" t="T10" r="T11" b="T12"/>
              <a:pathLst>
                <a:path w="1748" h="454">
                  <a:moveTo>
                    <a:pt x="0" y="28"/>
                  </a:moveTo>
                  <a:lnTo>
                    <a:pt x="983" y="0"/>
                  </a:lnTo>
                  <a:lnTo>
                    <a:pt x="1748" y="454"/>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3" name="Freeform 66"/>
            <p:cNvSpPr>
              <a:spLocks/>
            </p:cNvSpPr>
            <p:nvPr/>
          </p:nvSpPr>
          <p:spPr bwMode="auto">
            <a:xfrm>
              <a:off x="2683" y="1538"/>
              <a:ext cx="773" cy="569"/>
            </a:xfrm>
            <a:custGeom>
              <a:avLst/>
              <a:gdLst>
                <a:gd name="T0" fmla="*/ 0 w 773"/>
                <a:gd name="T1" fmla="*/ 0 h 569"/>
                <a:gd name="T2" fmla="*/ 427 w 773"/>
                <a:gd name="T3" fmla="*/ 88 h 569"/>
                <a:gd name="T4" fmla="*/ 773 w 773"/>
                <a:gd name="T5" fmla="*/ 569 h 569"/>
                <a:gd name="T6" fmla="*/ 0 60000 65536"/>
                <a:gd name="T7" fmla="*/ 0 60000 65536"/>
                <a:gd name="T8" fmla="*/ 0 60000 65536"/>
                <a:gd name="T9" fmla="*/ 0 w 773"/>
                <a:gd name="T10" fmla="*/ 0 h 569"/>
                <a:gd name="T11" fmla="*/ 773 w 773"/>
                <a:gd name="T12" fmla="*/ 569 h 569"/>
              </a:gdLst>
              <a:ahLst/>
              <a:cxnLst>
                <a:cxn ang="T6">
                  <a:pos x="T0" y="T1"/>
                </a:cxn>
                <a:cxn ang="T7">
                  <a:pos x="T2" y="T3"/>
                </a:cxn>
                <a:cxn ang="T8">
                  <a:pos x="T4" y="T5"/>
                </a:cxn>
              </a:cxnLst>
              <a:rect l="T9" t="T10" r="T11" b="T12"/>
              <a:pathLst>
                <a:path w="773" h="569">
                  <a:moveTo>
                    <a:pt x="0" y="0"/>
                  </a:moveTo>
                  <a:lnTo>
                    <a:pt x="427" y="88"/>
                  </a:lnTo>
                  <a:lnTo>
                    <a:pt x="773" y="569"/>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4" name="Freeform 67"/>
            <p:cNvSpPr>
              <a:spLocks/>
            </p:cNvSpPr>
            <p:nvPr/>
          </p:nvSpPr>
          <p:spPr bwMode="auto">
            <a:xfrm>
              <a:off x="3476" y="1294"/>
              <a:ext cx="244" cy="807"/>
            </a:xfrm>
            <a:custGeom>
              <a:avLst/>
              <a:gdLst>
                <a:gd name="T0" fmla="*/ 244 w 244"/>
                <a:gd name="T1" fmla="*/ 0 h 807"/>
                <a:gd name="T2" fmla="*/ 0 w 244"/>
                <a:gd name="T3" fmla="*/ 278 h 807"/>
                <a:gd name="T4" fmla="*/ 156 w 244"/>
                <a:gd name="T5" fmla="*/ 807 h 807"/>
                <a:gd name="T6" fmla="*/ 0 60000 65536"/>
                <a:gd name="T7" fmla="*/ 0 60000 65536"/>
                <a:gd name="T8" fmla="*/ 0 60000 65536"/>
                <a:gd name="T9" fmla="*/ 0 w 244"/>
                <a:gd name="T10" fmla="*/ 0 h 807"/>
                <a:gd name="T11" fmla="*/ 244 w 244"/>
                <a:gd name="T12" fmla="*/ 807 h 807"/>
              </a:gdLst>
              <a:ahLst/>
              <a:cxnLst>
                <a:cxn ang="T6">
                  <a:pos x="T0" y="T1"/>
                </a:cxn>
                <a:cxn ang="T7">
                  <a:pos x="T2" y="T3"/>
                </a:cxn>
                <a:cxn ang="T8">
                  <a:pos x="T4" y="T5"/>
                </a:cxn>
              </a:cxnLst>
              <a:rect l="T9" t="T10" r="T11" b="T12"/>
              <a:pathLst>
                <a:path w="244" h="807">
                  <a:moveTo>
                    <a:pt x="244" y="0"/>
                  </a:moveTo>
                  <a:lnTo>
                    <a:pt x="0" y="278"/>
                  </a:lnTo>
                  <a:lnTo>
                    <a:pt x="156" y="807"/>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65" name="Freeform 68"/>
            <p:cNvSpPr>
              <a:spLocks/>
            </p:cNvSpPr>
            <p:nvPr/>
          </p:nvSpPr>
          <p:spPr bwMode="auto">
            <a:xfrm>
              <a:off x="3117" y="1315"/>
              <a:ext cx="420" cy="799"/>
            </a:xfrm>
            <a:custGeom>
              <a:avLst/>
              <a:gdLst>
                <a:gd name="T0" fmla="*/ 0 w 420"/>
                <a:gd name="T1" fmla="*/ 0 h 799"/>
                <a:gd name="T2" fmla="*/ 176 w 420"/>
                <a:gd name="T3" fmla="*/ 88 h 799"/>
                <a:gd name="T4" fmla="*/ 203 w 420"/>
                <a:gd name="T5" fmla="*/ 298 h 799"/>
                <a:gd name="T6" fmla="*/ 420 w 420"/>
                <a:gd name="T7" fmla="*/ 799 h 799"/>
                <a:gd name="T8" fmla="*/ 0 60000 65536"/>
                <a:gd name="T9" fmla="*/ 0 60000 65536"/>
                <a:gd name="T10" fmla="*/ 0 60000 65536"/>
                <a:gd name="T11" fmla="*/ 0 60000 65536"/>
                <a:gd name="T12" fmla="*/ 0 w 420"/>
                <a:gd name="T13" fmla="*/ 0 h 799"/>
                <a:gd name="T14" fmla="*/ 420 w 420"/>
                <a:gd name="T15" fmla="*/ 799 h 799"/>
              </a:gdLst>
              <a:ahLst/>
              <a:cxnLst>
                <a:cxn ang="T8">
                  <a:pos x="T0" y="T1"/>
                </a:cxn>
                <a:cxn ang="T9">
                  <a:pos x="T2" y="T3"/>
                </a:cxn>
                <a:cxn ang="T10">
                  <a:pos x="T4" y="T5"/>
                </a:cxn>
                <a:cxn ang="T11">
                  <a:pos x="T6" y="T7"/>
                </a:cxn>
              </a:cxnLst>
              <a:rect l="T12" t="T13" r="T14" b="T15"/>
              <a:pathLst>
                <a:path w="420" h="799">
                  <a:moveTo>
                    <a:pt x="0" y="0"/>
                  </a:moveTo>
                  <a:lnTo>
                    <a:pt x="176" y="88"/>
                  </a:lnTo>
                  <a:lnTo>
                    <a:pt x="203" y="298"/>
                  </a:lnTo>
                  <a:lnTo>
                    <a:pt x="420" y="799"/>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5606" name="Oval 70"/>
          <p:cNvSpPr>
            <a:spLocks noChangeArrowheads="1"/>
          </p:cNvSpPr>
          <p:nvPr/>
        </p:nvSpPr>
        <p:spPr bwMode="auto">
          <a:xfrm>
            <a:off x="4953000" y="2895600"/>
            <a:ext cx="1066800" cy="533400"/>
          </a:xfrm>
          <a:prstGeom prst="ellipse">
            <a:avLst/>
          </a:prstGeom>
          <a:solidFill>
            <a:srgbClr val="0000FF">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65607" name="Freeform 71"/>
          <p:cNvSpPr>
            <a:spLocks/>
          </p:cNvSpPr>
          <p:nvPr/>
        </p:nvSpPr>
        <p:spPr bwMode="auto">
          <a:xfrm>
            <a:off x="4916488" y="3367088"/>
            <a:ext cx="450850" cy="1139825"/>
          </a:xfrm>
          <a:custGeom>
            <a:avLst/>
            <a:gdLst>
              <a:gd name="T0" fmla="*/ 2147483647 w 284"/>
              <a:gd name="T1" fmla="*/ 0 h 718"/>
              <a:gd name="T2" fmla="*/ 2147483647 w 284"/>
              <a:gd name="T3" fmla="*/ 2147483647 h 718"/>
              <a:gd name="T4" fmla="*/ 2147483647 w 284"/>
              <a:gd name="T5" fmla="*/ 2147483647 h 718"/>
              <a:gd name="T6" fmla="*/ 0 w 284"/>
              <a:gd name="T7" fmla="*/ 2147483647 h 718"/>
              <a:gd name="T8" fmla="*/ 0 60000 65536"/>
              <a:gd name="T9" fmla="*/ 0 60000 65536"/>
              <a:gd name="T10" fmla="*/ 0 60000 65536"/>
              <a:gd name="T11" fmla="*/ 0 60000 65536"/>
              <a:gd name="T12" fmla="*/ 0 w 284"/>
              <a:gd name="T13" fmla="*/ 0 h 718"/>
              <a:gd name="T14" fmla="*/ 284 w 284"/>
              <a:gd name="T15" fmla="*/ 718 h 718"/>
            </a:gdLst>
            <a:ahLst/>
            <a:cxnLst>
              <a:cxn ang="T8">
                <a:pos x="T0" y="T1"/>
              </a:cxn>
              <a:cxn ang="T9">
                <a:pos x="T2" y="T3"/>
              </a:cxn>
              <a:cxn ang="T10">
                <a:pos x="T4" y="T5"/>
              </a:cxn>
              <a:cxn ang="T11">
                <a:pos x="T6" y="T7"/>
              </a:cxn>
            </a:cxnLst>
            <a:rect l="T12" t="T13" r="T14" b="T15"/>
            <a:pathLst>
              <a:path w="284" h="718">
                <a:moveTo>
                  <a:pt x="278" y="0"/>
                </a:moveTo>
                <a:lnTo>
                  <a:pt x="284" y="244"/>
                </a:lnTo>
                <a:lnTo>
                  <a:pt x="183" y="596"/>
                </a:lnTo>
                <a:lnTo>
                  <a:pt x="0" y="718"/>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08" name="Freeform 72"/>
          <p:cNvSpPr>
            <a:spLocks/>
          </p:cNvSpPr>
          <p:nvPr/>
        </p:nvSpPr>
        <p:spPr bwMode="auto">
          <a:xfrm>
            <a:off x="5389563" y="3378200"/>
            <a:ext cx="128587" cy="1074738"/>
          </a:xfrm>
          <a:custGeom>
            <a:avLst/>
            <a:gdLst>
              <a:gd name="T0" fmla="*/ 2147483647 w 81"/>
              <a:gd name="T1" fmla="*/ 0 h 677"/>
              <a:gd name="T2" fmla="*/ 2147483647 w 81"/>
              <a:gd name="T3" fmla="*/ 2147483647 h 677"/>
              <a:gd name="T4" fmla="*/ 0 w 81"/>
              <a:gd name="T5" fmla="*/ 2147483647 h 677"/>
              <a:gd name="T6" fmla="*/ 0 60000 65536"/>
              <a:gd name="T7" fmla="*/ 0 60000 65536"/>
              <a:gd name="T8" fmla="*/ 0 60000 65536"/>
              <a:gd name="T9" fmla="*/ 0 w 81"/>
              <a:gd name="T10" fmla="*/ 0 h 677"/>
              <a:gd name="T11" fmla="*/ 81 w 81"/>
              <a:gd name="T12" fmla="*/ 677 h 677"/>
            </a:gdLst>
            <a:ahLst/>
            <a:cxnLst>
              <a:cxn ang="T6">
                <a:pos x="T0" y="T1"/>
              </a:cxn>
              <a:cxn ang="T7">
                <a:pos x="T2" y="T3"/>
              </a:cxn>
              <a:cxn ang="T8">
                <a:pos x="T4" y="T5"/>
              </a:cxn>
            </a:cxnLst>
            <a:rect l="T9" t="T10" r="T11" b="T12"/>
            <a:pathLst>
              <a:path w="81" h="677">
                <a:moveTo>
                  <a:pt x="68" y="0"/>
                </a:moveTo>
                <a:lnTo>
                  <a:pt x="81" y="203"/>
                </a:lnTo>
                <a:lnTo>
                  <a:pt x="0" y="677"/>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09" name="Freeform 73"/>
          <p:cNvSpPr>
            <a:spLocks/>
          </p:cNvSpPr>
          <p:nvPr/>
        </p:nvSpPr>
        <p:spPr bwMode="auto">
          <a:xfrm>
            <a:off x="5605463" y="3355975"/>
            <a:ext cx="128587" cy="1150938"/>
          </a:xfrm>
          <a:custGeom>
            <a:avLst/>
            <a:gdLst>
              <a:gd name="T0" fmla="*/ 2147483647 w 81"/>
              <a:gd name="T1" fmla="*/ 0 h 725"/>
              <a:gd name="T2" fmla="*/ 0 w 81"/>
              <a:gd name="T3" fmla="*/ 2147483647 h 725"/>
              <a:gd name="T4" fmla="*/ 2147483647 w 81"/>
              <a:gd name="T5" fmla="*/ 2147483647 h 725"/>
              <a:gd name="T6" fmla="*/ 0 60000 65536"/>
              <a:gd name="T7" fmla="*/ 0 60000 65536"/>
              <a:gd name="T8" fmla="*/ 0 60000 65536"/>
              <a:gd name="T9" fmla="*/ 0 w 81"/>
              <a:gd name="T10" fmla="*/ 0 h 725"/>
              <a:gd name="T11" fmla="*/ 81 w 81"/>
              <a:gd name="T12" fmla="*/ 725 h 725"/>
            </a:gdLst>
            <a:ahLst/>
            <a:cxnLst>
              <a:cxn ang="T6">
                <a:pos x="T0" y="T1"/>
              </a:cxn>
              <a:cxn ang="T7">
                <a:pos x="T2" y="T3"/>
              </a:cxn>
              <a:cxn ang="T8">
                <a:pos x="T4" y="T5"/>
              </a:cxn>
            </a:cxnLst>
            <a:rect l="T9" t="T10" r="T11" b="T12"/>
            <a:pathLst>
              <a:path w="81" h="725">
                <a:moveTo>
                  <a:pt x="13" y="0"/>
                </a:moveTo>
                <a:lnTo>
                  <a:pt x="0" y="332"/>
                </a:lnTo>
                <a:lnTo>
                  <a:pt x="81" y="725"/>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10" name="Freeform 74"/>
          <p:cNvSpPr>
            <a:spLocks/>
          </p:cNvSpPr>
          <p:nvPr/>
        </p:nvSpPr>
        <p:spPr bwMode="auto">
          <a:xfrm>
            <a:off x="5765800" y="3335338"/>
            <a:ext cx="193675" cy="1236662"/>
          </a:xfrm>
          <a:custGeom>
            <a:avLst/>
            <a:gdLst>
              <a:gd name="T0" fmla="*/ 2147483647 w 122"/>
              <a:gd name="T1" fmla="*/ 0 h 779"/>
              <a:gd name="T2" fmla="*/ 0 w 122"/>
              <a:gd name="T3" fmla="*/ 2147483647 h 779"/>
              <a:gd name="T4" fmla="*/ 2147483647 w 122"/>
              <a:gd name="T5" fmla="*/ 2147483647 h 779"/>
              <a:gd name="T6" fmla="*/ 0 60000 65536"/>
              <a:gd name="T7" fmla="*/ 0 60000 65536"/>
              <a:gd name="T8" fmla="*/ 0 60000 65536"/>
              <a:gd name="T9" fmla="*/ 0 w 122"/>
              <a:gd name="T10" fmla="*/ 0 h 779"/>
              <a:gd name="T11" fmla="*/ 122 w 122"/>
              <a:gd name="T12" fmla="*/ 779 h 779"/>
            </a:gdLst>
            <a:ahLst/>
            <a:cxnLst>
              <a:cxn ang="T6">
                <a:pos x="T0" y="T1"/>
              </a:cxn>
              <a:cxn ang="T7">
                <a:pos x="T2" y="T3"/>
              </a:cxn>
              <a:cxn ang="T8">
                <a:pos x="T4" y="T5"/>
              </a:cxn>
            </a:cxnLst>
            <a:rect l="T9" t="T10" r="T11" b="T12"/>
            <a:pathLst>
              <a:path w="122" h="779">
                <a:moveTo>
                  <a:pt x="14" y="0"/>
                </a:moveTo>
                <a:lnTo>
                  <a:pt x="0" y="278"/>
                </a:lnTo>
                <a:lnTo>
                  <a:pt x="122" y="779"/>
                </a:lnTo>
              </a:path>
            </a:pathLst>
          </a:custGeom>
          <a:noFill/>
          <a:ln w="762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85888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fade">
                                      <p:cBhvr>
                                        <p:cTn id="7" dur="770" decel="100000"/>
                                        <p:tgtEl>
                                          <p:spTgt spid="65544"/>
                                        </p:tgtEl>
                                      </p:cBhvr>
                                    </p:animEffect>
                                    <p:animScale>
                                      <p:cBhvr>
                                        <p:cTn id="8" dur="770" decel="100000"/>
                                        <p:tgtEl>
                                          <p:spTgt spid="65544"/>
                                        </p:tgtEl>
                                      </p:cBhvr>
                                      <p:from x="10000" y="10000"/>
                                      <p:to x="200000" y="450000"/>
                                    </p:animScale>
                                    <p:animScale>
                                      <p:cBhvr>
                                        <p:cTn id="9" dur="1230" accel="100000" fill="hold">
                                          <p:stCondLst>
                                            <p:cond delay="770"/>
                                          </p:stCondLst>
                                        </p:cTn>
                                        <p:tgtEl>
                                          <p:spTgt spid="65544"/>
                                        </p:tgtEl>
                                      </p:cBhvr>
                                      <p:from x="200000" y="450000"/>
                                      <p:to x="100000" y="100000"/>
                                    </p:animScale>
                                    <p:set>
                                      <p:cBhvr>
                                        <p:cTn id="10" dur="770" fill="hold"/>
                                        <p:tgtEl>
                                          <p:spTgt spid="65544"/>
                                        </p:tgtEl>
                                        <p:attrNameLst>
                                          <p:attrName>ppt_x</p:attrName>
                                        </p:attrNameLst>
                                      </p:cBhvr>
                                      <p:to>
                                        <p:strVal val="(0.5)"/>
                                      </p:to>
                                    </p:set>
                                    <p:anim from="(0.5)" to="(#ppt_x)" calcmode="lin" valueType="num">
                                      <p:cBhvr>
                                        <p:cTn id="11" dur="1230" accel="100000" fill="hold">
                                          <p:stCondLst>
                                            <p:cond delay="770"/>
                                          </p:stCondLst>
                                        </p:cTn>
                                        <p:tgtEl>
                                          <p:spTgt spid="65544"/>
                                        </p:tgtEl>
                                        <p:attrNameLst>
                                          <p:attrName>ppt_x</p:attrName>
                                        </p:attrNameLst>
                                      </p:cBhvr>
                                    </p:anim>
                                    <p:set>
                                      <p:cBhvr>
                                        <p:cTn id="12" dur="770" fill="hold"/>
                                        <p:tgtEl>
                                          <p:spTgt spid="65544"/>
                                        </p:tgtEl>
                                        <p:attrNameLst>
                                          <p:attrName>ppt_y</p:attrName>
                                        </p:attrNameLst>
                                      </p:cBhvr>
                                      <p:to>
                                        <p:strVal val="(#ppt_y+0.4)"/>
                                      </p:to>
                                    </p:set>
                                    <p:anim from="(#ppt_y+0.4)" to="(#ppt_y)" calcmode="lin" valueType="num">
                                      <p:cBhvr>
                                        <p:cTn id="13" dur="1230" accel="100000" fill="hold">
                                          <p:stCondLst>
                                            <p:cond delay="770"/>
                                          </p:stCondLst>
                                        </p:cTn>
                                        <p:tgtEl>
                                          <p:spTgt spid="6554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2000"/>
                                        <p:tgtEl>
                                          <p:spTgt spid="65544"/>
                                        </p:tgtEl>
                                      </p:cBhvr>
                                    </p:animEffect>
                                    <p:set>
                                      <p:cBhvr>
                                        <p:cTn id="18" dur="1" fill="hold">
                                          <p:stCondLst>
                                            <p:cond delay="1999"/>
                                          </p:stCondLst>
                                        </p:cTn>
                                        <p:tgtEl>
                                          <p:spTgt spid="6554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childTnLst>
                          </p:cTn>
                        </p:par>
                        <p:par>
                          <p:cTn id="24" fill="hold" nodeType="afterGroup">
                            <p:stCondLst>
                              <p:cond delay="2000"/>
                            </p:stCondLst>
                            <p:childTnLst>
                              <p:par>
                                <p:cTn id="25" presetID="47"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3000"/>
                                        <p:tgtEl>
                                          <p:spTgt spid="2"/>
                                        </p:tgtEl>
                                      </p:cBhvr>
                                    </p:animEffect>
                                    <p:anim calcmode="lin" valueType="num">
                                      <p:cBhvr>
                                        <p:cTn id="28" dur="3000" fill="hold"/>
                                        <p:tgtEl>
                                          <p:spTgt spid="2"/>
                                        </p:tgtEl>
                                        <p:attrNameLst>
                                          <p:attrName>ppt_x</p:attrName>
                                        </p:attrNameLst>
                                      </p:cBhvr>
                                      <p:tavLst>
                                        <p:tav tm="0">
                                          <p:val>
                                            <p:strVal val="#ppt_x"/>
                                          </p:val>
                                        </p:tav>
                                        <p:tav tm="100000">
                                          <p:val>
                                            <p:strVal val="#ppt_x"/>
                                          </p:val>
                                        </p:tav>
                                      </p:tavLst>
                                    </p:anim>
                                    <p:anim calcmode="lin" valueType="num">
                                      <p:cBhvr>
                                        <p:cTn id="29" dur="30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5000"/>
                            </p:stCondLst>
                            <p:childTnLst>
                              <p:par>
                                <p:cTn id="31" presetID="10" presetClass="exit" presetSubtype="0" fill="hold" nodeType="afterEffect">
                                  <p:stCondLst>
                                    <p:cond delay="0"/>
                                  </p:stCondLst>
                                  <p:childTnLst>
                                    <p:animEffect transition="out" filter="fade">
                                      <p:cBhvr>
                                        <p:cTn id="32" dur="2000"/>
                                        <p:tgtEl>
                                          <p:spTgt spid="3"/>
                                        </p:tgtEl>
                                      </p:cBhvr>
                                    </p:animEffect>
                                    <p:set>
                                      <p:cBhvr>
                                        <p:cTn id="33" dur="1" fill="hold">
                                          <p:stCondLst>
                                            <p:cond delay="1999"/>
                                          </p:stCondLst>
                                        </p:cTn>
                                        <p:tgtEl>
                                          <p:spTgt spid="3"/>
                                        </p:tgtEl>
                                        <p:attrNameLst>
                                          <p:attrName>style.visibility</p:attrName>
                                        </p:attrNameLst>
                                      </p:cBhvr>
                                      <p:to>
                                        <p:strVal val="hidden"/>
                                      </p:to>
                                    </p:set>
                                  </p:childTnLst>
                                </p:cTn>
                              </p:par>
                            </p:childTnLst>
                          </p:cTn>
                        </p:par>
                        <p:par>
                          <p:cTn id="34" fill="hold" nodeType="afterGroup">
                            <p:stCondLst>
                              <p:cond delay="7000"/>
                            </p:stCondLst>
                            <p:childTnLst>
                              <p:par>
                                <p:cTn id="35" presetID="10" presetClass="exit" presetSubtype="0" fill="hold" nodeType="afterEffect">
                                  <p:stCondLst>
                                    <p:cond delay="0"/>
                                  </p:stCondLst>
                                  <p:childTnLst>
                                    <p:animEffect transition="out" filter="fade">
                                      <p:cBhvr>
                                        <p:cTn id="36" dur="5000"/>
                                        <p:tgtEl>
                                          <p:spTgt spid="2"/>
                                        </p:tgtEl>
                                      </p:cBhvr>
                                    </p:animEffect>
                                    <p:set>
                                      <p:cBhvr>
                                        <p:cTn id="37" dur="1" fill="hold">
                                          <p:stCondLst>
                                            <p:cond delay="4999"/>
                                          </p:stCondLst>
                                        </p:cTn>
                                        <p:tgtEl>
                                          <p:spTgt spid="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3000"/>
                                        <p:tgtEl>
                                          <p:spTgt spid="5"/>
                                        </p:tgtEl>
                                      </p:cBhvr>
                                    </p:animEffect>
                                  </p:childTnLst>
                                </p:cTn>
                              </p:par>
                            </p:childTnLst>
                          </p:cTn>
                        </p:par>
                        <p:par>
                          <p:cTn id="43" fill="hold" nodeType="afterGroup">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65606"/>
                                        </p:tgtEl>
                                        <p:attrNameLst>
                                          <p:attrName>style.visibility</p:attrName>
                                        </p:attrNameLst>
                                      </p:cBhvr>
                                      <p:to>
                                        <p:strVal val="visible"/>
                                      </p:to>
                                    </p:set>
                                    <p:animEffect transition="in" filter="fade">
                                      <p:cBhvr>
                                        <p:cTn id="46" dur="3000"/>
                                        <p:tgtEl>
                                          <p:spTgt spid="65606"/>
                                        </p:tgtEl>
                                      </p:cBhvr>
                                    </p:animEffect>
                                  </p:childTnLst>
                                </p:cTn>
                              </p:par>
                            </p:childTnLst>
                          </p:cTn>
                        </p:par>
                        <p:par>
                          <p:cTn id="47" fill="hold" nodeType="afterGroup">
                            <p:stCondLst>
                              <p:cond delay="6000"/>
                            </p:stCondLst>
                            <p:childTnLst>
                              <p:par>
                                <p:cTn id="48" presetID="10" presetClass="exit" presetSubtype="0" fill="hold" nodeType="afterEffect">
                                  <p:stCondLst>
                                    <p:cond delay="0"/>
                                  </p:stCondLst>
                                  <p:childTnLst>
                                    <p:animEffect transition="out" filter="fade">
                                      <p:cBhvr>
                                        <p:cTn id="49" dur="2000"/>
                                        <p:tgtEl>
                                          <p:spTgt spid="5"/>
                                        </p:tgtEl>
                                      </p:cBhvr>
                                    </p:animEffect>
                                    <p:set>
                                      <p:cBhvr>
                                        <p:cTn id="50" dur="1" fill="hold">
                                          <p:stCondLst>
                                            <p:cond delay="1999"/>
                                          </p:stCondLst>
                                        </p:cTn>
                                        <p:tgtEl>
                                          <p:spTgt spid="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5610"/>
                                        </p:tgtEl>
                                        <p:attrNameLst>
                                          <p:attrName>style.visibility</p:attrName>
                                        </p:attrNameLst>
                                      </p:cBhvr>
                                      <p:to>
                                        <p:strVal val="visible"/>
                                      </p:to>
                                    </p:set>
                                    <p:animEffect transition="in" filter="fade">
                                      <p:cBhvr>
                                        <p:cTn id="55" dur="2000"/>
                                        <p:tgtEl>
                                          <p:spTgt spid="656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5609"/>
                                        </p:tgtEl>
                                        <p:attrNameLst>
                                          <p:attrName>style.visibility</p:attrName>
                                        </p:attrNameLst>
                                      </p:cBhvr>
                                      <p:to>
                                        <p:strVal val="visible"/>
                                      </p:to>
                                    </p:set>
                                    <p:animEffect transition="in" filter="fade">
                                      <p:cBhvr>
                                        <p:cTn id="58" dur="2000"/>
                                        <p:tgtEl>
                                          <p:spTgt spid="6560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608"/>
                                        </p:tgtEl>
                                        <p:attrNameLst>
                                          <p:attrName>style.visibility</p:attrName>
                                        </p:attrNameLst>
                                      </p:cBhvr>
                                      <p:to>
                                        <p:strVal val="visible"/>
                                      </p:to>
                                    </p:set>
                                    <p:animEffect transition="in" filter="fade">
                                      <p:cBhvr>
                                        <p:cTn id="61" dur="2000"/>
                                        <p:tgtEl>
                                          <p:spTgt spid="656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5607"/>
                                        </p:tgtEl>
                                        <p:attrNameLst>
                                          <p:attrName>style.visibility</p:attrName>
                                        </p:attrNameLst>
                                      </p:cBhvr>
                                      <p:to>
                                        <p:strVal val="visible"/>
                                      </p:to>
                                    </p:set>
                                    <p:animEffect transition="in" filter="fade">
                                      <p:cBhvr>
                                        <p:cTn id="64" dur="2000"/>
                                        <p:tgtEl>
                                          <p:spTgt spid="6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nimBg="1"/>
      <p:bldP spid="65544" grpId="1" animBg="1"/>
      <p:bldP spid="65606" grpId="0" animBg="1"/>
      <p:bldP spid="65607" grpId="0" animBg="1"/>
      <p:bldP spid="65608" grpId="0" animBg="1"/>
      <p:bldP spid="65609" grpId="0" animBg="1"/>
      <p:bldP spid="656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invastion N afric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Tree>
    <p:extLst>
      <p:ext uri="{BB962C8B-B14F-4D97-AF65-F5344CB8AC3E}">
        <p14:creationId xmlns:p14="http://schemas.microsoft.com/office/powerpoint/2010/main" val="628381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4895</TotalTime>
  <Words>1601</Words>
  <Application>Microsoft Office PowerPoint</Application>
  <PresentationFormat>On-screen Show (4:3)</PresentationFormat>
  <Paragraphs>160</Paragraphs>
  <Slides>41</Slides>
  <Notes>18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World War II Movies</vt:lpstr>
      <vt:lpstr>PowerPoint Presentation</vt:lpstr>
      <vt:lpstr>Dunkirk </vt:lpstr>
      <vt:lpstr>Battle of Britain</vt:lpstr>
      <vt:lpstr>Pearl Harbor</vt:lpstr>
      <vt:lpstr>Band of Brothers</vt:lpstr>
      <vt:lpstr>Saving Private Ryan</vt:lpstr>
      <vt:lpstr>PowerPoint Presentation</vt:lpstr>
      <vt:lpstr>PowerPoint Presentation</vt:lpstr>
      <vt:lpstr>Enemy at the Gates</vt:lpstr>
      <vt:lpstr>Pianist </vt:lpstr>
      <vt:lpstr>Conspiracy </vt:lpstr>
      <vt:lpstr>Schindler’s List  </vt:lpstr>
      <vt:lpstr>Boy in the Striped Pajamas</vt:lpstr>
      <vt:lpstr>The Book Thief</vt:lpstr>
      <vt:lpstr>Hart’s War</vt:lpstr>
      <vt:lpstr>Defiance</vt:lpstr>
      <vt:lpstr>Top 10 Holocaust Movies </vt:lpstr>
      <vt:lpstr>PowerPoint Presentation</vt:lpstr>
      <vt:lpstr>Memphis Belle</vt:lpstr>
      <vt:lpstr>U-571</vt:lpstr>
      <vt:lpstr>Imitation Game </vt:lpstr>
      <vt:lpstr>Red Tails </vt:lpstr>
      <vt:lpstr>The Monuments Men </vt:lpstr>
      <vt:lpstr>Fury</vt:lpstr>
      <vt:lpstr>Downfall</vt:lpstr>
      <vt:lpstr>Documentaries </vt:lpstr>
      <vt:lpstr>Pacific Front</vt:lpstr>
      <vt:lpstr>The Pacific </vt:lpstr>
      <vt:lpstr>Unbroken</vt:lpstr>
      <vt:lpstr>Midway</vt:lpstr>
      <vt:lpstr>Flags of Our Fathers </vt:lpstr>
      <vt:lpstr>PowerPoint Presentation</vt:lpstr>
      <vt:lpstr>Letters from Iwo Jima</vt:lpstr>
      <vt:lpstr>Bridge on the River Kwai</vt:lpstr>
      <vt:lpstr>Windtalkers</vt:lpstr>
      <vt:lpstr>The Thin Red Line </vt:lpstr>
      <vt:lpstr>PowerPoint Presentation</vt:lpstr>
      <vt:lpstr>Hacksaw Ridge - Battle of Okinawa</vt:lpstr>
      <vt:lpstr>Atomic Bombs </vt:lpstr>
      <vt:lpstr>Little Boy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Movies</dc:title>
  <dc:creator>Kari Jurgena</dc:creator>
  <cp:lastModifiedBy>Alison Mc Lin</cp:lastModifiedBy>
  <cp:revision>81</cp:revision>
  <dcterms:created xsi:type="dcterms:W3CDTF">2014-11-25T18:19:16Z</dcterms:created>
  <dcterms:modified xsi:type="dcterms:W3CDTF">2019-04-19T14:30:12Z</dcterms:modified>
</cp:coreProperties>
</file>